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84" r:id="rId3"/>
    <p:sldId id="285" r:id="rId4"/>
    <p:sldId id="271" r:id="rId5"/>
    <p:sldId id="270" r:id="rId6"/>
    <p:sldId id="273" r:id="rId7"/>
    <p:sldId id="275" r:id="rId8"/>
    <p:sldId id="276" r:id="rId9"/>
    <p:sldId id="283" r:id="rId10"/>
    <p:sldId id="277" r:id="rId11"/>
    <p:sldId id="278" r:id="rId12"/>
    <p:sldId id="280" r:id="rId13"/>
    <p:sldId id="281" r:id="rId14"/>
    <p:sldId id="282" r:id="rId15"/>
    <p:sldId id="264" r:id="rId16"/>
  </p:sldIdLst>
  <p:sldSz cx="9144000" cy="5143500" type="screen16x9"/>
  <p:notesSz cx="6858000" cy="9144000"/>
  <p:defaultTextStyle>
    <a:defPPr>
      <a:defRPr lang="zh-CN"/>
    </a:defPPr>
    <a:lvl1pPr marL="0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85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68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352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136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920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703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488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271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B7A"/>
    <a:srgbClr val="4D62DF"/>
    <a:srgbClr val="582E99"/>
    <a:srgbClr val="43A1A1"/>
    <a:srgbClr val="4052C0"/>
    <a:srgbClr val="31417F"/>
    <a:srgbClr val="1C2855"/>
    <a:srgbClr val="532C9F"/>
    <a:srgbClr val="433A7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1"/>
    <p:restoredTop sz="94633"/>
  </p:normalViewPr>
  <p:slideViewPr>
    <p:cSldViewPr snapToGrid="0" snapToObjects="1">
      <p:cViewPr varScale="1">
        <p:scale>
          <a:sx n="145" d="100"/>
          <a:sy n="14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2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存储数据</c:v>
                </c:pt>
              </c:strCache>
            </c:strRef>
          </c:tx>
          <c:spPr>
            <a:gradFill>
              <a:gsLst>
                <a:gs pos="100000">
                  <a:srgbClr val="4D62DF"/>
                </a:gs>
                <a:gs pos="0">
                  <a:srgbClr val="4052C0"/>
                </a:gs>
              </a:gsLst>
              <a:lin ang="0" scaled="0"/>
            </a:gra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C-D94D-AAFA-18B70246CB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流失数据</c:v>
                </c:pt>
              </c:strCache>
            </c:strRef>
          </c:tx>
          <c:spPr>
            <a:gradFill flip="none" rotWithShape="1">
              <a:gsLst>
                <a:gs pos="100000">
                  <a:srgbClr val="532C9F">
                    <a:alpha val="85490"/>
                  </a:srgbClr>
                </a:gs>
                <a:gs pos="0">
                  <a:srgbClr val="433A70"/>
                </a:gs>
              </a:gsLst>
              <a:lin ang="2700000" scaled="1"/>
              <a:tileRect/>
            </a:gra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40</c:v>
                </c:pt>
                <c:pt idx="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C-D94D-AAFA-18B70246C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6498048"/>
        <c:axId val="1956498592"/>
      </c:areaChart>
      <c:catAx>
        <c:axId val="19564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800" b="0" i="0" u="none" strike="noStrike" kern="1200" baseline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pPr>
            <a:endParaRPr lang="zh-CN"/>
          </a:p>
        </c:txPr>
        <c:crossAx val="1956498592"/>
        <c:crosses val="autoZero"/>
        <c:auto val="1"/>
        <c:lblAlgn val="ctr"/>
        <c:lblOffset val="100"/>
        <c:noMultiLvlLbl val="0"/>
      </c:catAx>
      <c:valAx>
        <c:axId val="19564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>
                  <a:alpha val="14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800" b="0" i="0" u="none" strike="noStrike" kern="1200" baseline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pPr>
            <a:endParaRPr lang="zh-CN"/>
          </a:p>
        </c:txPr>
        <c:crossAx val="1956498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12692810079607"/>
          <c:y val="0.85342868111074266"/>
          <c:w val="0.45023604003192585"/>
          <c:h val="0.14657151718505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000" b="0" i="0" u="none" strike="noStrike" kern="1200" baseline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D9D9D9"/>
          </a:solidFill>
          <a:ea typeface="Source Han Sans CN Light" panose="020B030000000000000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图片</c:v>
                </c:pt>
              </c:strCache>
            </c:strRef>
          </c:tx>
          <c:spPr>
            <a:ln w="12700" cap="rnd">
              <a:solidFill>
                <a:srgbClr val="4B6EE9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 天</c:v>
                </c:pt>
                <c:pt idx="3">
                  <c:v>1 周</c:v>
                </c:pt>
                <c:pt idx="5">
                  <c:v>1 月</c:v>
                </c:pt>
                <c:pt idx="7">
                  <c:v>6 月</c:v>
                </c:pt>
                <c:pt idx="9">
                  <c:v>1 年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3345</c:v>
                </c:pt>
                <c:pt idx="1">
                  <c:v>1344</c:v>
                </c:pt>
                <c:pt idx="2">
                  <c:v>653</c:v>
                </c:pt>
                <c:pt idx="3">
                  <c:v>234</c:v>
                </c:pt>
                <c:pt idx="4">
                  <c:v>64</c:v>
                </c:pt>
                <c:pt idx="5">
                  <c:v>23</c:v>
                </c:pt>
                <c:pt idx="6">
                  <c:v>14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9A-4955-B97F-18D4240D4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音视频</c:v>
                </c:pt>
              </c:strCache>
            </c:strRef>
          </c:tx>
          <c:spPr>
            <a:ln w="12700" cap="rnd">
              <a:solidFill>
                <a:srgbClr val="43A1A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 天</c:v>
                </c:pt>
                <c:pt idx="3">
                  <c:v>1 周</c:v>
                </c:pt>
                <c:pt idx="5">
                  <c:v>1 月</c:v>
                </c:pt>
                <c:pt idx="7">
                  <c:v>6 月</c:v>
                </c:pt>
                <c:pt idx="9">
                  <c:v>1 年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1123</c:v>
                </c:pt>
                <c:pt idx="1">
                  <c:v>431</c:v>
                </c:pt>
                <c:pt idx="2">
                  <c:v>135</c:v>
                </c:pt>
                <c:pt idx="3">
                  <c:v>65</c:v>
                </c:pt>
                <c:pt idx="4">
                  <c:v>23</c:v>
                </c:pt>
                <c:pt idx="5">
                  <c:v>13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9A-4955-B97F-18D4240D4C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操作日志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 天</c:v>
                </c:pt>
                <c:pt idx="3">
                  <c:v>1 周</c:v>
                </c:pt>
                <c:pt idx="5">
                  <c:v>1 月</c:v>
                </c:pt>
                <c:pt idx="7">
                  <c:v>6 月</c:v>
                </c:pt>
                <c:pt idx="9">
                  <c:v>1 年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243</c:v>
                </c:pt>
                <c:pt idx="1">
                  <c:v>54</c:v>
                </c:pt>
                <c:pt idx="2">
                  <c:v>34</c:v>
                </c:pt>
                <c:pt idx="3">
                  <c:v>13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9A-4955-B97F-18D4240D4C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数据库备份</c:v>
                </c:pt>
              </c:strCache>
            </c:strRef>
          </c:tx>
          <c:spPr>
            <a:ln w="12700" cap="rnd">
              <a:solidFill>
                <a:srgbClr val="E9BB7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 天</c:v>
                </c:pt>
                <c:pt idx="3">
                  <c:v>1 周</c:v>
                </c:pt>
                <c:pt idx="5">
                  <c:v>1 月</c:v>
                </c:pt>
                <c:pt idx="7">
                  <c:v>6 月</c:v>
                </c:pt>
                <c:pt idx="9">
                  <c:v>1 年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9A-4955-B97F-18D4240D4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6506208"/>
        <c:axId val="1956493152"/>
      </c:lineChart>
      <c:catAx>
        <c:axId val="19565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700" b="0" i="0" u="none" strike="noStrike" kern="1200" baseline="0">
                <a:solidFill>
                  <a:srgbClr val="D9D9D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+mn-cs"/>
              </a:defRPr>
            </a:pPr>
            <a:endParaRPr lang="zh-CN"/>
          </a:p>
        </c:txPr>
        <c:crossAx val="1956493152"/>
        <c:crosses val="autoZero"/>
        <c:auto val="0"/>
        <c:lblAlgn val="ctr"/>
        <c:lblOffset val="100"/>
        <c:noMultiLvlLbl val="0"/>
      </c:catAx>
      <c:valAx>
        <c:axId val="195649315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>
                  <a:alpha val="14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700" b="0" i="0" u="none" strike="noStrike" kern="1200" baseline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pPr>
            <a:endParaRPr lang="zh-CN"/>
          </a:p>
        </c:txPr>
        <c:crossAx val="195650620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66601212327E-2"/>
          <c:y val="0.89304342949824012"/>
          <c:w val="0.89999993330060613"/>
          <c:h val="9.0521688867416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800" b="0" i="0" u="none" strike="noStrike" kern="1200" baseline="0">
              <a:solidFill>
                <a:srgbClr val="D9D9D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aseline="0">
          <a:solidFill>
            <a:srgbClr val="D9D9D9"/>
          </a:solidFill>
          <a:latin typeface="Exo Medium" panose="00000600000000000000" pitchFamily="2" charset="0"/>
          <a:ea typeface="Source Han Sans CN Light" panose="020B030000000000000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F3E8F-5FE2-4C36-9D22-9709692B0B8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DDF91C3-FA60-4B26-9678-AEA70F84AE40}">
      <dgm:prSet phldrT="[文本]" custT="1"/>
      <dgm:spPr>
        <a:gradFill flip="none" rotWithShape="1">
          <a:gsLst>
            <a:gs pos="100000">
              <a:srgbClr val="3D2371"/>
            </a:gs>
            <a:gs pos="0">
              <a:srgbClr val="3D1950">
                <a:alpha val="41000"/>
              </a:srgbClr>
            </a:gs>
          </a:gsLst>
          <a:lin ang="0" scaled="0"/>
          <a:tileRect/>
        </a:gradFill>
        <a:ln>
          <a:noFill/>
        </a:ln>
      </dgm:spPr>
      <dgm:t>
        <a:bodyPr anchor="b"/>
        <a:lstStyle/>
        <a:p>
          <a:r>
            <a:rPr lang="en-US" altLang="zh-CN" sz="700" b="0" i="0" dirty="0">
              <a:solidFill>
                <a:schemeClr val="bg1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rPr>
            <a:t>Tier 1</a:t>
          </a:r>
          <a:r>
            <a:rPr lang="zh-CN" altLang="en-US" sz="700" b="0" i="0" dirty="0">
              <a:solidFill>
                <a:schemeClr val="bg1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rPr>
            <a:t>：高性能型</a:t>
          </a:r>
        </a:p>
      </dgm:t>
    </dgm:pt>
    <dgm:pt modelId="{D8407BB3-3DE3-46F3-8395-13CC545A43C5}" type="parTrans" cxnId="{D275EBEF-CDB5-42D0-A214-82C2236D1584}">
      <dgm:prSet/>
      <dgm:spPr/>
      <dgm:t>
        <a:bodyPr/>
        <a:lstStyle/>
        <a:p>
          <a:endParaRPr lang="zh-CN" altLang="en-US" sz="400">
            <a:solidFill>
              <a:schemeClr val="bg1"/>
            </a:solidFill>
            <a:latin typeface="Source Han Sans CN" panose="020B0800000000000000" pitchFamily="34" charset="-122"/>
            <a:ea typeface="Source Han Sans CN" panose="020B0800000000000000" pitchFamily="34" charset="-122"/>
          </a:endParaRPr>
        </a:p>
      </dgm:t>
    </dgm:pt>
    <dgm:pt modelId="{637439AA-4F63-433C-A76F-9F06D28654B0}" type="sibTrans" cxnId="{D275EBEF-CDB5-42D0-A214-82C2236D1584}">
      <dgm:prSet/>
      <dgm:spPr/>
      <dgm:t>
        <a:bodyPr/>
        <a:lstStyle/>
        <a:p>
          <a:endParaRPr lang="zh-CN" altLang="en-US" sz="400">
            <a:solidFill>
              <a:schemeClr val="bg1"/>
            </a:solidFill>
            <a:latin typeface="Source Han Sans CN" panose="020B0800000000000000" pitchFamily="34" charset="-122"/>
            <a:ea typeface="Source Han Sans CN" panose="020B0800000000000000" pitchFamily="34" charset="-122"/>
          </a:endParaRPr>
        </a:p>
      </dgm:t>
    </dgm:pt>
    <dgm:pt modelId="{335C64B6-2DBC-40F3-8741-5AB99EFA48DB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285A71"/>
            </a:gs>
            <a:gs pos="100000">
              <a:srgbClr val="203B50">
                <a:alpha val="65000"/>
              </a:srgbClr>
            </a:gs>
          </a:gsLst>
          <a:lin ang="2700000" scaled="1"/>
          <a:tileRect/>
        </a:gradFill>
        <a:ln>
          <a:noFill/>
        </a:ln>
      </dgm:spPr>
      <dgm:t>
        <a:bodyPr rtlCol="0" anchor="ctr"/>
        <a:lstStyle/>
        <a:p>
          <a:pPr marL="0" algn="ctr" defTabSz="685568" rtl="0" eaLnBrk="1" latinLnBrk="0" hangingPunct="1"/>
          <a:endParaRPr kumimoji="1" lang="en-US" altLang="zh-CN" sz="10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685568" rtl="0" eaLnBrk="1" latinLnBrk="0" hangingPunct="1"/>
          <a:endParaRPr kumimoji="1" lang="en-US" altLang="zh-CN" sz="10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algn="ctr" defTabSz="685568" rtl="0" eaLnBrk="1" latinLnBrk="0" hangingPunct="1"/>
          <a:r>
            <a:rPr kumimoji="1" lang="en-US" altLang="zh-CN" sz="1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Tier 2</a:t>
          </a:r>
          <a:r>
            <a:rPr kumimoji="1" lang="zh-CN" altLang="en-US" sz="1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：容量优化型</a:t>
          </a:r>
        </a:p>
      </dgm:t>
    </dgm:pt>
    <dgm:pt modelId="{598C70E8-F97F-4271-9EC3-B98E2C5FE9F9}" type="parTrans" cxnId="{1C149C94-ED10-427F-8565-D133A7D38C46}">
      <dgm:prSet/>
      <dgm:spPr/>
      <dgm:t>
        <a:bodyPr/>
        <a:lstStyle/>
        <a:p>
          <a:endParaRPr lang="zh-CN" altLang="en-US" sz="400">
            <a:solidFill>
              <a:schemeClr val="bg1"/>
            </a:solidFill>
            <a:latin typeface="Source Han Sans CN" panose="020B0800000000000000" pitchFamily="34" charset="-122"/>
            <a:ea typeface="Source Han Sans CN" panose="020B0800000000000000" pitchFamily="34" charset="-122"/>
          </a:endParaRPr>
        </a:p>
      </dgm:t>
    </dgm:pt>
    <dgm:pt modelId="{C7B52459-42F4-4FED-803F-F18D2085E9EF}" type="sibTrans" cxnId="{1C149C94-ED10-427F-8565-D133A7D38C46}">
      <dgm:prSet/>
      <dgm:spPr/>
      <dgm:t>
        <a:bodyPr/>
        <a:lstStyle/>
        <a:p>
          <a:endParaRPr lang="zh-CN" altLang="en-US" sz="400">
            <a:solidFill>
              <a:schemeClr val="bg1"/>
            </a:solidFill>
            <a:latin typeface="Source Han Sans CN" panose="020B0800000000000000" pitchFamily="34" charset="-122"/>
            <a:ea typeface="Source Han Sans CN" panose="020B0800000000000000" pitchFamily="34" charset="-122"/>
          </a:endParaRPr>
        </a:p>
      </dgm:t>
    </dgm:pt>
    <dgm:pt modelId="{3734B453-DBB5-4BA4-9679-6BB0C6890FF6}">
      <dgm:prSet phldrT="[文本]" custT="1"/>
      <dgm:spPr>
        <a:gradFill flip="none" rotWithShape="1">
          <a:gsLst>
            <a:gs pos="100000">
              <a:srgbClr val="1B254C">
                <a:lumMod val="93000"/>
                <a:lumOff val="7000"/>
                <a:alpha val="70000"/>
              </a:srgbClr>
            </a:gs>
            <a:gs pos="0">
              <a:srgbClr val="24305E">
                <a:lumMod val="88000"/>
                <a:lumOff val="12000"/>
              </a:srgbClr>
            </a:gs>
          </a:gsLst>
          <a:lin ang="2400000" scaled="0"/>
        </a:gradFill>
        <a:ln w="3175" cap="flat">
          <a:noFill/>
          <a:miter lim="400000"/>
        </a:ln>
        <a:effectLst/>
      </dgm:spPr>
      <dgm:t>
        <a:bodyPr wrap="square" lIns="43547" tIns="43547" rIns="43547" bIns="43547" numCol="1" anchor="ctr"/>
        <a:lstStyle/>
        <a:p>
          <a:pPr marL="0" algn="ctr" defTabSz="653247" rtl="0" eaLnBrk="1" latinLnBrk="0" hangingPunct="1"/>
          <a:endParaRPr lang="en-US" altLang="zh-CN" sz="1100" b="0" i="0" kern="1200" dirty="0">
            <a:solidFill>
              <a:schemeClr val="bg1"/>
            </a:solidFill>
            <a:latin typeface="Source Han Sans CN" panose="020B0500000000000000" pitchFamily="34" charset="-128"/>
            <a:ea typeface="Source Han Sans CN" panose="020B0500000000000000" pitchFamily="34" charset="-128"/>
            <a:cs typeface="+mn-cs"/>
          </a:endParaRPr>
        </a:p>
        <a:p>
          <a:pPr marL="0" algn="ctr" defTabSz="653247" rtl="0" eaLnBrk="1" latinLnBrk="0" hangingPunct="1"/>
          <a:endParaRPr lang="en-US" altLang="zh-CN" sz="1100" b="0" i="0" kern="1200" dirty="0">
            <a:solidFill>
              <a:schemeClr val="bg1"/>
            </a:solidFill>
            <a:latin typeface="Source Han Sans CN" panose="020B0500000000000000" pitchFamily="34" charset="-128"/>
            <a:ea typeface="Source Han Sans CN" panose="020B0500000000000000" pitchFamily="34" charset="-128"/>
            <a:cs typeface="+mn-cs"/>
          </a:endParaRPr>
        </a:p>
        <a:p>
          <a:pPr marL="0" algn="ctr" defTabSz="653247" rtl="0" eaLnBrk="1" latinLnBrk="0" hangingPunct="1"/>
          <a:r>
            <a:rPr lang="en-US" altLang="zh-CN" sz="1100" b="0" i="0" kern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rPr>
            <a:t>Tier 3</a:t>
          </a:r>
          <a:r>
            <a:rPr lang="zh-CN" altLang="en-US" sz="1100" b="0" i="0" kern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rPr>
            <a:t>：长期归档型</a:t>
          </a:r>
        </a:p>
      </dgm:t>
    </dgm:pt>
    <dgm:pt modelId="{45CB9A64-5406-4226-A50B-DBE08805A64A}" type="parTrans" cxnId="{3726F70F-AB65-44FF-8239-B651AD9F9DDB}">
      <dgm:prSet/>
      <dgm:spPr/>
      <dgm:t>
        <a:bodyPr/>
        <a:lstStyle/>
        <a:p>
          <a:endParaRPr lang="zh-CN" altLang="en-US" sz="400">
            <a:solidFill>
              <a:schemeClr val="bg1"/>
            </a:solidFill>
            <a:latin typeface="Source Han Sans CN" panose="020B0800000000000000" pitchFamily="34" charset="-122"/>
            <a:ea typeface="Source Han Sans CN" panose="020B0800000000000000" pitchFamily="34" charset="-122"/>
          </a:endParaRPr>
        </a:p>
      </dgm:t>
    </dgm:pt>
    <dgm:pt modelId="{6475965D-A9BB-4702-898E-1ADA4C205A33}" type="sibTrans" cxnId="{3726F70F-AB65-44FF-8239-B651AD9F9DDB}">
      <dgm:prSet/>
      <dgm:spPr/>
      <dgm:t>
        <a:bodyPr/>
        <a:lstStyle/>
        <a:p>
          <a:endParaRPr lang="zh-CN" altLang="en-US" sz="400">
            <a:solidFill>
              <a:schemeClr val="bg1"/>
            </a:solidFill>
            <a:latin typeface="Source Han Sans CN" panose="020B0800000000000000" pitchFamily="34" charset="-122"/>
            <a:ea typeface="Source Han Sans CN" panose="020B0800000000000000" pitchFamily="34" charset="-122"/>
          </a:endParaRPr>
        </a:p>
      </dgm:t>
    </dgm:pt>
    <dgm:pt modelId="{16892396-64A7-42BB-B6AC-6A2A88B58CC9}" type="pres">
      <dgm:prSet presAssocID="{FDBF3E8F-5FE2-4C36-9D22-9709692B0B88}" presName="Name0" presStyleCnt="0">
        <dgm:presLayoutVars>
          <dgm:dir/>
          <dgm:animLvl val="lvl"/>
          <dgm:resizeHandles val="exact"/>
        </dgm:presLayoutVars>
      </dgm:prSet>
      <dgm:spPr/>
    </dgm:pt>
    <dgm:pt modelId="{F7CFC1A8-5E24-4064-AFD9-8BA1B16571D5}" type="pres">
      <dgm:prSet presAssocID="{CDDF91C3-FA60-4B26-9678-AEA70F84AE40}" presName="Name8" presStyleCnt="0"/>
      <dgm:spPr/>
    </dgm:pt>
    <dgm:pt modelId="{9C232A5B-33BE-45DC-AFAB-7CB281A42BF3}" type="pres">
      <dgm:prSet presAssocID="{CDDF91C3-FA60-4B26-9678-AEA70F84AE40}" presName="level" presStyleLbl="node1" presStyleIdx="0" presStyleCnt="3">
        <dgm:presLayoutVars>
          <dgm:chMax val="1"/>
          <dgm:bulletEnabled val="1"/>
        </dgm:presLayoutVars>
      </dgm:prSet>
      <dgm:spPr>
        <a:xfrm>
          <a:off x="927239" y="0"/>
          <a:ext cx="927239" cy="682288"/>
        </a:xfrm>
        <a:prstGeom prst="trapezoid">
          <a:avLst>
            <a:gd name="adj" fmla="val 67951"/>
          </a:avLst>
        </a:prstGeom>
      </dgm:spPr>
    </dgm:pt>
    <dgm:pt modelId="{A9C8A517-3869-45F2-9EAF-989A57341776}" type="pres">
      <dgm:prSet presAssocID="{CDDF91C3-FA60-4B26-9678-AEA70F84AE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44D8E9-088C-4A74-96A6-1DAA5CA2739C}" type="pres">
      <dgm:prSet presAssocID="{335C64B6-2DBC-40F3-8741-5AB99EFA48DB}" presName="Name8" presStyleCnt="0"/>
      <dgm:spPr/>
    </dgm:pt>
    <dgm:pt modelId="{1E84E4F2-DD44-4A56-828B-4072C09FB866}" type="pres">
      <dgm:prSet presAssocID="{335C64B6-2DBC-40F3-8741-5AB99EFA48DB}" presName="level" presStyleLbl="node1" presStyleIdx="1" presStyleCnt="3">
        <dgm:presLayoutVars>
          <dgm:chMax val="1"/>
          <dgm:bulletEnabled val="1"/>
        </dgm:presLayoutVars>
      </dgm:prSet>
      <dgm:spPr>
        <a:xfrm>
          <a:off x="463619" y="682288"/>
          <a:ext cx="1854478" cy="682288"/>
        </a:xfrm>
        <a:prstGeom prst="trapezoid">
          <a:avLst>
            <a:gd name="adj" fmla="val 67951"/>
          </a:avLst>
        </a:prstGeom>
      </dgm:spPr>
    </dgm:pt>
    <dgm:pt modelId="{DECD75A9-CD55-461F-B052-D146584A14C0}" type="pres">
      <dgm:prSet presAssocID="{335C64B6-2DBC-40F3-8741-5AB99EFA4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1DD09B5-1463-429B-A731-4FE7C2F8BA35}" type="pres">
      <dgm:prSet presAssocID="{3734B453-DBB5-4BA4-9679-6BB0C6890FF6}" presName="Name8" presStyleCnt="0"/>
      <dgm:spPr/>
    </dgm:pt>
    <dgm:pt modelId="{DE03487E-4EF9-4CA7-9021-0F4BD489F11B}" type="pres">
      <dgm:prSet presAssocID="{3734B453-DBB5-4BA4-9679-6BB0C6890FF6}" presName="level" presStyleLbl="node1" presStyleIdx="2" presStyleCnt="3">
        <dgm:presLayoutVars>
          <dgm:chMax val="1"/>
          <dgm:bulletEnabled val="1"/>
        </dgm:presLayoutVars>
      </dgm:prSet>
      <dgm:spPr>
        <a:xfrm>
          <a:off x="0" y="1364576"/>
          <a:ext cx="2781718" cy="682288"/>
        </a:xfrm>
        <a:prstGeom prst="trapezoid">
          <a:avLst>
            <a:gd name="adj" fmla="val 67951"/>
          </a:avLst>
        </a:prstGeom>
      </dgm:spPr>
    </dgm:pt>
    <dgm:pt modelId="{05FFA2C7-F785-4294-9ADC-B599789A46BA}" type="pres">
      <dgm:prSet presAssocID="{3734B453-DBB5-4BA4-9679-6BB0C6890F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726F70F-AB65-44FF-8239-B651AD9F9DDB}" srcId="{FDBF3E8F-5FE2-4C36-9D22-9709692B0B88}" destId="{3734B453-DBB5-4BA4-9679-6BB0C6890FF6}" srcOrd="2" destOrd="0" parTransId="{45CB9A64-5406-4226-A50B-DBE08805A64A}" sibTransId="{6475965D-A9BB-4702-898E-1ADA4C205A33}"/>
    <dgm:cxn modelId="{1C149C94-ED10-427F-8565-D133A7D38C46}" srcId="{FDBF3E8F-5FE2-4C36-9D22-9709692B0B88}" destId="{335C64B6-2DBC-40F3-8741-5AB99EFA48DB}" srcOrd="1" destOrd="0" parTransId="{598C70E8-F97F-4271-9EC3-B98E2C5FE9F9}" sibTransId="{C7B52459-42F4-4FED-803F-F18D2085E9EF}"/>
    <dgm:cxn modelId="{EE5B11B4-6844-4FE2-BA7B-B5E9604DE0F6}" type="presOf" srcId="{CDDF91C3-FA60-4B26-9678-AEA70F84AE40}" destId="{9C232A5B-33BE-45DC-AFAB-7CB281A42BF3}" srcOrd="0" destOrd="0" presId="urn:microsoft.com/office/officeart/2005/8/layout/pyramid1"/>
    <dgm:cxn modelId="{7907CDB6-024D-4254-96F5-9E1BAEC6F308}" type="presOf" srcId="{335C64B6-2DBC-40F3-8741-5AB99EFA48DB}" destId="{DECD75A9-CD55-461F-B052-D146584A14C0}" srcOrd="1" destOrd="0" presId="urn:microsoft.com/office/officeart/2005/8/layout/pyramid1"/>
    <dgm:cxn modelId="{C95E52C2-4AEA-44FE-8325-516EFFE412DE}" type="presOf" srcId="{3734B453-DBB5-4BA4-9679-6BB0C6890FF6}" destId="{DE03487E-4EF9-4CA7-9021-0F4BD489F11B}" srcOrd="0" destOrd="0" presId="urn:microsoft.com/office/officeart/2005/8/layout/pyramid1"/>
    <dgm:cxn modelId="{FF14CCD1-263B-429E-9F7C-29F5C10B19B5}" type="presOf" srcId="{3734B453-DBB5-4BA4-9679-6BB0C6890FF6}" destId="{05FFA2C7-F785-4294-9ADC-B599789A46BA}" srcOrd="1" destOrd="0" presId="urn:microsoft.com/office/officeart/2005/8/layout/pyramid1"/>
    <dgm:cxn modelId="{E1A0EBDA-87BB-497B-9BD7-A601D9A7B766}" type="presOf" srcId="{FDBF3E8F-5FE2-4C36-9D22-9709692B0B88}" destId="{16892396-64A7-42BB-B6AC-6A2A88B58CC9}" srcOrd="0" destOrd="0" presId="urn:microsoft.com/office/officeart/2005/8/layout/pyramid1"/>
    <dgm:cxn modelId="{A7251BE3-117C-4375-81F9-39710BFA2100}" type="presOf" srcId="{CDDF91C3-FA60-4B26-9678-AEA70F84AE40}" destId="{A9C8A517-3869-45F2-9EAF-989A57341776}" srcOrd="1" destOrd="0" presId="urn:microsoft.com/office/officeart/2005/8/layout/pyramid1"/>
    <dgm:cxn modelId="{7D4BCBE8-F13B-4775-ADC3-F163FD319934}" type="presOf" srcId="{335C64B6-2DBC-40F3-8741-5AB99EFA48DB}" destId="{1E84E4F2-DD44-4A56-828B-4072C09FB866}" srcOrd="0" destOrd="0" presId="urn:microsoft.com/office/officeart/2005/8/layout/pyramid1"/>
    <dgm:cxn modelId="{D275EBEF-CDB5-42D0-A214-82C2236D1584}" srcId="{FDBF3E8F-5FE2-4C36-9D22-9709692B0B88}" destId="{CDDF91C3-FA60-4B26-9678-AEA70F84AE40}" srcOrd="0" destOrd="0" parTransId="{D8407BB3-3DE3-46F3-8395-13CC545A43C5}" sibTransId="{637439AA-4F63-433C-A76F-9F06D28654B0}"/>
    <dgm:cxn modelId="{DF709DE1-A30A-4984-A746-91EBFC649FDE}" type="presParOf" srcId="{16892396-64A7-42BB-B6AC-6A2A88B58CC9}" destId="{F7CFC1A8-5E24-4064-AFD9-8BA1B16571D5}" srcOrd="0" destOrd="0" presId="urn:microsoft.com/office/officeart/2005/8/layout/pyramid1"/>
    <dgm:cxn modelId="{625C9567-73BC-4C54-8773-5FB182BD8612}" type="presParOf" srcId="{F7CFC1A8-5E24-4064-AFD9-8BA1B16571D5}" destId="{9C232A5B-33BE-45DC-AFAB-7CB281A42BF3}" srcOrd="0" destOrd="0" presId="urn:microsoft.com/office/officeart/2005/8/layout/pyramid1"/>
    <dgm:cxn modelId="{7E06B13D-4A8D-492C-BD92-C064EA281619}" type="presParOf" srcId="{F7CFC1A8-5E24-4064-AFD9-8BA1B16571D5}" destId="{A9C8A517-3869-45F2-9EAF-989A57341776}" srcOrd="1" destOrd="0" presId="urn:microsoft.com/office/officeart/2005/8/layout/pyramid1"/>
    <dgm:cxn modelId="{621BF68B-DC57-4C10-AACA-C59A9C6F9866}" type="presParOf" srcId="{16892396-64A7-42BB-B6AC-6A2A88B58CC9}" destId="{A744D8E9-088C-4A74-96A6-1DAA5CA2739C}" srcOrd="1" destOrd="0" presId="urn:microsoft.com/office/officeart/2005/8/layout/pyramid1"/>
    <dgm:cxn modelId="{48964337-EE8E-40AC-AEF5-E598CE701384}" type="presParOf" srcId="{A744D8E9-088C-4A74-96A6-1DAA5CA2739C}" destId="{1E84E4F2-DD44-4A56-828B-4072C09FB866}" srcOrd="0" destOrd="0" presId="urn:microsoft.com/office/officeart/2005/8/layout/pyramid1"/>
    <dgm:cxn modelId="{3809FB06-3415-4373-86E9-324531252570}" type="presParOf" srcId="{A744D8E9-088C-4A74-96A6-1DAA5CA2739C}" destId="{DECD75A9-CD55-461F-B052-D146584A14C0}" srcOrd="1" destOrd="0" presId="urn:microsoft.com/office/officeart/2005/8/layout/pyramid1"/>
    <dgm:cxn modelId="{98392649-CCBC-4883-B78B-34F1E6E4DC56}" type="presParOf" srcId="{16892396-64A7-42BB-B6AC-6A2A88B58CC9}" destId="{41DD09B5-1463-429B-A731-4FE7C2F8BA35}" srcOrd="2" destOrd="0" presId="urn:microsoft.com/office/officeart/2005/8/layout/pyramid1"/>
    <dgm:cxn modelId="{AF88842A-6C71-4F6E-87B3-2C66F6950A88}" type="presParOf" srcId="{41DD09B5-1463-429B-A731-4FE7C2F8BA35}" destId="{DE03487E-4EF9-4CA7-9021-0F4BD489F11B}" srcOrd="0" destOrd="0" presId="urn:microsoft.com/office/officeart/2005/8/layout/pyramid1"/>
    <dgm:cxn modelId="{25EEBBBD-068F-42B0-8E50-158DDE09F7DF}" type="presParOf" srcId="{41DD09B5-1463-429B-A731-4FE7C2F8BA35}" destId="{05FFA2C7-F785-4294-9ADC-B599789A46B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32A5B-33BE-45DC-AFAB-7CB281A42BF3}">
      <dsp:nvSpPr>
        <dsp:cNvPr id="0" name=""/>
        <dsp:cNvSpPr/>
      </dsp:nvSpPr>
      <dsp:spPr>
        <a:xfrm>
          <a:off x="927239" y="0"/>
          <a:ext cx="927239" cy="682288"/>
        </a:xfrm>
        <a:prstGeom prst="trapezoid">
          <a:avLst>
            <a:gd name="adj" fmla="val 67951"/>
          </a:avLst>
        </a:prstGeom>
        <a:gradFill flip="none" rotWithShape="1">
          <a:gsLst>
            <a:gs pos="100000">
              <a:srgbClr val="3D2371"/>
            </a:gs>
            <a:gs pos="0">
              <a:srgbClr val="3D1950">
                <a:alpha val="41000"/>
              </a:srgbClr>
            </a:gs>
          </a:gsLst>
          <a:lin ang="0" scaled="0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700" b="0" i="0" kern="1200" dirty="0">
              <a:solidFill>
                <a:schemeClr val="bg1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rPr>
            <a:t>Tier 1</a:t>
          </a:r>
          <a:r>
            <a:rPr lang="zh-CN" altLang="en-US" sz="700" b="0" i="0" kern="1200" dirty="0">
              <a:solidFill>
                <a:schemeClr val="bg1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rPr>
            <a:t>：高性能型</a:t>
          </a:r>
        </a:p>
      </dsp:txBody>
      <dsp:txXfrm>
        <a:off x="927239" y="0"/>
        <a:ext cx="927239" cy="682288"/>
      </dsp:txXfrm>
    </dsp:sp>
    <dsp:sp modelId="{1E84E4F2-DD44-4A56-828B-4072C09FB866}">
      <dsp:nvSpPr>
        <dsp:cNvPr id="0" name=""/>
        <dsp:cNvSpPr/>
      </dsp:nvSpPr>
      <dsp:spPr>
        <a:xfrm>
          <a:off x="463619" y="682288"/>
          <a:ext cx="1854478" cy="682288"/>
        </a:xfrm>
        <a:prstGeom prst="trapezoid">
          <a:avLst>
            <a:gd name="adj" fmla="val 67951"/>
          </a:avLst>
        </a:prstGeom>
        <a:gradFill flip="none" rotWithShape="1">
          <a:gsLst>
            <a:gs pos="0">
              <a:srgbClr val="285A71"/>
            </a:gs>
            <a:gs pos="100000">
              <a:srgbClr val="203B50">
                <a:alpha val="65000"/>
              </a:srgb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indent="0" algn="ctr" defTabSz="685568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zh-CN" sz="10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685568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zh-CN" sz="10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marL="0" lvl="0" indent="0" algn="ctr" defTabSz="685568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Tier 2</a:t>
          </a:r>
          <a:r>
            <a:rPr kumimoji="1" lang="zh-CN" altLang="en-US" sz="10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：容量优化型</a:t>
          </a:r>
        </a:p>
      </dsp:txBody>
      <dsp:txXfrm>
        <a:off x="788153" y="682288"/>
        <a:ext cx="1205411" cy="682288"/>
      </dsp:txXfrm>
    </dsp:sp>
    <dsp:sp modelId="{DE03487E-4EF9-4CA7-9021-0F4BD489F11B}">
      <dsp:nvSpPr>
        <dsp:cNvPr id="0" name=""/>
        <dsp:cNvSpPr/>
      </dsp:nvSpPr>
      <dsp:spPr>
        <a:xfrm>
          <a:off x="0" y="1364576"/>
          <a:ext cx="2781718" cy="682288"/>
        </a:xfrm>
        <a:prstGeom prst="trapezoid">
          <a:avLst>
            <a:gd name="adj" fmla="val 67951"/>
          </a:avLst>
        </a:prstGeom>
        <a:gradFill flip="none" rotWithShape="1">
          <a:gsLst>
            <a:gs pos="100000">
              <a:srgbClr val="1B254C">
                <a:lumMod val="93000"/>
                <a:lumOff val="7000"/>
                <a:alpha val="70000"/>
              </a:srgbClr>
            </a:gs>
            <a:gs pos="0">
              <a:srgbClr val="24305E">
                <a:lumMod val="88000"/>
                <a:lumOff val="12000"/>
              </a:srgbClr>
            </a:gs>
          </a:gsLst>
          <a:lin ang="2400000" scaled="0"/>
        </a:gradFill>
        <a:ln w="3175" cap="flat" cmpd="sng" algn="ctr">
          <a:noFill/>
          <a:prstDash val="solid"/>
          <a:miter lim="4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47" tIns="43547" rIns="43547" bIns="43547" numCol="1" spcCol="1270" anchor="ctr" anchorCtr="0">
          <a:noAutofit/>
        </a:bodyPr>
        <a:lstStyle/>
        <a:p>
          <a:pPr marL="0" lvl="0" indent="0" algn="ctr" defTabSz="653247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100" b="0" i="0" kern="1200" dirty="0">
            <a:solidFill>
              <a:schemeClr val="bg1"/>
            </a:solidFill>
            <a:latin typeface="Source Han Sans CN" panose="020B0500000000000000" pitchFamily="34" charset="-128"/>
            <a:ea typeface="Source Han Sans CN" panose="020B0500000000000000" pitchFamily="34" charset="-128"/>
            <a:cs typeface="+mn-cs"/>
          </a:endParaRPr>
        </a:p>
        <a:p>
          <a:pPr marL="0" lvl="0" indent="0" algn="ctr" defTabSz="653247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100" b="0" i="0" kern="1200" dirty="0">
            <a:solidFill>
              <a:schemeClr val="bg1"/>
            </a:solidFill>
            <a:latin typeface="Source Han Sans CN" panose="020B0500000000000000" pitchFamily="34" charset="-128"/>
            <a:ea typeface="Source Han Sans CN" panose="020B0500000000000000" pitchFamily="34" charset="-128"/>
            <a:cs typeface="+mn-cs"/>
          </a:endParaRPr>
        </a:p>
        <a:p>
          <a:pPr marL="0" lvl="0" indent="0" algn="ctr" defTabSz="653247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0" i="0" kern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rPr>
            <a:t>Tier 3</a:t>
          </a:r>
          <a:r>
            <a:rPr lang="zh-CN" altLang="en-US" sz="1100" b="0" i="0" kern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+mn-cs"/>
            </a:rPr>
            <a:t>：长期归档型</a:t>
          </a:r>
        </a:p>
      </dsp:txBody>
      <dsp:txXfrm>
        <a:off x="486800" y="1364576"/>
        <a:ext cx="1808116" cy="68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CD60-9CCB-CC4B-8E0F-CF2CBA93912B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99C16-E853-5541-80C5-93211B3ABBC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8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1pPr>
    <a:lvl2pPr marL="164912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2pPr>
    <a:lvl3pPr marL="329824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3pPr>
    <a:lvl4pPr marL="494736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4pPr>
    <a:lvl5pPr marL="659648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5pPr>
    <a:lvl6pPr marL="824560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6pPr>
    <a:lvl7pPr marL="989472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7pPr>
    <a:lvl8pPr marL="1154384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8pPr>
    <a:lvl9pPr marL="1319296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169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8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254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07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885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182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06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1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D06382-C069-744C-8A2D-4286C3ED1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75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754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35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8C25AB0-0405-9F4B-A873-A4437CE0F1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66000"/>
          </a:blip>
          <a:stretch>
            <a:fillRect/>
          </a:stretch>
        </p:blipFill>
        <p:spPr>
          <a:xfrm>
            <a:off x="407988" y="4819544"/>
            <a:ext cx="8416250" cy="1225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B63A35-5903-6D4F-AB7A-DD8ED06BEA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42000"/>
          </a:blip>
          <a:stretch>
            <a:fillRect/>
          </a:stretch>
        </p:blipFill>
        <p:spPr>
          <a:xfrm>
            <a:off x="7872549" y="287867"/>
            <a:ext cx="951689" cy="1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D98086-CC59-024D-B4BA-5F33C336A07C}"/>
              </a:ext>
            </a:extLst>
          </p:cNvPr>
          <p:cNvSpPr txBox="1"/>
          <p:nvPr/>
        </p:nvSpPr>
        <p:spPr>
          <a:xfrm>
            <a:off x="713039" y="2079032"/>
            <a:ext cx="416061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Arial" panose="020B0604020202020204" pitchFamily="34" charset="0"/>
              </a:rPr>
              <a:t>海量数据云归档最佳实践</a:t>
            </a:r>
            <a:endParaRPr kumimoji="1" lang="zh-CN" altLang="en-US" sz="2800" dirty="0">
              <a:solidFill>
                <a:schemeClr val="bg1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BF58C-73A7-764A-93A0-4544B8767379}"/>
              </a:ext>
            </a:extLst>
          </p:cNvPr>
          <p:cNvSpPr txBox="1"/>
          <p:nvPr/>
        </p:nvSpPr>
        <p:spPr>
          <a:xfrm>
            <a:off x="719389" y="2943260"/>
            <a:ext cx="3365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00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pc="300" dirty="0"/>
              <a:t>周恭元</a:t>
            </a:r>
            <a:r>
              <a:rPr lang="en-US" altLang="zh-CN" spc="300" dirty="0"/>
              <a:t>| </a:t>
            </a:r>
            <a:r>
              <a:rPr lang="en-US" altLang="zh-CN" spc="300" dirty="0" err="1"/>
              <a:t>UCloud</a:t>
            </a:r>
            <a:r>
              <a:rPr lang="en-US" altLang="zh-CN" spc="300" dirty="0"/>
              <a:t> </a:t>
            </a:r>
            <a:r>
              <a:rPr lang="zh-CN" altLang="en-US" spc="300"/>
              <a:t>高级产品经理</a:t>
            </a:r>
            <a:endParaRPr lang="zh-CN" altLang="en-US" spc="3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117062-FFF0-BE4C-B7ED-0B02AA6E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0" y="-439282"/>
            <a:ext cx="5319486" cy="45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饼形 24">
            <a:extLst>
              <a:ext uri="{FF2B5EF4-FFF2-40B4-BE49-F238E27FC236}">
                <a16:creationId xmlns:a16="http://schemas.microsoft.com/office/drawing/2014/main" id="{83EC2552-E812-3149-985F-8CCD7CF6E799}"/>
              </a:ext>
            </a:extLst>
          </p:cNvPr>
          <p:cNvSpPr/>
          <p:nvPr/>
        </p:nvSpPr>
        <p:spPr>
          <a:xfrm rot="10800000">
            <a:off x="2683919" y="648983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饼形 29">
            <a:extLst>
              <a:ext uri="{FF2B5EF4-FFF2-40B4-BE49-F238E27FC236}">
                <a16:creationId xmlns:a16="http://schemas.microsoft.com/office/drawing/2014/main" id="{FB281511-ACC5-2D4F-8984-9D15A026FED4}"/>
              </a:ext>
            </a:extLst>
          </p:cNvPr>
          <p:cNvSpPr/>
          <p:nvPr/>
        </p:nvSpPr>
        <p:spPr>
          <a:xfrm rot="10800000">
            <a:off x="5263558" y="648983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183854C-C7A1-8B49-87B2-C2B093ECBBC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84269" y="1349332"/>
            <a:ext cx="2378824" cy="2921664"/>
          </a:xfrm>
          <a:prstGeom prst="rect">
            <a:avLst/>
          </a:prstGeom>
          <a:noFill/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0F265B7-4BFF-594A-8B9B-E039C4BAC3F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59043" y="1339173"/>
            <a:ext cx="2378824" cy="2921664"/>
          </a:xfrm>
          <a:prstGeom prst="rect">
            <a:avLst/>
          </a:prstGeom>
          <a:noFill/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62F303F-6038-584E-9819-FE947EDC8BB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495" y="1339173"/>
            <a:ext cx="2378824" cy="2921664"/>
          </a:xfrm>
          <a:prstGeom prst="rect">
            <a:avLst/>
          </a:prstGeom>
          <a:noFill/>
        </p:spPr>
      </p:pic>
      <p:sp>
        <p:nvSpPr>
          <p:cNvPr id="19" name="饼形 18">
            <a:extLst>
              <a:ext uri="{FF2B5EF4-FFF2-40B4-BE49-F238E27FC236}">
                <a16:creationId xmlns:a16="http://schemas.microsoft.com/office/drawing/2014/main" id="{8960B16A-84D6-BE47-ABA3-CA6C6043D7AA}"/>
              </a:ext>
            </a:extLst>
          </p:cNvPr>
          <p:cNvSpPr/>
          <p:nvPr/>
        </p:nvSpPr>
        <p:spPr>
          <a:xfrm rot="10800000">
            <a:off x="449457" y="648983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7A74F5C-509D-3D4A-9D08-B5553D50FA13}"/>
              </a:ext>
            </a:extLst>
          </p:cNvPr>
          <p:cNvSpPr txBox="1"/>
          <p:nvPr/>
        </p:nvSpPr>
        <p:spPr>
          <a:xfrm>
            <a:off x="1181386" y="2688819"/>
            <a:ext cx="1586686" cy="121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监控视频</a:t>
            </a:r>
          </a:p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广电媒资</a:t>
            </a:r>
          </a:p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在线直播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65DC5E-2284-E14F-B95F-B8E0BFA1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4" y="1659684"/>
            <a:ext cx="471279" cy="471279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B773703D-5B41-E641-B1E5-8717D83181A1}"/>
              </a:ext>
            </a:extLst>
          </p:cNvPr>
          <p:cNvSpPr txBox="1"/>
          <p:nvPr/>
        </p:nvSpPr>
        <p:spPr>
          <a:xfrm>
            <a:off x="3708866" y="2688819"/>
            <a:ext cx="1726267" cy="121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操作日志</a:t>
            </a:r>
          </a:p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数据库备份</a:t>
            </a:r>
          </a:p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电子合同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95777D8-A0F2-3C4C-88B1-1756C3C0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44" y="1659684"/>
            <a:ext cx="471279" cy="471279"/>
          </a:xfrm>
          <a:prstGeom prst="rect">
            <a:avLst/>
          </a:prstGeom>
        </p:spPr>
      </p:pic>
      <p:sp>
        <p:nvSpPr>
          <p:cNvPr id="36" name="TextBox 1">
            <a:extLst>
              <a:ext uri="{FF2B5EF4-FFF2-40B4-BE49-F238E27FC236}">
                <a16:creationId xmlns:a16="http://schemas.microsoft.com/office/drawing/2014/main" id="{D6A6B444-E913-704F-97F1-8BAAE3CBB358}"/>
              </a:ext>
            </a:extLst>
          </p:cNvPr>
          <p:cNvSpPr txBox="1"/>
          <p:nvPr/>
        </p:nvSpPr>
        <p:spPr>
          <a:xfrm>
            <a:off x="6162774" y="2688819"/>
            <a:ext cx="1972251" cy="121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自动驾驶</a:t>
            </a:r>
          </a:p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基因测序</a:t>
            </a:r>
          </a:p>
          <a:p>
            <a:pPr algn="ctr">
              <a:lnSpc>
                <a:spcPct val="200000"/>
              </a:lnSpc>
            </a:pPr>
            <a:r>
              <a:rPr lang="zh-CN" altLang="en-US" sz="13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rPr>
              <a:t>智能制造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477354B-ADF9-A34F-AD2F-08890F84F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82" y="1659684"/>
            <a:ext cx="471279" cy="47127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8169C0B-DCB6-D246-A93E-6485B2F7EAF1}"/>
              </a:ext>
            </a:extLst>
          </p:cNvPr>
          <p:cNvSpPr txBox="1"/>
          <p:nvPr/>
        </p:nvSpPr>
        <p:spPr>
          <a:xfrm>
            <a:off x="2392681" y="396481"/>
            <a:ext cx="4520689" cy="55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dirty="0">
                <a:solidFill>
                  <a:srgbClr val="E9BB7A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归档存储的三大场景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CCA1C8-C04D-AB47-8334-DFF7155C6D59}"/>
              </a:ext>
            </a:extLst>
          </p:cNvPr>
          <p:cNvSpPr/>
          <p:nvPr/>
        </p:nvSpPr>
        <p:spPr>
          <a:xfrm>
            <a:off x="3685089" y="2176912"/>
            <a:ext cx="1923988" cy="441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历史数据合规性归档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939FC2-4589-164D-9510-935DEF2E37F8}"/>
              </a:ext>
            </a:extLst>
          </p:cNvPr>
          <p:cNvSpPr/>
          <p:nvPr/>
        </p:nvSpPr>
        <p:spPr>
          <a:xfrm>
            <a:off x="1205993" y="2176912"/>
            <a:ext cx="1537472" cy="441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多媒体数据归档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433220-F05E-A24D-BF32-AFB55F79A819}"/>
              </a:ext>
            </a:extLst>
          </p:cNvPr>
          <p:cNvSpPr/>
          <p:nvPr/>
        </p:nvSpPr>
        <p:spPr>
          <a:xfrm>
            <a:off x="5968965" y="2176912"/>
            <a:ext cx="2358980" cy="441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大数据 </a:t>
            </a:r>
            <a:r>
              <a:rPr lang="en-US" altLang="zh-CN" sz="1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/ AI </a:t>
            </a:r>
            <a:r>
              <a:rPr lang="zh-CN" altLang="en-US" sz="1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分析数据归档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7873E46-EF15-2640-9C26-C848FB9A0E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6237" y="1773056"/>
            <a:ext cx="244529" cy="244529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361A3125-401A-904C-8305-8192B6C912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lum bright="30000" contrast="-4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0949" y="1786359"/>
            <a:ext cx="212270" cy="21227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4367D3-2E43-AA48-B319-E45DBE2CD990}"/>
              </a:ext>
            </a:extLst>
          </p:cNvPr>
          <p:cNvGrpSpPr/>
          <p:nvPr/>
        </p:nvGrpSpPr>
        <p:grpSpPr>
          <a:xfrm>
            <a:off x="1908907" y="1816204"/>
            <a:ext cx="180000" cy="162000"/>
            <a:chOff x="2146586" y="1799033"/>
            <a:chExt cx="190752" cy="171676"/>
          </a:xfrm>
        </p:grpSpPr>
        <p:sp>
          <p:nvSpPr>
            <p:cNvPr id="16" name="任意形状 15">
              <a:extLst>
                <a:ext uri="{FF2B5EF4-FFF2-40B4-BE49-F238E27FC236}">
                  <a16:creationId xmlns:a16="http://schemas.microsoft.com/office/drawing/2014/main" id="{8034A876-0900-1549-AC20-025328D5A2AD}"/>
                </a:ext>
              </a:extLst>
            </p:cNvPr>
            <p:cNvSpPr/>
            <p:nvPr/>
          </p:nvSpPr>
          <p:spPr>
            <a:xfrm>
              <a:off x="2146586" y="1799033"/>
              <a:ext cx="190752" cy="171676"/>
            </a:xfrm>
            <a:custGeom>
              <a:avLst/>
              <a:gdLst>
                <a:gd name="connsiteX0" fmla="*/ 186346 w 204452"/>
                <a:gd name="connsiteY0" fmla="*/ 55962 h 192801"/>
                <a:gd name="connsiteX1" fmla="*/ 204453 w 204452"/>
                <a:gd name="connsiteY1" fmla="*/ 55962 h 192801"/>
                <a:gd name="connsiteX2" fmla="*/ 204453 w 204452"/>
                <a:gd name="connsiteY2" fmla="*/ 69710 h 192801"/>
                <a:gd name="connsiteX3" fmla="*/ 186346 w 204452"/>
                <a:gd name="connsiteY3" fmla="*/ 69710 h 192801"/>
                <a:gd name="connsiteX4" fmla="*/ 175917 w 204452"/>
                <a:gd name="connsiteY4" fmla="*/ 79109 h 192801"/>
                <a:gd name="connsiteX5" fmla="*/ 185337 w 204452"/>
                <a:gd name="connsiteY5" fmla="*/ 89514 h 192801"/>
                <a:gd name="connsiteX6" fmla="*/ 186346 w 204452"/>
                <a:gd name="connsiteY6" fmla="*/ 89514 h 192801"/>
                <a:gd name="connsiteX7" fmla="*/ 204453 w 204452"/>
                <a:gd name="connsiteY7" fmla="*/ 89514 h 192801"/>
                <a:gd name="connsiteX8" fmla="*/ 204453 w 204452"/>
                <a:gd name="connsiteY8" fmla="*/ 103287 h 192801"/>
                <a:gd name="connsiteX9" fmla="*/ 186346 w 204452"/>
                <a:gd name="connsiteY9" fmla="*/ 103287 h 192801"/>
                <a:gd name="connsiteX10" fmla="*/ 175917 w 204452"/>
                <a:gd name="connsiteY10" fmla="*/ 112686 h 192801"/>
                <a:gd name="connsiteX11" fmla="*/ 185337 w 204452"/>
                <a:gd name="connsiteY11" fmla="*/ 123091 h 192801"/>
                <a:gd name="connsiteX12" fmla="*/ 186346 w 204452"/>
                <a:gd name="connsiteY12" fmla="*/ 123091 h 192801"/>
                <a:gd name="connsiteX13" fmla="*/ 204453 w 204452"/>
                <a:gd name="connsiteY13" fmla="*/ 123091 h 192801"/>
                <a:gd name="connsiteX14" fmla="*/ 204453 w 204452"/>
                <a:gd name="connsiteY14" fmla="*/ 136864 h 192801"/>
                <a:gd name="connsiteX15" fmla="*/ 186346 w 204452"/>
                <a:gd name="connsiteY15" fmla="*/ 136864 h 192801"/>
                <a:gd name="connsiteX16" fmla="*/ 175917 w 204452"/>
                <a:gd name="connsiteY16" fmla="*/ 146263 h 192801"/>
                <a:gd name="connsiteX17" fmla="*/ 185337 w 204452"/>
                <a:gd name="connsiteY17" fmla="*/ 156668 h 192801"/>
                <a:gd name="connsiteX18" fmla="*/ 186346 w 204452"/>
                <a:gd name="connsiteY18" fmla="*/ 156668 h 192801"/>
                <a:gd name="connsiteX19" fmla="*/ 204453 w 204452"/>
                <a:gd name="connsiteY19" fmla="*/ 156668 h 192801"/>
                <a:gd name="connsiteX20" fmla="*/ 204453 w 204452"/>
                <a:gd name="connsiteY20" fmla="*/ 169138 h 192801"/>
                <a:gd name="connsiteX21" fmla="*/ 180737 w 204452"/>
                <a:gd name="connsiteY21" fmla="*/ 192801 h 192801"/>
                <a:gd name="connsiteX22" fmla="*/ 23716 w 204452"/>
                <a:gd name="connsiteY22" fmla="*/ 192801 h 192801"/>
                <a:gd name="connsiteX23" fmla="*/ 0 w 204452"/>
                <a:gd name="connsiteY23" fmla="*/ 169138 h 192801"/>
                <a:gd name="connsiteX24" fmla="*/ 0 w 204452"/>
                <a:gd name="connsiteY24" fmla="*/ 156668 h 192801"/>
                <a:gd name="connsiteX25" fmla="*/ 18107 w 204452"/>
                <a:gd name="connsiteY25" fmla="*/ 156668 h 192801"/>
                <a:gd name="connsiteX26" fmla="*/ 28536 w 204452"/>
                <a:gd name="connsiteY26" fmla="*/ 147270 h 192801"/>
                <a:gd name="connsiteX27" fmla="*/ 19116 w 204452"/>
                <a:gd name="connsiteY27" fmla="*/ 136864 h 192801"/>
                <a:gd name="connsiteX28" fmla="*/ 18107 w 204452"/>
                <a:gd name="connsiteY28" fmla="*/ 136864 h 192801"/>
                <a:gd name="connsiteX29" fmla="*/ 0 w 204452"/>
                <a:gd name="connsiteY29" fmla="*/ 136864 h 192801"/>
                <a:gd name="connsiteX30" fmla="*/ 0 w 204452"/>
                <a:gd name="connsiteY30" fmla="*/ 123091 h 192801"/>
                <a:gd name="connsiteX31" fmla="*/ 18107 w 204452"/>
                <a:gd name="connsiteY31" fmla="*/ 123091 h 192801"/>
                <a:gd name="connsiteX32" fmla="*/ 28536 w 204452"/>
                <a:gd name="connsiteY32" fmla="*/ 113692 h 192801"/>
                <a:gd name="connsiteX33" fmla="*/ 19116 w 204452"/>
                <a:gd name="connsiteY33" fmla="*/ 103287 h 192801"/>
                <a:gd name="connsiteX34" fmla="*/ 18107 w 204452"/>
                <a:gd name="connsiteY34" fmla="*/ 103287 h 192801"/>
                <a:gd name="connsiteX35" fmla="*/ 0 w 204452"/>
                <a:gd name="connsiteY35" fmla="*/ 103287 h 192801"/>
                <a:gd name="connsiteX36" fmla="*/ 0 w 204452"/>
                <a:gd name="connsiteY36" fmla="*/ 89437 h 192801"/>
                <a:gd name="connsiteX37" fmla="*/ 18107 w 204452"/>
                <a:gd name="connsiteY37" fmla="*/ 89437 h 192801"/>
                <a:gd name="connsiteX38" fmla="*/ 28536 w 204452"/>
                <a:gd name="connsiteY38" fmla="*/ 80038 h 192801"/>
                <a:gd name="connsiteX39" fmla="*/ 19116 w 204452"/>
                <a:gd name="connsiteY39" fmla="*/ 69633 h 192801"/>
                <a:gd name="connsiteX40" fmla="*/ 18107 w 204452"/>
                <a:gd name="connsiteY40" fmla="*/ 69633 h 192801"/>
                <a:gd name="connsiteX41" fmla="*/ 0 w 204452"/>
                <a:gd name="connsiteY41" fmla="*/ 69633 h 192801"/>
                <a:gd name="connsiteX42" fmla="*/ 0 w 204452"/>
                <a:gd name="connsiteY42" fmla="*/ 55962 h 192801"/>
                <a:gd name="connsiteX43" fmla="*/ 18107 w 204452"/>
                <a:gd name="connsiteY43" fmla="*/ 55962 h 192801"/>
                <a:gd name="connsiteX44" fmla="*/ 28044 w 204452"/>
                <a:gd name="connsiteY44" fmla="*/ 46047 h 192801"/>
                <a:gd name="connsiteX45" fmla="*/ 18107 w 204452"/>
                <a:gd name="connsiteY45" fmla="*/ 36133 h 192801"/>
                <a:gd name="connsiteX46" fmla="*/ 0 w 204452"/>
                <a:gd name="connsiteY46" fmla="*/ 36133 h 192801"/>
                <a:gd name="connsiteX47" fmla="*/ 0 w 204452"/>
                <a:gd name="connsiteY47" fmla="*/ 23663 h 192801"/>
                <a:gd name="connsiteX48" fmla="*/ 23716 w 204452"/>
                <a:gd name="connsiteY48" fmla="*/ 0 h 192801"/>
                <a:gd name="connsiteX49" fmla="*/ 180737 w 204452"/>
                <a:gd name="connsiteY49" fmla="*/ 0 h 192801"/>
                <a:gd name="connsiteX50" fmla="*/ 204453 w 204452"/>
                <a:gd name="connsiteY50" fmla="*/ 23663 h 192801"/>
                <a:gd name="connsiteX51" fmla="*/ 204453 w 204452"/>
                <a:gd name="connsiteY51" fmla="*/ 36133 h 192801"/>
                <a:gd name="connsiteX52" fmla="*/ 186346 w 204452"/>
                <a:gd name="connsiteY52" fmla="*/ 36133 h 192801"/>
                <a:gd name="connsiteX53" fmla="*/ 176409 w 204452"/>
                <a:gd name="connsiteY53" fmla="*/ 46047 h 192801"/>
                <a:gd name="connsiteX54" fmla="*/ 186346 w 204452"/>
                <a:gd name="connsiteY54" fmla="*/ 55962 h 19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4452" h="192801">
                  <a:moveTo>
                    <a:pt x="186346" y="55962"/>
                  </a:moveTo>
                  <a:lnTo>
                    <a:pt x="204453" y="55962"/>
                  </a:lnTo>
                  <a:lnTo>
                    <a:pt x="204453" y="69710"/>
                  </a:lnTo>
                  <a:lnTo>
                    <a:pt x="186346" y="69710"/>
                  </a:lnTo>
                  <a:cubicBezTo>
                    <a:pt x="180865" y="69432"/>
                    <a:pt x="176196" y="73640"/>
                    <a:pt x="175917" y="79109"/>
                  </a:cubicBezTo>
                  <a:cubicBezTo>
                    <a:pt x="175639" y="84577"/>
                    <a:pt x="179856" y="89236"/>
                    <a:pt x="185337" y="89514"/>
                  </a:cubicBezTo>
                  <a:cubicBezTo>
                    <a:pt x="185673" y="89531"/>
                    <a:pt x="186010" y="89531"/>
                    <a:pt x="186346" y="89514"/>
                  </a:cubicBezTo>
                  <a:lnTo>
                    <a:pt x="204453" y="89514"/>
                  </a:lnTo>
                  <a:lnTo>
                    <a:pt x="204453" y="103287"/>
                  </a:lnTo>
                  <a:lnTo>
                    <a:pt x="186346" y="103287"/>
                  </a:lnTo>
                  <a:cubicBezTo>
                    <a:pt x="180865" y="103009"/>
                    <a:pt x="176196" y="107217"/>
                    <a:pt x="175917" y="112686"/>
                  </a:cubicBezTo>
                  <a:cubicBezTo>
                    <a:pt x="175639" y="118155"/>
                    <a:pt x="179856" y="122813"/>
                    <a:pt x="185337" y="123091"/>
                  </a:cubicBezTo>
                  <a:cubicBezTo>
                    <a:pt x="185673" y="123108"/>
                    <a:pt x="186010" y="123108"/>
                    <a:pt x="186346" y="123091"/>
                  </a:cubicBezTo>
                  <a:lnTo>
                    <a:pt x="204453" y="123091"/>
                  </a:lnTo>
                  <a:lnTo>
                    <a:pt x="204453" y="136864"/>
                  </a:lnTo>
                  <a:lnTo>
                    <a:pt x="186346" y="136864"/>
                  </a:lnTo>
                  <a:cubicBezTo>
                    <a:pt x="180865" y="136587"/>
                    <a:pt x="176196" y="140795"/>
                    <a:pt x="175917" y="146263"/>
                  </a:cubicBezTo>
                  <a:cubicBezTo>
                    <a:pt x="175639" y="151732"/>
                    <a:pt x="179856" y="156390"/>
                    <a:pt x="185337" y="156668"/>
                  </a:cubicBezTo>
                  <a:cubicBezTo>
                    <a:pt x="185673" y="156685"/>
                    <a:pt x="186010" y="156685"/>
                    <a:pt x="186346" y="156668"/>
                  </a:cubicBezTo>
                  <a:lnTo>
                    <a:pt x="204453" y="156668"/>
                  </a:lnTo>
                  <a:lnTo>
                    <a:pt x="204453" y="169138"/>
                  </a:lnTo>
                  <a:cubicBezTo>
                    <a:pt x="204439" y="182201"/>
                    <a:pt x="193829" y="192787"/>
                    <a:pt x="180737" y="192801"/>
                  </a:cubicBezTo>
                  <a:lnTo>
                    <a:pt x="23716" y="192801"/>
                  </a:lnTo>
                  <a:cubicBezTo>
                    <a:pt x="10624" y="192787"/>
                    <a:pt x="14" y="182201"/>
                    <a:pt x="0" y="169138"/>
                  </a:cubicBezTo>
                  <a:lnTo>
                    <a:pt x="0" y="156668"/>
                  </a:lnTo>
                  <a:lnTo>
                    <a:pt x="18107" y="156668"/>
                  </a:lnTo>
                  <a:cubicBezTo>
                    <a:pt x="23588" y="156946"/>
                    <a:pt x="28257" y="152738"/>
                    <a:pt x="28536" y="147270"/>
                  </a:cubicBezTo>
                  <a:cubicBezTo>
                    <a:pt x="28814" y="141801"/>
                    <a:pt x="24597" y="137142"/>
                    <a:pt x="19116" y="136864"/>
                  </a:cubicBezTo>
                  <a:cubicBezTo>
                    <a:pt x="18780" y="136847"/>
                    <a:pt x="18443" y="136847"/>
                    <a:pt x="18107" y="136864"/>
                  </a:cubicBezTo>
                  <a:lnTo>
                    <a:pt x="0" y="136864"/>
                  </a:lnTo>
                  <a:lnTo>
                    <a:pt x="0" y="123091"/>
                  </a:lnTo>
                  <a:lnTo>
                    <a:pt x="18107" y="123091"/>
                  </a:lnTo>
                  <a:cubicBezTo>
                    <a:pt x="23588" y="123369"/>
                    <a:pt x="28257" y="119161"/>
                    <a:pt x="28536" y="113692"/>
                  </a:cubicBezTo>
                  <a:cubicBezTo>
                    <a:pt x="28814" y="108224"/>
                    <a:pt x="24597" y="103565"/>
                    <a:pt x="19116" y="103287"/>
                  </a:cubicBezTo>
                  <a:cubicBezTo>
                    <a:pt x="18780" y="103270"/>
                    <a:pt x="18443" y="103270"/>
                    <a:pt x="18107" y="103287"/>
                  </a:cubicBezTo>
                  <a:lnTo>
                    <a:pt x="0" y="103287"/>
                  </a:lnTo>
                  <a:lnTo>
                    <a:pt x="0" y="89437"/>
                  </a:lnTo>
                  <a:lnTo>
                    <a:pt x="18107" y="89437"/>
                  </a:lnTo>
                  <a:cubicBezTo>
                    <a:pt x="23588" y="89715"/>
                    <a:pt x="28257" y="85507"/>
                    <a:pt x="28536" y="80038"/>
                  </a:cubicBezTo>
                  <a:cubicBezTo>
                    <a:pt x="28814" y="74570"/>
                    <a:pt x="24597" y="69911"/>
                    <a:pt x="19116" y="69633"/>
                  </a:cubicBezTo>
                  <a:cubicBezTo>
                    <a:pt x="18780" y="69616"/>
                    <a:pt x="18443" y="69616"/>
                    <a:pt x="18107" y="69633"/>
                  </a:cubicBezTo>
                  <a:lnTo>
                    <a:pt x="0" y="69633"/>
                  </a:lnTo>
                  <a:lnTo>
                    <a:pt x="0" y="55962"/>
                  </a:lnTo>
                  <a:lnTo>
                    <a:pt x="18107" y="55962"/>
                  </a:lnTo>
                  <a:cubicBezTo>
                    <a:pt x="23595" y="55962"/>
                    <a:pt x="28044" y="51523"/>
                    <a:pt x="28044" y="46047"/>
                  </a:cubicBezTo>
                  <a:cubicBezTo>
                    <a:pt x="28044" y="40572"/>
                    <a:pt x="23595" y="36133"/>
                    <a:pt x="18107" y="36133"/>
                  </a:cubicBezTo>
                  <a:lnTo>
                    <a:pt x="0" y="36133"/>
                  </a:lnTo>
                  <a:lnTo>
                    <a:pt x="0" y="23663"/>
                  </a:lnTo>
                  <a:cubicBezTo>
                    <a:pt x="14" y="10600"/>
                    <a:pt x="10624" y="14"/>
                    <a:pt x="23716" y="0"/>
                  </a:cubicBezTo>
                  <a:lnTo>
                    <a:pt x="180737" y="0"/>
                  </a:lnTo>
                  <a:cubicBezTo>
                    <a:pt x="193829" y="14"/>
                    <a:pt x="204439" y="10600"/>
                    <a:pt x="204453" y="23663"/>
                  </a:cubicBezTo>
                  <a:lnTo>
                    <a:pt x="204453" y="36133"/>
                  </a:lnTo>
                  <a:lnTo>
                    <a:pt x="186346" y="36133"/>
                  </a:lnTo>
                  <a:cubicBezTo>
                    <a:pt x="180858" y="36133"/>
                    <a:pt x="176409" y="40572"/>
                    <a:pt x="176409" y="46047"/>
                  </a:cubicBezTo>
                  <a:cubicBezTo>
                    <a:pt x="176409" y="51523"/>
                    <a:pt x="180858" y="55962"/>
                    <a:pt x="186346" y="55962"/>
                  </a:cubicBezTo>
                  <a:close/>
                </a:path>
              </a:pathLst>
            </a:custGeom>
            <a:solidFill>
              <a:srgbClr val="EEC970"/>
            </a:solidFill>
            <a:ln w="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形状 16">
              <a:extLst>
                <a:ext uri="{FF2B5EF4-FFF2-40B4-BE49-F238E27FC236}">
                  <a16:creationId xmlns:a16="http://schemas.microsoft.com/office/drawing/2014/main" id="{8A7D423F-FF06-B14B-B89A-2BD1F381A705}"/>
                </a:ext>
              </a:extLst>
            </p:cNvPr>
            <p:cNvSpPr/>
            <p:nvPr/>
          </p:nvSpPr>
          <p:spPr>
            <a:xfrm>
              <a:off x="2216340" y="1855018"/>
              <a:ext cx="49715" cy="60433"/>
            </a:xfrm>
            <a:custGeom>
              <a:avLst/>
              <a:gdLst>
                <a:gd name="connsiteX0" fmla="*/ 44747 w 49715"/>
                <a:gd name="connsiteY0" fmla="*/ 20825 h 60433"/>
                <a:gd name="connsiteX1" fmla="*/ 15345 w 49715"/>
                <a:gd name="connsiteY1" fmla="*/ 1635 h 60433"/>
                <a:gd name="connsiteX2" fmla="*/ 5511 w 49715"/>
                <a:gd name="connsiteY2" fmla="*/ 1123 h 60433"/>
                <a:gd name="connsiteX3" fmla="*/ 4 w 49715"/>
                <a:gd name="connsiteY3" fmla="*/ 11038 h 60433"/>
                <a:gd name="connsiteX4" fmla="*/ 4 w 49715"/>
                <a:gd name="connsiteY4" fmla="*/ 49368 h 60433"/>
                <a:gd name="connsiteX5" fmla="*/ 5536 w 49715"/>
                <a:gd name="connsiteY5" fmla="*/ 59283 h 60433"/>
                <a:gd name="connsiteX6" fmla="*/ 10018 w 49715"/>
                <a:gd name="connsiteY6" fmla="*/ 60433 h 60433"/>
                <a:gd name="connsiteX7" fmla="*/ 15448 w 49715"/>
                <a:gd name="connsiteY7" fmla="*/ 58772 h 60433"/>
                <a:gd name="connsiteX8" fmla="*/ 44593 w 49715"/>
                <a:gd name="connsiteY8" fmla="*/ 39607 h 60433"/>
                <a:gd name="connsiteX9" fmla="*/ 49715 w 49715"/>
                <a:gd name="connsiteY9" fmla="*/ 30076 h 60433"/>
                <a:gd name="connsiteX10" fmla="*/ 44747 w 49715"/>
                <a:gd name="connsiteY10" fmla="*/ 20825 h 6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715" h="60433">
                  <a:moveTo>
                    <a:pt x="44747" y="20825"/>
                  </a:moveTo>
                  <a:lnTo>
                    <a:pt x="15345" y="1635"/>
                  </a:lnTo>
                  <a:cubicBezTo>
                    <a:pt x="12416" y="-344"/>
                    <a:pt x="8630" y="-541"/>
                    <a:pt x="5511" y="1123"/>
                  </a:cubicBezTo>
                  <a:cubicBezTo>
                    <a:pt x="2001" y="3180"/>
                    <a:pt x="-108" y="6979"/>
                    <a:pt x="4" y="11038"/>
                  </a:cubicBezTo>
                  <a:lnTo>
                    <a:pt x="4" y="49368"/>
                  </a:lnTo>
                  <a:cubicBezTo>
                    <a:pt x="-103" y="53433"/>
                    <a:pt x="2017" y="57233"/>
                    <a:pt x="5536" y="59283"/>
                  </a:cubicBezTo>
                  <a:cubicBezTo>
                    <a:pt x="6909" y="60038"/>
                    <a:pt x="8451" y="60434"/>
                    <a:pt x="10018" y="60433"/>
                  </a:cubicBezTo>
                  <a:cubicBezTo>
                    <a:pt x="11951" y="60418"/>
                    <a:pt x="13838" y="59841"/>
                    <a:pt x="15448" y="58772"/>
                  </a:cubicBezTo>
                  <a:lnTo>
                    <a:pt x="44593" y="39607"/>
                  </a:lnTo>
                  <a:cubicBezTo>
                    <a:pt x="47820" y="37512"/>
                    <a:pt x="49752" y="33917"/>
                    <a:pt x="49715" y="30076"/>
                  </a:cubicBezTo>
                  <a:cubicBezTo>
                    <a:pt x="49752" y="26348"/>
                    <a:pt x="47878" y="22859"/>
                    <a:pt x="44747" y="20825"/>
                  </a:cubicBezTo>
                  <a:close/>
                </a:path>
              </a:pathLst>
            </a:custGeom>
            <a:solidFill>
              <a:srgbClr val="3D3D48"/>
            </a:solidFill>
            <a:ln w="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35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>
            <a:extLst>
              <a:ext uri="{FF2B5EF4-FFF2-40B4-BE49-F238E27FC236}">
                <a16:creationId xmlns:a16="http://schemas.microsoft.com/office/drawing/2014/main" id="{3D4F5E43-052A-BC47-ACDD-3D7A9227481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864046"/>
            <a:ext cx="3442517" cy="3261360"/>
          </a:xfrm>
          <a:prstGeom prst="rect">
            <a:avLst/>
          </a:prstGeom>
          <a:noFill/>
        </p:spPr>
      </p:pic>
      <p:sp>
        <p:nvSpPr>
          <p:cNvPr id="44" name="饼形 43">
            <a:extLst>
              <a:ext uri="{FF2B5EF4-FFF2-40B4-BE49-F238E27FC236}">
                <a16:creationId xmlns:a16="http://schemas.microsoft.com/office/drawing/2014/main" id="{A29A33F7-0D21-0941-AEEF-CE883AB25529}"/>
              </a:ext>
            </a:extLst>
          </p:cNvPr>
          <p:cNvSpPr/>
          <p:nvPr/>
        </p:nvSpPr>
        <p:spPr>
          <a:xfrm rot="10800000">
            <a:off x="3557177" y="-156679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1019022" y="2019947"/>
            <a:ext cx="3032715" cy="163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URTC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 实时音视频服务产生的录像数据通常不需要经常性回看调用，视频直播录像有 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6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个月的合规性存储需求。这些都适合采用归档进行数据存放。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22EEF8-F5B4-374D-9D12-75EABBFA2FE3}"/>
              </a:ext>
            </a:extLst>
          </p:cNvPr>
          <p:cNvSpPr txBox="1"/>
          <p:nvPr/>
        </p:nvSpPr>
        <p:spPr>
          <a:xfrm>
            <a:off x="1019023" y="1489604"/>
            <a:ext cx="284189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charset="-122"/>
              </a:rPr>
              <a:t>视频归档场景</a:t>
            </a:r>
          </a:p>
        </p:txBody>
      </p:sp>
      <p:sp>
        <p:nvSpPr>
          <p:cNvPr id="107" name="矩形">
            <a:extLst>
              <a:ext uri="{FF2B5EF4-FFF2-40B4-BE49-F238E27FC236}">
                <a16:creationId xmlns:a16="http://schemas.microsoft.com/office/drawing/2014/main" id="{A24EBD36-078F-2742-B079-3F9B4FD5B2DA}"/>
              </a:ext>
            </a:extLst>
          </p:cNvPr>
          <p:cNvSpPr/>
          <p:nvPr/>
        </p:nvSpPr>
        <p:spPr>
          <a:xfrm>
            <a:off x="5263891" y="1277625"/>
            <a:ext cx="720789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08" name="矩形">
            <a:extLst>
              <a:ext uri="{FF2B5EF4-FFF2-40B4-BE49-F238E27FC236}">
                <a16:creationId xmlns:a16="http://schemas.microsoft.com/office/drawing/2014/main" id="{45DF9DBD-4052-B34C-880C-8F9842425952}"/>
              </a:ext>
            </a:extLst>
          </p:cNvPr>
          <p:cNvSpPr/>
          <p:nvPr/>
        </p:nvSpPr>
        <p:spPr>
          <a:xfrm>
            <a:off x="5263891" y="1279985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09" name="记录并报警">
            <a:extLst>
              <a:ext uri="{FF2B5EF4-FFF2-40B4-BE49-F238E27FC236}">
                <a16:creationId xmlns:a16="http://schemas.microsoft.com/office/drawing/2014/main" id="{110A1170-CBAA-D24D-A253-2F38FED45F14}"/>
              </a:ext>
            </a:extLst>
          </p:cNvPr>
          <p:cNvSpPr txBox="1"/>
          <p:nvPr/>
        </p:nvSpPr>
        <p:spPr>
          <a:xfrm>
            <a:off x="5339381" y="1294994"/>
            <a:ext cx="63213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视频直播</a:t>
            </a:r>
          </a:p>
        </p:txBody>
      </p:sp>
      <p:sp>
        <p:nvSpPr>
          <p:cNvPr id="119" name="直线连接符 147">
            <a:extLst>
              <a:ext uri="{FF2B5EF4-FFF2-40B4-BE49-F238E27FC236}">
                <a16:creationId xmlns:a16="http://schemas.microsoft.com/office/drawing/2014/main" id="{84D938A7-3D12-B94E-9F98-E2A379680850}"/>
              </a:ext>
            </a:extLst>
          </p:cNvPr>
          <p:cNvSpPr/>
          <p:nvPr/>
        </p:nvSpPr>
        <p:spPr>
          <a:xfrm>
            <a:off x="6055075" y="1396232"/>
            <a:ext cx="522712" cy="0"/>
          </a:xfrm>
          <a:prstGeom prst="line">
            <a:avLst/>
          </a:prstGeom>
          <a:noFill/>
          <a:ln w="12700" cap="sq">
            <a:solidFill>
              <a:srgbClr val="E9BB7A"/>
            </a:solidFill>
            <a:prstDash val="solid"/>
            <a:round/>
            <a:tailEnd type="triangle" w="sm" len="sm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22" name="矩形">
            <a:extLst>
              <a:ext uri="{FF2B5EF4-FFF2-40B4-BE49-F238E27FC236}">
                <a16:creationId xmlns:a16="http://schemas.microsoft.com/office/drawing/2014/main" id="{7B2629FC-FF42-6E41-93CA-0B5AEAEEF2EA}"/>
              </a:ext>
            </a:extLst>
          </p:cNvPr>
          <p:cNvSpPr/>
          <p:nvPr/>
        </p:nvSpPr>
        <p:spPr>
          <a:xfrm>
            <a:off x="6613753" y="1277626"/>
            <a:ext cx="720789" cy="103015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23" name="矩形">
            <a:extLst>
              <a:ext uri="{FF2B5EF4-FFF2-40B4-BE49-F238E27FC236}">
                <a16:creationId xmlns:a16="http://schemas.microsoft.com/office/drawing/2014/main" id="{9F0D5BB2-D7DD-3B4E-8C0C-97257BB95895}"/>
              </a:ext>
            </a:extLst>
          </p:cNvPr>
          <p:cNvSpPr/>
          <p:nvPr/>
        </p:nvSpPr>
        <p:spPr>
          <a:xfrm>
            <a:off x="6613753" y="1288530"/>
            <a:ext cx="28800" cy="1030158"/>
          </a:xfrm>
          <a:prstGeom prst="roundRect">
            <a:avLst>
              <a:gd name="adj" fmla="val 0"/>
            </a:avLst>
          </a:prstGeom>
          <a:solidFill>
            <a:srgbClr val="E9906D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24" name="记录并报警">
            <a:extLst>
              <a:ext uri="{FF2B5EF4-FFF2-40B4-BE49-F238E27FC236}">
                <a16:creationId xmlns:a16="http://schemas.microsoft.com/office/drawing/2014/main" id="{6CAACDC4-6DF0-4A40-B955-913B966804C7}"/>
              </a:ext>
            </a:extLst>
          </p:cNvPr>
          <p:cNvSpPr txBox="1"/>
          <p:nvPr/>
        </p:nvSpPr>
        <p:spPr>
          <a:xfrm>
            <a:off x="6635478" y="1727049"/>
            <a:ext cx="720789" cy="1882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en-US" altLang="zh-CN" sz="800" dirty="0">
                <a:solidFill>
                  <a:srgbClr val="FFFF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URTC</a:t>
            </a:r>
            <a:endParaRPr lang="zh-CN" altLang="en-US" sz="800" dirty="0">
              <a:solidFill>
                <a:srgbClr val="FFFFFF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38" name="矩形">
            <a:extLst>
              <a:ext uri="{FF2B5EF4-FFF2-40B4-BE49-F238E27FC236}">
                <a16:creationId xmlns:a16="http://schemas.microsoft.com/office/drawing/2014/main" id="{375EDFAA-089C-0B44-AC69-0208977E2C67}"/>
              </a:ext>
            </a:extLst>
          </p:cNvPr>
          <p:cNvSpPr/>
          <p:nvPr/>
        </p:nvSpPr>
        <p:spPr>
          <a:xfrm>
            <a:off x="5260885" y="2681667"/>
            <a:ext cx="2073657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39" name="矩形">
            <a:extLst>
              <a:ext uri="{FF2B5EF4-FFF2-40B4-BE49-F238E27FC236}">
                <a16:creationId xmlns:a16="http://schemas.microsoft.com/office/drawing/2014/main" id="{54B8E0CB-82D5-604D-9144-F70B68A5A89C}"/>
              </a:ext>
            </a:extLst>
          </p:cNvPr>
          <p:cNvSpPr/>
          <p:nvPr/>
        </p:nvSpPr>
        <p:spPr>
          <a:xfrm>
            <a:off x="5260885" y="2684027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40" name="记录并报警">
            <a:extLst>
              <a:ext uri="{FF2B5EF4-FFF2-40B4-BE49-F238E27FC236}">
                <a16:creationId xmlns:a16="http://schemas.microsoft.com/office/drawing/2014/main" id="{D88649E8-569A-4C4C-AFD2-A88C59AAAD61}"/>
              </a:ext>
            </a:extLst>
          </p:cNvPr>
          <p:cNvSpPr txBox="1"/>
          <p:nvPr/>
        </p:nvSpPr>
        <p:spPr>
          <a:xfrm>
            <a:off x="5323930" y="2699035"/>
            <a:ext cx="1985001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标准存储类型</a:t>
            </a:r>
            <a:endParaRPr lang="en-US" altLang="zh-CN" sz="8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44" name="矩形">
            <a:extLst>
              <a:ext uri="{FF2B5EF4-FFF2-40B4-BE49-F238E27FC236}">
                <a16:creationId xmlns:a16="http://schemas.microsoft.com/office/drawing/2014/main" id="{A24EBD36-078F-2742-B079-3F9B4FD5B2DA}"/>
              </a:ext>
            </a:extLst>
          </p:cNvPr>
          <p:cNvSpPr/>
          <p:nvPr/>
        </p:nvSpPr>
        <p:spPr>
          <a:xfrm>
            <a:off x="5263891" y="1736862"/>
            <a:ext cx="720789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45" name="矩形">
            <a:extLst>
              <a:ext uri="{FF2B5EF4-FFF2-40B4-BE49-F238E27FC236}">
                <a16:creationId xmlns:a16="http://schemas.microsoft.com/office/drawing/2014/main" id="{45DF9DBD-4052-B34C-880C-8F9842425952}"/>
              </a:ext>
            </a:extLst>
          </p:cNvPr>
          <p:cNvSpPr/>
          <p:nvPr/>
        </p:nvSpPr>
        <p:spPr>
          <a:xfrm>
            <a:off x="5263891" y="1739222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46" name="记录并报警">
            <a:extLst>
              <a:ext uri="{FF2B5EF4-FFF2-40B4-BE49-F238E27FC236}">
                <a16:creationId xmlns:a16="http://schemas.microsoft.com/office/drawing/2014/main" id="{110A1170-CBAA-D24D-A253-2F38FED45F14}"/>
              </a:ext>
            </a:extLst>
          </p:cNvPr>
          <p:cNvSpPr txBox="1"/>
          <p:nvPr/>
        </p:nvSpPr>
        <p:spPr>
          <a:xfrm>
            <a:off x="5339381" y="1754231"/>
            <a:ext cx="63213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视频会议</a:t>
            </a:r>
            <a:r>
              <a:rPr lang="en-US" altLang="zh-CN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A</a:t>
            </a:r>
            <a:endParaRPr lang="zh-CN" altLang="en-US" sz="8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48" name="矩形">
            <a:extLst>
              <a:ext uri="{FF2B5EF4-FFF2-40B4-BE49-F238E27FC236}">
                <a16:creationId xmlns:a16="http://schemas.microsoft.com/office/drawing/2014/main" id="{A24EBD36-078F-2742-B079-3F9B4FD5B2DA}"/>
              </a:ext>
            </a:extLst>
          </p:cNvPr>
          <p:cNvSpPr/>
          <p:nvPr/>
        </p:nvSpPr>
        <p:spPr>
          <a:xfrm>
            <a:off x="5263891" y="2084044"/>
            <a:ext cx="720789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49" name="矩形">
            <a:extLst>
              <a:ext uri="{FF2B5EF4-FFF2-40B4-BE49-F238E27FC236}">
                <a16:creationId xmlns:a16="http://schemas.microsoft.com/office/drawing/2014/main" id="{45DF9DBD-4052-B34C-880C-8F9842425952}"/>
              </a:ext>
            </a:extLst>
          </p:cNvPr>
          <p:cNvSpPr/>
          <p:nvPr/>
        </p:nvSpPr>
        <p:spPr>
          <a:xfrm>
            <a:off x="5263891" y="2086404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50" name="记录并报警">
            <a:extLst>
              <a:ext uri="{FF2B5EF4-FFF2-40B4-BE49-F238E27FC236}">
                <a16:creationId xmlns:a16="http://schemas.microsoft.com/office/drawing/2014/main" id="{110A1170-CBAA-D24D-A253-2F38FED45F14}"/>
              </a:ext>
            </a:extLst>
          </p:cNvPr>
          <p:cNvSpPr txBox="1"/>
          <p:nvPr/>
        </p:nvSpPr>
        <p:spPr>
          <a:xfrm>
            <a:off x="5339381" y="2101413"/>
            <a:ext cx="63213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视频会议</a:t>
            </a:r>
            <a:r>
              <a:rPr lang="en-US" altLang="zh-CN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B</a:t>
            </a:r>
            <a:endParaRPr lang="zh-CN" altLang="en-US" sz="8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51" name="直线连接符 147">
            <a:extLst>
              <a:ext uri="{FF2B5EF4-FFF2-40B4-BE49-F238E27FC236}">
                <a16:creationId xmlns:a16="http://schemas.microsoft.com/office/drawing/2014/main" id="{84D938A7-3D12-B94E-9F98-E2A379680850}"/>
              </a:ext>
            </a:extLst>
          </p:cNvPr>
          <p:cNvSpPr/>
          <p:nvPr/>
        </p:nvSpPr>
        <p:spPr>
          <a:xfrm>
            <a:off x="6055075" y="1856709"/>
            <a:ext cx="522712" cy="0"/>
          </a:xfrm>
          <a:prstGeom prst="line">
            <a:avLst/>
          </a:prstGeom>
          <a:noFill/>
          <a:ln w="12700" cap="sq">
            <a:solidFill>
              <a:srgbClr val="E9BB7A"/>
            </a:solidFill>
            <a:prstDash val="solid"/>
            <a:round/>
            <a:tailEnd type="triangle" w="sm" len="sm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52" name="直线连接符 147">
            <a:extLst>
              <a:ext uri="{FF2B5EF4-FFF2-40B4-BE49-F238E27FC236}">
                <a16:creationId xmlns:a16="http://schemas.microsoft.com/office/drawing/2014/main" id="{84D938A7-3D12-B94E-9F98-E2A379680850}"/>
              </a:ext>
            </a:extLst>
          </p:cNvPr>
          <p:cNvSpPr/>
          <p:nvPr/>
        </p:nvSpPr>
        <p:spPr>
          <a:xfrm>
            <a:off x="6055075" y="2195799"/>
            <a:ext cx="522712" cy="0"/>
          </a:xfrm>
          <a:prstGeom prst="line">
            <a:avLst/>
          </a:prstGeom>
          <a:noFill/>
          <a:ln w="12700" cap="sq">
            <a:solidFill>
              <a:srgbClr val="E9BB7A"/>
            </a:solidFill>
            <a:prstDash val="solid"/>
            <a:round/>
            <a:tailEnd type="triangle" w="sm" len="sm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cxnSp>
        <p:nvCxnSpPr>
          <p:cNvPr id="154" name="肘形连接符 153">
            <a:extLst>
              <a:ext uri="{FF2B5EF4-FFF2-40B4-BE49-F238E27FC236}">
                <a16:creationId xmlns:a16="http://schemas.microsoft.com/office/drawing/2014/main" id="{95C9CE0F-5981-EE42-990A-AA66145090EA}"/>
              </a:ext>
            </a:extLst>
          </p:cNvPr>
          <p:cNvCxnSpPr>
            <a:cxnSpLocks/>
            <a:stCxn id="122" idx="2"/>
            <a:endCxn id="138" idx="0"/>
          </p:cNvCxnSpPr>
          <p:nvPr/>
        </p:nvCxnSpPr>
        <p:spPr>
          <a:xfrm rot="5400000">
            <a:off x="6448991" y="2156509"/>
            <a:ext cx="373881" cy="676434"/>
          </a:xfrm>
          <a:prstGeom prst="bentConnector3">
            <a:avLst>
              <a:gd name="adj1" fmla="val 50000"/>
            </a:avLst>
          </a:prstGeom>
          <a:ln w="12700">
            <a:solidFill>
              <a:srgbClr val="E9BB7A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">
            <a:extLst>
              <a:ext uri="{FF2B5EF4-FFF2-40B4-BE49-F238E27FC236}">
                <a16:creationId xmlns:a16="http://schemas.microsoft.com/office/drawing/2014/main" id="{375EDFAA-089C-0B44-AC69-0208977E2C67}"/>
              </a:ext>
            </a:extLst>
          </p:cNvPr>
          <p:cNvSpPr/>
          <p:nvPr/>
        </p:nvSpPr>
        <p:spPr>
          <a:xfrm>
            <a:off x="5260885" y="3430785"/>
            <a:ext cx="2073657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60" name="矩形">
            <a:extLst>
              <a:ext uri="{FF2B5EF4-FFF2-40B4-BE49-F238E27FC236}">
                <a16:creationId xmlns:a16="http://schemas.microsoft.com/office/drawing/2014/main" id="{54B8E0CB-82D5-604D-9144-F70B68A5A89C}"/>
              </a:ext>
            </a:extLst>
          </p:cNvPr>
          <p:cNvSpPr/>
          <p:nvPr/>
        </p:nvSpPr>
        <p:spPr>
          <a:xfrm>
            <a:off x="5260885" y="3433145"/>
            <a:ext cx="28800" cy="222995"/>
          </a:xfrm>
          <a:prstGeom prst="roundRect">
            <a:avLst>
              <a:gd name="adj" fmla="val 0"/>
            </a:avLst>
          </a:prstGeom>
          <a:solidFill>
            <a:srgbClr val="4B6EE9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61" name="记录并报警">
            <a:extLst>
              <a:ext uri="{FF2B5EF4-FFF2-40B4-BE49-F238E27FC236}">
                <a16:creationId xmlns:a16="http://schemas.microsoft.com/office/drawing/2014/main" id="{D88649E8-569A-4C4C-AFD2-A88C59AAAD61}"/>
              </a:ext>
            </a:extLst>
          </p:cNvPr>
          <p:cNvSpPr txBox="1"/>
          <p:nvPr/>
        </p:nvSpPr>
        <p:spPr>
          <a:xfrm>
            <a:off x="5631491" y="3448153"/>
            <a:ext cx="1369878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solidFill>
                  <a:srgbClr val="DCB276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归档存储类型</a:t>
            </a:r>
            <a:endParaRPr lang="en-US" altLang="zh-CN" sz="800" dirty="0">
              <a:solidFill>
                <a:srgbClr val="DCB276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endParaRPr>
          </a:p>
        </p:txBody>
      </p:sp>
      <p:sp>
        <p:nvSpPr>
          <p:cNvPr id="162" name="直线连接符 147">
            <a:extLst>
              <a:ext uri="{FF2B5EF4-FFF2-40B4-BE49-F238E27FC236}">
                <a16:creationId xmlns:a16="http://schemas.microsoft.com/office/drawing/2014/main" id="{1C3C979F-5FC0-3E4A-BF8A-A2C89FEE20EC}"/>
              </a:ext>
            </a:extLst>
          </p:cNvPr>
          <p:cNvSpPr/>
          <p:nvPr/>
        </p:nvSpPr>
        <p:spPr>
          <a:xfrm>
            <a:off x="6293259" y="2990510"/>
            <a:ext cx="0" cy="398287"/>
          </a:xfrm>
          <a:prstGeom prst="line">
            <a:avLst/>
          </a:prstGeom>
          <a:noFill/>
          <a:ln w="12700" cap="sq">
            <a:solidFill>
              <a:srgbClr val="E9BB7A"/>
            </a:solidFill>
            <a:prstDash val="solid"/>
            <a:round/>
            <a:tailEnd type="triangle" w="sm" len="sm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67" name="三个月前的历史日志归档">
            <a:extLst>
              <a:ext uri="{FF2B5EF4-FFF2-40B4-BE49-F238E27FC236}">
                <a16:creationId xmlns:a16="http://schemas.microsoft.com/office/drawing/2014/main" id="{457F24B7-DC9F-A742-AAFE-7B001B06C472}"/>
              </a:ext>
            </a:extLst>
          </p:cNvPr>
          <p:cNvSpPr txBox="1"/>
          <p:nvPr/>
        </p:nvSpPr>
        <p:spPr>
          <a:xfrm>
            <a:off x="6407268" y="3091907"/>
            <a:ext cx="832158" cy="13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55" tIns="5655" rIns="5655" bIns="5655" anchor="ctr">
            <a:spAutoFit/>
          </a:bodyPr>
          <a:lstStyle>
            <a:lvl1pPr>
              <a:defRPr sz="2000">
                <a:solidFill>
                  <a:srgbClr val="5E5E5E"/>
                </a:solidFill>
              </a:defRPr>
            </a:lvl1pPr>
          </a:lstStyle>
          <a:p>
            <a:pPr algn="ctr"/>
            <a:r>
              <a:rPr lang="zh-CN" altLang="en-US" sz="800" dirty="0">
                <a:solidFill>
                  <a:srgbClr val="ECF1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生命周期自动归档</a:t>
            </a:r>
            <a:endParaRPr sz="800" dirty="0">
              <a:solidFill>
                <a:srgbClr val="ECF1FF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49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E8169C0B-DCB6-D246-A93E-6485B2F7EAF1}"/>
              </a:ext>
            </a:extLst>
          </p:cNvPr>
          <p:cNvSpPr txBox="1"/>
          <p:nvPr/>
        </p:nvSpPr>
        <p:spPr>
          <a:xfrm>
            <a:off x="2311656" y="487921"/>
            <a:ext cx="452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dirty="0">
                <a:solidFill>
                  <a:srgbClr val="E9BB7A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数据库、日志备份场景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AE4B94F-8537-F84B-9F14-ED223D308FE1}"/>
              </a:ext>
            </a:extLst>
          </p:cNvPr>
          <p:cNvGrpSpPr/>
          <p:nvPr/>
        </p:nvGrpSpPr>
        <p:grpSpPr>
          <a:xfrm>
            <a:off x="1265942" y="1272310"/>
            <a:ext cx="6612117" cy="2810727"/>
            <a:chOff x="1366940" y="1272310"/>
            <a:chExt cx="6612117" cy="2810727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3D4F5E43-052A-BC47-ACDD-3D7A9227481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193" y="2977395"/>
              <a:ext cx="6602864" cy="1105642"/>
            </a:xfrm>
            <a:prstGeom prst="rect">
              <a:avLst/>
            </a:prstGeom>
            <a:gradFill flip="none" rotWithShape="1">
              <a:gsLst>
                <a:gs pos="0">
                  <a:srgbClr val="285A71"/>
                </a:gs>
                <a:gs pos="100000">
                  <a:srgbClr val="203B50">
                    <a:alpha val="6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</p:pic>
        <p:sp>
          <p:nvSpPr>
            <p:cNvPr id="96" name="圆角矩形 151">
              <a:extLst>
                <a:ext uri="{FF2B5EF4-FFF2-40B4-BE49-F238E27FC236}">
                  <a16:creationId xmlns:a16="http://schemas.microsoft.com/office/drawing/2014/main" id="{2D621A14-4031-004A-910C-4473B61B8B50}"/>
                </a:ext>
              </a:extLst>
            </p:cNvPr>
            <p:cNvSpPr/>
            <p:nvPr/>
          </p:nvSpPr>
          <p:spPr>
            <a:xfrm>
              <a:off x="1366940" y="2970416"/>
              <a:ext cx="6612115" cy="352962"/>
            </a:xfrm>
            <a:prstGeom prst="roundRect">
              <a:avLst>
                <a:gd name="adj" fmla="val 862"/>
              </a:avLst>
            </a:prstGeom>
            <a:gradFill flip="none" rotWithShape="1">
              <a:gsLst>
                <a:gs pos="0">
                  <a:srgbClr val="0D0D1E">
                    <a:alpha val="50000"/>
                  </a:srgbClr>
                </a:gs>
                <a:gs pos="100000">
                  <a:srgbClr val="0A1332">
                    <a:alpha val="81000"/>
                  </a:srgbClr>
                </a:gs>
              </a:gsLst>
              <a:lin ang="240000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714" dirty="0">
                <a:latin typeface="Source Han Sans CN Regular"/>
                <a:ea typeface="Source Han Sans CN Regular"/>
              </a:endParaRPr>
            </a:p>
          </p:txBody>
        </p:sp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3D4F5E43-052A-BC47-ACDD-3D7A9227481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376193" y="1272310"/>
              <a:ext cx="6602864" cy="1601742"/>
            </a:xfrm>
            <a:prstGeom prst="rect">
              <a:avLst/>
            </a:prstGeom>
          </p:spPr>
        </p:pic>
        <p:sp>
          <p:nvSpPr>
            <p:cNvPr id="18" name="统一归档存储">
              <a:extLst>
                <a:ext uri="{FF2B5EF4-FFF2-40B4-BE49-F238E27FC236}">
                  <a16:creationId xmlns:a16="http://schemas.microsoft.com/office/drawing/2014/main" id="{23418BEE-BFCE-C647-A5A7-5E600ED591A1}"/>
                </a:ext>
              </a:extLst>
            </p:cNvPr>
            <p:cNvSpPr txBox="1"/>
            <p:nvPr/>
          </p:nvSpPr>
          <p:spPr>
            <a:xfrm>
              <a:off x="4240897" y="3057497"/>
              <a:ext cx="906450" cy="1653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655" tIns="5655" rIns="5655" bIns="5655" anchor="ctr">
              <a:spAutoFit/>
            </a:bodyPr>
            <a:lstStyle>
              <a:lvl1pPr>
                <a:defRPr sz="2800" b="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000" spc="40" dirty="0" err="1">
                  <a:solidFill>
                    <a:srgbClr val="E9BB7A"/>
                  </a:solidFill>
                  <a:latin typeface="Source Han Sans CN" panose="020B0800000000000000" pitchFamily="34" charset="-122"/>
                  <a:ea typeface="Source Han Sans CN" panose="020B0800000000000000" pitchFamily="34" charset="-122"/>
                </a:rPr>
                <a:t>归档存储</a:t>
              </a:r>
              <a:r>
                <a:rPr lang="zh-CN" altLang="en-US" sz="1000" spc="40" dirty="0">
                  <a:solidFill>
                    <a:srgbClr val="E9BB7A"/>
                  </a:solidFill>
                  <a:latin typeface="Source Han Sans CN" panose="020B0800000000000000" pitchFamily="34" charset="-122"/>
                  <a:ea typeface="Source Han Sans CN" panose="020B0800000000000000" pitchFamily="34" charset="-122"/>
                </a:rPr>
                <a:t>类型</a:t>
              </a:r>
              <a:endParaRPr sz="1000" spc="40" dirty="0">
                <a:solidFill>
                  <a:srgbClr val="E9BB7A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endParaRPr>
            </a:p>
          </p:txBody>
        </p:sp>
        <p:sp>
          <p:nvSpPr>
            <p:cNvPr id="20" name="矩形">
              <a:extLst>
                <a:ext uri="{FF2B5EF4-FFF2-40B4-BE49-F238E27FC236}">
                  <a16:creationId xmlns:a16="http://schemas.microsoft.com/office/drawing/2014/main" id="{A24EBD36-078F-2742-B079-3F9B4FD5B2DA}"/>
                </a:ext>
              </a:extLst>
            </p:cNvPr>
            <p:cNvSpPr/>
            <p:nvPr/>
          </p:nvSpPr>
          <p:spPr>
            <a:xfrm>
              <a:off x="1516562" y="1519443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23" name="矩形">
              <a:extLst>
                <a:ext uri="{FF2B5EF4-FFF2-40B4-BE49-F238E27FC236}">
                  <a16:creationId xmlns:a16="http://schemas.microsoft.com/office/drawing/2014/main" id="{45DF9DBD-4052-B34C-880C-8F9842425952}"/>
                </a:ext>
              </a:extLst>
            </p:cNvPr>
            <p:cNvSpPr/>
            <p:nvPr/>
          </p:nvSpPr>
          <p:spPr>
            <a:xfrm>
              <a:off x="1516562" y="1521803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E9906D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24" name="记录并报警">
              <a:extLst>
                <a:ext uri="{FF2B5EF4-FFF2-40B4-BE49-F238E27FC236}">
                  <a16:creationId xmlns:a16="http://schemas.microsoft.com/office/drawing/2014/main" id="{110A1170-CBAA-D24D-A253-2F38FED45F14}"/>
                </a:ext>
              </a:extLst>
            </p:cNvPr>
            <p:cNvSpPr txBox="1"/>
            <p:nvPr/>
          </p:nvSpPr>
          <p:spPr>
            <a:xfrm>
              <a:off x="1555399" y="1528574"/>
              <a:ext cx="632134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en" altLang="zh-CN" sz="800" dirty="0"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LogStash</a:t>
              </a:r>
            </a:p>
          </p:txBody>
        </p:sp>
        <p:sp>
          <p:nvSpPr>
            <p:cNvPr id="28" name="矩形">
              <a:extLst>
                <a:ext uri="{FF2B5EF4-FFF2-40B4-BE49-F238E27FC236}">
                  <a16:creationId xmlns:a16="http://schemas.microsoft.com/office/drawing/2014/main" id="{50D358E3-69C3-B949-BE73-C92B8E429868}"/>
                </a:ext>
              </a:extLst>
            </p:cNvPr>
            <p:cNvSpPr/>
            <p:nvPr/>
          </p:nvSpPr>
          <p:spPr>
            <a:xfrm>
              <a:off x="2825234" y="1519443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29" name="矩形">
              <a:extLst>
                <a:ext uri="{FF2B5EF4-FFF2-40B4-BE49-F238E27FC236}">
                  <a16:creationId xmlns:a16="http://schemas.microsoft.com/office/drawing/2014/main" id="{FF524E1B-C2EF-0F4A-B1C2-5A3F2E273A94}"/>
                </a:ext>
              </a:extLst>
            </p:cNvPr>
            <p:cNvSpPr/>
            <p:nvPr/>
          </p:nvSpPr>
          <p:spPr>
            <a:xfrm>
              <a:off x="2825234" y="1521803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E9906D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30" name="记录并报警">
              <a:extLst>
                <a:ext uri="{FF2B5EF4-FFF2-40B4-BE49-F238E27FC236}">
                  <a16:creationId xmlns:a16="http://schemas.microsoft.com/office/drawing/2014/main" id="{E2EA384F-3CB8-4B4B-95C4-B670EDAFCB48}"/>
                </a:ext>
              </a:extLst>
            </p:cNvPr>
            <p:cNvSpPr txBox="1"/>
            <p:nvPr/>
          </p:nvSpPr>
          <p:spPr>
            <a:xfrm>
              <a:off x="2846959" y="1535015"/>
              <a:ext cx="720789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en" altLang="zh-CN" sz="800" dirty="0"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ElasticSearch</a:t>
              </a:r>
            </a:p>
          </p:txBody>
        </p:sp>
        <p:sp>
          <p:nvSpPr>
            <p:cNvPr id="32" name="矩形">
              <a:extLst>
                <a:ext uri="{FF2B5EF4-FFF2-40B4-BE49-F238E27FC236}">
                  <a16:creationId xmlns:a16="http://schemas.microsoft.com/office/drawing/2014/main" id="{375EDFAA-089C-0B44-AC69-0208977E2C67}"/>
                </a:ext>
              </a:extLst>
            </p:cNvPr>
            <p:cNvSpPr/>
            <p:nvPr/>
          </p:nvSpPr>
          <p:spPr>
            <a:xfrm>
              <a:off x="4182595" y="1519443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33" name="矩形">
              <a:extLst>
                <a:ext uri="{FF2B5EF4-FFF2-40B4-BE49-F238E27FC236}">
                  <a16:creationId xmlns:a16="http://schemas.microsoft.com/office/drawing/2014/main" id="{54B8E0CB-82D5-604D-9144-F70B68A5A89C}"/>
                </a:ext>
              </a:extLst>
            </p:cNvPr>
            <p:cNvSpPr/>
            <p:nvPr/>
          </p:nvSpPr>
          <p:spPr>
            <a:xfrm>
              <a:off x="4182595" y="1521803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E9906D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solidFill>
                  <a:srgbClr val="E9BB7A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34" name="记录并报警">
              <a:extLst>
                <a:ext uri="{FF2B5EF4-FFF2-40B4-BE49-F238E27FC236}">
                  <a16:creationId xmlns:a16="http://schemas.microsoft.com/office/drawing/2014/main" id="{D88649E8-569A-4C4C-AFD2-A88C59AAAD61}"/>
                </a:ext>
              </a:extLst>
            </p:cNvPr>
            <p:cNvSpPr txBox="1"/>
            <p:nvPr/>
          </p:nvSpPr>
          <p:spPr>
            <a:xfrm>
              <a:off x="4271252" y="1528574"/>
              <a:ext cx="632134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en" altLang="zh-CN" sz="800" dirty="0"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Kibana</a:t>
              </a:r>
            </a:p>
          </p:txBody>
        </p:sp>
        <p:sp>
          <p:nvSpPr>
            <p:cNvPr id="35" name="直线连接符 147">
              <a:extLst>
                <a:ext uri="{FF2B5EF4-FFF2-40B4-BE49-F238E27FC236}">
                  <a16:creationId xmlns:a16="http://schemas.microsoft.com/office/drawing/2014/main" id="{3870C926-8370-E548-B14C-C8081561E2B5}"/>
                </a:ext>
              </a:extLst>
            </p:cNvPr>
            <p:cNvSpPr/>
            <p:nvPr/>
          </p:nvSpPr>
          <p:spPr>
            <a:xfrm>
              <a:off x="3623120" y="1585083"/>
              <a:ext cx="497822" cy="0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40" name="直线连接符 147">
              <a:extLst>
                <a:ext uri="{FF2B5EF4-FFF2-40B4-BE49-F238E27FC236}">
                  <a16:creationId xmlns:a16="http://schemas.microsoft.com/office/drawing/2014/main" id="{84D938A7-3D12-B94E-9F98-E2A379680850}"/>
                </a:ext>
              </a:extLst>
            </p:cNvPr>
            <p:cNvSpPr/>
            <p:nvPr/>
          </p:nvSpPr>
          <p:spPr>
            <a:xfrm>
              <a:off x="2266556" y="1638050"/>
              <a:ext cx="522712" cy="0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41" name="直线连接符 147">
              <a:extLst>
                <a:ext uri="{FF2B5EF4-FFF2-40B4-BE49-F238E27FC236}">
                  <a16:creationId xmlns:a16="http://schemas.microsoft.com/office/drawing/2014/main" id="{38042DEB-BDF3-F241-B823-9C9E37162CF3}"/>
                </a:ext>
              </a:extLst>
            </p:cNvPr>
            <p:cNvSpPr/>
            <p:nvPr/>
          </p:nvSpPr>
          <p:spPr>
            <a:xfrm flipH="1">
              <a:off x="3601332" y="1664961"/>
              <a:ext cx="519609" cy="0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43" name="矩形">
              <a:extLst>
                <a:ext uri="{FF2B5EF4-FFF2-40B4-BE49-F238E27FC236}">
                  <a16:creationId xmlns:a16="http://schemas.microsoft.com/office/drawing/2014/main" id="{7B2629FC-FF42-6E41-93CA-0B5AEAEEF2EA}"/>
                </a:ext>
              </a:extLst>
            </p:cNvPr>
            <p:cNvSpPr/>
            <p:nvPr/>
          </p:nvSpPr>
          <p:spPr>
            <a:xfrm>
              <a:off x="2825234" y="2294674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44" name="矩形">
              <a:extLst>
                <a:ext uri="{FF2B5EF4-FFF2-40B4-BE49-F238E27FC236}">
                  <a16:creationId xmlns:a16="http://schemas.microsoft.com/office/drawing/2014/main" id="{9F0D5BB2-D7DD-3B4E-8C0C-97257BB95895}"/>
                </a:ext>
              </a:extLst>
            </p:cNvPr>
            <p:cNvSpPr/>
            <p:nvPr/>
          </p:nvSpPr>
          <p:spPr>
            <a:xfrm>
              <a:off x="2825234" y="2297034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4B6EE9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45" name="记录并报警">
              <a:extLst>
                <a:ext uri="{FF2B5EF4-FFF2-40B4-BE49-F238E27FC236}">
                  <a16:creationId xmlns:a16="http://schemas.microsoft.com/office/drawing/2014/main" id="{6CAACDC4-6DF0-4A40-B955-913B966804C7}"/>
                </a:ext>
              </a:extLst>
            </p:cNvPr>
            <p:cNvSpPr txBox="1"/>
            <p:nvPr/>
          </p:nvSpPr>
          <p:spPr>
            <a:xfrm>
              <a:off x="2846959" y="2313924"/>
              <a:ext cx="720789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zh-CN" altLang="en-US" sz="800" dirty="0">
                  <a:solidFill>
                    <a:srgbClr val="FFFF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本地集群</a:t>
              </a:r>
            </a:p>
          </p:txBody>
        </p:sp>
        <p:sp>
          <p:nvSpPr>
            <p:cNvPr id="47" name="矩形">
              <a:extLst>
                <a:ext uri="{FF2B5EF4-FFF2-40B4-BE49-F238E27FC236}">
                  <a16:creationId xmlns:a16="http://schemas.microsoft.com/office/drawing/2014/main" id="{ACE88E2A-BFE9-CE44-9CE5-720DE6AEB2B5}"/>
                </a:ext>
              </a:extLst>
            </p:cNvPr>
            <p:cNvSpPr/>
            <p:nvPr/>
          </p:nvSpPr>
          <p:spPr>
            <a:xfrm>
              <a:off x="4168768" y="2293261"/>
              <a:ext cx="824157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48" name="矩形">
              <a:extLst>
                <a:ext uri="{FF2B5EF4-FFF2-40B4-BE49-F238E27FC236}">
                  <a16:creationId xmlns:a16="http://schemas.microsoft.com/office/drawing/2014/main" id="{05EB7D0C-CDCC-F74A-8F35-8E493DA635F1}"/>
                </a:ext>
              </a:extLst>
            </p:cNvPr>
            <p:cNvSpPr/>
            <p:nvPr/>
          </p:nvSpPr>
          <p:spPr>
            <a:xfrm>
              <a:off x="4168768" y="2295621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4B6EE9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49" name="记录并报警">
              <a:extLst>
                <a:ext uri="{FF2B5EF4-FFF2-40B4-BE49-F238E27FC236}">
                  <a16:creationId xmlns:a16="http://schemas.microsoft.com/office/drawing/2014/main" id="{8481CF52-7A58-E742-BD78-1F694BF0FE4F}"/>
                </a:ext>
              </a:extLst>
            </p:cNvPr>
            <p:cNvSpPr txBox="1"/>
            <p:nvPr/>
          </p:nvSpPr>
          <p:spPr>
            <a:xfrm>
              <a:off x="4242466" y="2313924"/>
              <a:ext cx="720789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zh-CN" altLang="en-US" sz="800" dirty="0">
                  <a:solidFill>
                    <a:srgbClr val="FFFF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  <a:sym typeface="Helvetica Neue Medium"/>
                </a:rPr>
                <a:t>标准存储类型</a:t>
              </a:r>
            </a:p>
          </p:txBody>
        </p:sp>
        <p:sp>
          <p:nvSpPr>
            <p:cNvPr id="50" name="直线连接符 147">
              <a:extLst>
                <a:ext uri="{FF2B5EF4-FFF2-40B4-BE49-F238E27FC236}">
                  <a16:creationId xmlns:a16="http://schemas.microsoft.com/office/drawing/2014/main" id="{1677181F-291A-434A-A5F3-C1A117B872B1}"/>
                </a:ext>
              </a:extLst>
            </p:cNvPr>
            <p:cNvSpPr/>
            <p:nvPr/>
          </p:nvSpPr>
          <p:spPr>
            <a:xfrm>
              <a:off x="3185628" y="1779498"/>
              <a:ext cx="0" cy="490444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51" name="直线连接符 147">
              <a:extLst>
                <a:ext uri="{FF2B5EF4-FFF2-40B4-BE49-F238E27FC236}">
                  <a16:creationId xmlns:a16="http://schemas.microsoft.com/office/drawing/2014/main" id="{1C3C979F-5FC0-3E4A-BF8A-A2C89FEE20EC}"/>
                </a:ext>
              </a:extLst>
            </p:cNvPr>
            <p:cNvSpPr/>
            <p:nvPr/>
          </p:nvSpPr>
          <p:spPr>
            <a:xfrm>
              <a:off x="3185628" y="2560506"/>
              <a:ext cx="0" cy="398287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52" name="三个月前的历史日志归档">
              <a:extLst>
                <a:ext uri="{FF2B5EF4-FFF2-40B4-BE49-F238E27FC236}">
                  <a16:creationId xmlns:a16="http://schemas.microsoft.com/office/drawing/2014/main" id="{457F24B7-DC9F-A742-AAFE-7B001B06C472}"/>
                </a:ext>
              </a:extLst>
            </p:cNvPr>
            <p:cNvSpPr txBox="1"/>
            <p:nvPr/>
          </p:nvSpPr>
          <p:spPr>
            <a:xfrm>
              <a:off x="2938442" y="2679683"/>
              <a:ext cx="190957" cy="119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655" tIns="5655" rIns="5655" bIns="5655" anchor="ctr">
              <a:spAutoFit/>
            </a:bodyPr>
            <a:lstStyle>
              <a:lvl1pPr>
                <a:defRPr sz="2000">
                  <a:solidFill>
                    <a:srgbClr val="5E5E5E"/>
                  </a:solidFill>
                </a:defRPr>
              </a:lvl1pPr>
            </a:lstStyle>
            <a:p>
              <a:pPr algn="ctr"/>
              <a:r>
                <a:rPr sz="700" dirty="0" err="1">
                  <a:solidFill>
                    <a:srgbClr val="E9ED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归档</a:t>
              </a:r>
              <a:endParaRPr sz="700" dirty="0">
                <a:solidFill>
                  <a:srgbClr val="E9ED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54" name="三个月前的历史日志归档">
              <a:extLst>
                <a:ext uri="{FF2B5EF4-FFF2-40B4-BE49-F238E27FC236}">
                  <a16:creationId xmlns:a16="http://schemas.microsoft.com/office/drawing/2014/main" id="{E6C1EDCD-265D-774B-ABE1-2D51398C39D5}"/>
                </a:ext>
              </a:extLst>
            </p:cNvPr>
            <p:cNvSpPr txBox="1"/>
            <p:nvPr/>
          </p:nvSpPr>
          <p:spPr>
            <a:xfrm>
              <a:off x="4652575" y="2680642"/>
              <a:ext cx="190957" cy="119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655" tIns="5655" rIns="5655" bIns="5655" anchor="ctr">
              <a:spAutoFit/>
            </a:bodyPr>
            <a:lstStyle>
              <a:lvl1pPr>
                <a:defRPr sz="2000">
                  <a:solidFill>
                    <a:srgbClr val="5E5E5E"/>
                  </a:solidFill>
                </a:defRPr>
              </a:lvl1pPr>
            </a:lstStyle>
            <a:p>
              <a:pPr algn="ctr"/>
              <a:r>
                <a:rPr lang="zh-CN" altLang="en-US" sz="700" dirty="0">
                  <a:solidFill>
                    <a:srgbClr val="E9ED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激活</a:t>
              </a:r>
              <a:endParaRPr sz="700" dirty="0">
                <a:solidFill>
                  <a:srgbClr val="E9ED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55" name="直线连接符 147">
              <a:extLst>
                <a:ext uri="{FF2B5EF4-FFF2-40B4-BE49-F238E27FC236}">
                  <a16:creationId xmlns:a16="http://schemas.microsoft.com/office/drawing/2014/main" id="{C6A1BA57-E3A8-1E40-AB13-D18CAB45EE4B}"/>
                </a:ext>
              </a:extLst>
            </p:cNvPr>
            <p:cNvSpPr/>
            <p:nvPr/>
          </p:nvSpPr>
          <p:spPr>
            <a:xfrm flipV="1">
              <a:off x="4593141" y="1779498"/>
              <a:ext cx="0" cy="473421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56" name="直线连接符 147">
              <a:extLst>
                <a:ext uri="{FF2B5EF4-FFF2-40B4-BE49-F238E27FC236}">
                  <a16:creationId xmlns:a16="http://schemas.microsoft.com/office/drawing/2014/main" id="{CEA82950-7E75-394C-B0D7-C78E44492E06}"/>
                </a:ext>
              </a:extLst>
            </p:cNvPr>
            <p:cNvSpPr/>
            <p:nvPr/>
          </p:nvSpPr>
          <p:spPr>
            <a:xfrm flipV="1">
              <a:off x="4593141" y="2560506"/>
              <a:ext cx="0" cy="385178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cxnSp>
          <p:nvCxnSpPr>
            <p:cNvPr id="57" name="肘形连接符 56">
              <a:extLst>
                <a:ext uri="{FF2B5EF4-FFF2-40B4-BE49-F238E27FC236}">
                  <a16:creationId xmlns:a16="http://schemas.microsoft.com/office/drawing/2014/main" id="{95C9CE0F-5981-EE42-990A-AA66145090E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18240" y="2121837"/>
              <a:ext cx="1166185" cy="481508"/>
            </a:xfrm>
            <a:prstGeom prst="bentConnector3">
              <a:avLst>
                <a:gd name="adj1" fmla="val 26568"/>
              </a:avLst>
            </a:prstGeom>
            <a:ln w="12700">
              <a:solidFill>
                <a:srgbClr val="E9BB7A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三个月前的历史日志归档">
              <a:extLst>
                <a:ext uri="{FF2B5EF4-FFF2-40B4-BE49-F238E27FC236}">
                  <a16:creationId xmlns:a16="http://schemas.microsoft.com/office/drawing/2014/main" id="{E6C1EDCD-265D-774B-ABE1-2D51398C39D5}"/>
                </a:ext>
              </a:extLst>
            </p:cNvPr>
            <p:cNvSpPr txBox="1"/>
            <p:nvPr/>
          </p:nvSpPr>
          <p:spPr>
            <a:xfrm>
              <a:off x="4652575" y="1998368"/>
              <a:ext cx="190957" cy="119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655" tIns="5655" rIns="5655" bIns="5655" anchor="ctr">
              <a:spAutoFit/>
            </a:bodyPr>
            <a:lstStyle>
              <a:lvl1pPr>
                <a:defRPr sz="2000">
                  <a:solidFill>
                    <a:srgbClr val="5E5E5E"/>
                  </a:solidFill>
                </a:defRPr>
              </a:lvl1pPr>
            </a:lstStyle>
            <a:p>
              <a:pPr algn="ctr"/>
              <a:r>
                <a:rPr lang="zh-CN" altLang="en-US" sz="700" dirty="0">
                  <a:solidFill>
                    <a:srgbClr val="E9ED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取回</a:t>
              </a:r>
              <a:endParaRPr sz="700" dirty="0">
                <a:solidFill>
                  <a:srgbClr val="E9ED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61" name="矩形">
              <a:extLst>
                <a:ext uri="{FF2B5EF4-FFF2-40B4-BE49-F238E27FC236}">
                  <a16:creationId xmlns:a16="http://schemas.microsoft.com/office/drawing/2014/main" id="{375EDFAA-089C-0B44-AC69-0208977E2C67}"/>
                </a:ext>
              </a:extLst>
            </p:cNvPr>
            <p:cNvSpPr/>
            <p:nvPr/>
          </p:nvSpPr>
          <p:spPr>
            <a:xfrm>
              <a:off x="5483274" y="2300839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62" name="矩形">
              <a:extLst>
                <a:ext uri="{FF2B5EF4-FFF2-40B4-BE49-F238E27FC236}">
                  <a16:creationId xmlns:a16="http://schemas.microsoft.com/office/drawing/2014/main" id="{54B8E0CB-82D5-604D-9144-F70B68A5A89C}"/>
                </a:ext>
              </a:extLst>
            </p:cNvPr>
            <p:cNvSpPr/>
            <p:nvPr/>
          </p:nvSpPr>
          <p:spPr>
            <a:xfrm>
              <a:off x="5483274" y="2303199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4B6EE9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63" name="记录并报警">
              <a:extLst>
                <a:ext uri="{FF2B5EF4-FFF2-40B4-BE49-F238E27FC236}">
                  <a16:creationId xmlns:a16="http://schemas.microsoft.com/office/drawing/2014/main" id="{D88649E8-569A-4C4C-AFD2-A88C59AAAD61}"/>
                </a:ext>
              </a:extLst>
            </p:cNvPr>
            <p:cNvSpPr txBox="1"/>
            <p:nvPr/>
          </p:nvSpPr>
          <p:spPr>
            <a:xfrm>
              <a:off x="5571930" y="2313924"/>
              <a:ext cx="632134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en-US" altLang="zh-CN" sz="800" dirty="0" err="1"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UHadoop</a:t>
              </a:r>
              <a:endParaRPr lang="en-US" altLang="zh-CN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64" name="直线连接符 147">
              <a:extLst>
                <a:ext uri="{FF2B5EF4-FFF2-40B4-BE49-F238E27FC236}">
                  <a16:creationId xmlns:a16="http://schemas.microsoft.com/office/drawing/2014/main" id="{84D938A7-3D12-B94E-9F98-E2A379680850}"/>
                </a:ext>
              </a:extLst>
            </p:cNvPr>
            <p:cNvSpPr/>
            <p:nvPr/>
          </p:nvSpPr>
          <p:spPr>
            <a:xfrm>
              <a:off x="5027425" y="2409663"/>
              <a:ext cx="422863" cy="0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66" name="矩形">
              <a:extLst>
                <a:ext uri="{FF2B5EF4-FFF2-40B4-BE49-F238E27FC236}">
                  <a16:creationId xmlns:a16="http://schemas.microsoft.com/office/drawing/2014/main" id="{A24EBD36-078F-2742-B079-3F9B4FD5B2DA}"/>
                </a:ext>
              </a:extLst>
            </p:cNvPr>
            <p:cNvSpPr/>
            <p:nvPr/>
          </p:nvSpPr>
          <p:spPr>
            <a:xfrm>
              <a:off x="6670168" y="1519443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 dirty="0">
                <a:latin typeface="Source Han Sans CN Regular"/>
                <a:ea typeface="Source Han Sans CN Regular"/>
              </a:endParaRPr>
            </a:p>
          </p:txBody>
        </p:sp>
        <p:sp>
          <p:nvSpPr>
            <p:cNvPr id="67" name="矩形">
              <a:extLst>
                <a:ext uri="{FF2B5EF4-FFF2-40B4-BE49-F238E27FC236}">
                  <a16:creationId xmlns:a16="http://schemas.microsoft.com/office/drawing/2014/main" id="{45DF9DBD-4052-B34C-880C-8F9842425952}"/>
                </a:ext>
              </a:extLst>
            </p:cNvPr>
            <p:cNvSpPr/>
            <p:nvPr/>
          </p:nvSpPr>
          <p:spPr>
            <a:xfrm>
              <a:off x="6670168" y="1521803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E9906D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68" name="记录并报警">
              <a:extLst>
                <a:ext uri="{FF2B5EF4-FFF2-40B4-BE49-F238E27FC236}">
                  <a16:creationId xmlns:a16="http://schemas.microsoft.com/office/drawing/2014/main" id="{110A1170-CBAA-D24D-A253-2F38FED45F14}"/>
                </a:ext>
              </a:extLst>
            </p:cNvPr>
            <p:cNvSpPr txBox="1"/>
            <p:nvPr/>
          </p:nvSpPr>
          <p:spPr>
            <a:xfrm>
              <a:off x="6755818" y="1528574"/>
              <a:ext cx="632134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en" altLang="zh-CN" sz="800" dirty="0"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M</a:t>
              </a:r>
              <a:r>
                <a:rPr lang="en-US" altLang="zh-CN" sz="800" dirty="0" err="1"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ySQL</a:t>
              </a:r>
              <a:endParaRPr lang="en" altLang="zh-CN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70" name="矩形">
              <a:extLst>
                <a:ext uri="{FF2B5EF4-FFF2-40B4-BE49-F238E27FC236}">
                  <a16:creationId xmlns:a16="http://schemas.microsoft.com/office/drawing/2014/main" id="{7B2629FC-FF42-6E41-93CA-0B5AEAEEF2EA}"/>
                </a:ext>
              </a:extLst>
            </p:cNvPr>
            <p:cNvSpPr/>
            <p:nvPr/>
          </p:nvSpPr>
          <p:spPr>
            <a:xfrm>
              <a:off x="6688889" y="2294674"/>
              <a:ext cx="720789" cy="22299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4350A0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defTabSz="653247"/>
              <a:endParaRPr sz="643">
                <a:latin typeface="Source Han Sans CN Regular"/>
                <a:ea typeface="Source Han Sans CN Regular"/>
              </a:endParaRPr>
            </a:p>
          </p:txBody>
        </p:sp>
        <p:sp>
          <p:nvSpPr>
            <p:cNvPr id="71" name="矩形">
              <a:extLst>
                <a:ext uri="{FF2B5EF4-FFF2-40B4-BE49-F238E27FC236}">
                  <a16:creationId xmlns:a16="http://schemas.microsoft.com/office/drawing/2014/main" id="{9F0D5BB2-D7DD-3B4E-8C0C-97257BB95895}"/>
                </a:ext>
              </a:extLst>
            </p:cNvPr>
            <p:cNvSpPr/>
            <p:nvPr/>
          </p:nvSpPr>
          <p:spPr>
            <a:xfrm>
              <a:off x="6688889" y="2297034"/>
              <a:ext cx="28800" cy="222995"/>
            </a:xfrm>
            <a:prstGeom prst="roundRect">
              <a:avLst>
                <a:gd name="adj" fmla="val 0"/>
              </a:avLst>
            </a:prstGeom>
            <a:solidFill>
              <a:srgbClr val="4B6EE9"/>
            </a:solidFill>
            <a:ln w="3175" cap="flat">
              <a:noFill/>
              <a:miter lim="400000"/>
            </a:ln>
            <a:effectLst/>
          </p:spPr>
          <p:txBody>
            <a:bodyPr wrap="square" lIns="32258" tIns="32258" rIns="32258" bIns="32258" numCol="1" anchor="ctr">
              <a:noAutofit/>
            </a:bodyPr>
            <a:lstStyle/>
            <a:p>
              <a:pPr defTabSz="483926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pPr>
              <a:endParaRPr sz="6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72" name="记录并报警">
              <a:extLst>
                <a:ext uri="{FF2B5EF4-FFF2-40B4-BE49-F238E27FC236}">
                  <a16:creationId xmlns:a16="http://schemas.microsoft.com/office/drawing/2014/main" id="{6CAACDC4-6DF0-4A40-B955-913B966804C7}"/>
                </a:ext>
              </a:extLst>
            </p:cNvPr>
            <p:cNvSpPr txBox="1"/>
            <p:nvPr/>
          </p:nvSpPr>
          <p:spPr>
            <a:xfrm>
              <a:off x="6710616" y="2313925"/>
              <a:ext cx="720789" cy="1882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2258" tIns="32258" rIns="32258" bIns="32258" numCol="1" anchor="ctr">
              <a:spAutoFit/>
            </a:bodyPr>
            <a:lstStyle>
              <a:lvl1pPr defTabSz="1828800">
                <a:defRPr sz="1800">
                  <a:latin typeface="Source Han Sans CN Regular"/>
                  <a:ea typeface="Source Han Sans CN Regular"/>
                  <a:cs typeface="Source Han Sans CN Regular"/>
                  <a:sym typeface="Source Han Sans CN Regular"/>
                </a:defRPr>
              </a:lvl1pPr>
            </a:lstStyle>
            <a:p>
              <a:pPr algn="ctr">
                <a:defRPr sz="2800" b="0">
                  <a:solidFill>
                    <a:srgbClr val="FFFFFF"/>
                  </a:solidFill>
                </a:defRPr>
              </a:pPr>
              <a:r>
                <a:rPr lang="zh-CN" altLang="en-US" sz="800" dirty="0">
                  <a:solidFill>
                    <a:srgbClr val="FFFF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本地盘</a:t>
              </a:r>
            </a:p>
          </p:txBody>
        </p:sp>
        <p:sp>
          <p:nvSpPr>
            <p:cNvPr id="73" name="直线连接符 147">
              <a:extLst>
                <a:ext uri="{FF2B5EF4-FFF2-40B4-BE49-F238E27FC236}">
                  <a16:creationId xmlns:a16="http://schemas.microsoft.com/office/drawing/2014/main" id="{1677181F-291A-434A-A5F3-C1A117B872B1}"/>
                </a:ext>
              </a:extLst>
            </p:cNvPr>
            <p:cNvSpPr/>
            <p:nvPr/>
          </p:nvSpPr>
          <p:spPr>
            <a:xfrm>
              <a:off x="7031025" y="1779498"/>
              <a:ext cx="0" cy="490444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75" name="直线连接符 147">
              <a:extLst>
                <a:ext uri="{FF2B5EF4-FFF2-40B4-BE49-F238E27FC236}">
                  <a16:creationId xmlns:a16="http://schemas.microsoft.com/office/drawing/2014/main" id="{1C3C979F-5FC0-3E4A-BF8A-A2C89FEE20EC}"/>
                </a:ext>
              </a:extLst>
            </p:cNvPr>
            <p:cNvSpPr/>
            <p:nvPr/>
          </p:nvSpPr>
          <p:spPr>
            <a:xfrm>
              <a:off x="7012065" y="2560506"/>
              <a:ext cx="0" cy="398287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w="sm" len="sm"/>
              <a:tailEnd type="triangl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76" name="三个月前的历史日志归档">
              <a:extLst>
                <a:ext uri="{FF2B5EF4-FFF2-40B4-BE49-F238E27FC236}">
                  <a16:creationId xmlns:a16="http://schemas.microsoft.com/office/drawing/2014/main" id="{457F24B7-DC9F-A742-AAFE-7B001B06C472}"/>
                </a:ext>
              </a:extLst>
            </p:cNvPr>
            <p:cNvSpPr txBox="1"/>
            <p:nvPr/>
          </p:nvSpPr>
          <p:spPr>
            <a:xfrm>
              <a:off x="7174630" y="2679683"/>
              <a:ext cx="190957" cy="119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655" tIns="5655" rIns="5655" bIns="5655" anchor="ctr">
              <a:spAutoFit/>
            </a:bodyPr>
            <a:lstStyle>
              <a:lvl1pPr>
                <a:defRPr sz="2000">
                  <a:solidFill>
                    <a:srgbClr val="5E5E5E"/>
                  </a:solidFill>
                </a:defRPr>
              </a:lvl1pPr>
            </a:lstStyle>
            <a:p>
              <a:pPr algn="ctr"/>
              <a:r>
                <a:rPr lang="zh-CN" altLang="en-US" sz="700" dirty="0">
                  <a:solidFill>
                    <a:srgbClr val="E9ED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激活</a:t>
              </a:r>
              <a:endParaRPr sz="700" dirty="0">
                <a:solidFill>
                  <a:srgbClr val="E9ED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cxnSp>
          <p:nvCxnSpPr>
            <p:cNvPr id="78" name="肘形连接符 77">
              <a:extLst>
                <a:ext uri="{FF2B5EF4-FFF2-40B4-BE49-F238E27FC236}">
                  <a16:creationId xmlns:a16="http://schemas.microsoft.com/office/drawing/2014/main" id="{95C9CE0F-5981-EE42-990A-AA66145090E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63604" y="2135676"/>
              <a:ext cx="1166185" cy="453830"/>
            </a:xfrm>
            <a:prstGeom prst="bentConnector3">
              <a:avLst>
                <a:gd name="adj1" fmla="val 25622"/>
              </a:avLst>
            </a:prstGeom>
            <a:ln w="12700">
              <a:solidFill>
                <a:srgbClr val="E9BB7A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肘形连接符 78">
              <a:extLst>
                <a:ext uri="{FF2B5EF4-FFF2-40B4-BE49-F238E27FC236}">
                  <a16:creationId xmlns:a16="http://schemas.microsoft.com/office/drawing/2014/main" id="{95C9CE0F-5981-EE42-990A-AA66145090E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219202" y="1843144"/>
              <a:ext cx="773817" cy="349411"/>
            </a:xfrm>
            <a:prstGeom prst="bentConnector3">
              <a:avLst>
                <a:gd name="adj1" fmla="val 100461"/>
              </a:avLst>
            </a:prstGeom>
            <a:ln w="12700">
              <a:solidFill>
                <a:srgbClr val="E9BB7A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直线连接符 147">
              <a:extLst>
                <a:ext uri="{FF2B5EF4-FFF2-40B4-BE49-F238E27FC236}">
                  <a16:creationId xmlns:a16="http://schemas.microsoft.com/office/drawing/2014/main" id="{84D938A7-3D12-B94E-9F98-E2A379680850}"/>
                </a:ext>
              </a:extLst>
            </p:cNvPr>
            <p:cNvSpPr/>
            <p:nvPr/>
          </p:nvSpPr>
          <p:spPr>
            <a:xfrm>
              <a:off x="7450074" y="2409663"/>
              <a:ext cx="330741" cy="0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tailEnd type="none" w="med" len="med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81" name="三个月前的历史日志归档">
              <a:extLst>
                <a:ext uri="{FF2B5EF4-FFF2-40B4-BE49-F238E27FC236}">
                  <a16:creationId xmlns:a16="http://schemas.microsoft.com/office/drawing/2014/main" id="{457F24B7-DC9F-A742-AAFE-7B001B06C472}"/>
                </a:ext>
              </a:extLst>
            </p:cNvPr>
            <p:cNvSpPr txBox="1"/>
            <p:nvPr/>
          </p:nvSpPr>
          <p:spPr>
            <a:xfrm>
              <a:off x="6774005" y="2679683"/>
              <a:ext cx="190957" cy="119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655" tIns="5655" rIns="5655" bIns="5655" anchor="ctr">
              <a:spAutoFit/>
            </a:bodyPr>
            <a:lstStyle>
              <a:lvl1pPr>
                <a:defRPr sz="2000">
                  <a:solidFill>
                    <a:srgbClr val="5E5E5E"/>
                  </a:solidFill>
                </a:defRPr>
              </a:lvl1pPr>
            </a:lstStyle>
            <a:p>
              <a:pPr algn="ctr"/>
              <a:r>
                <a:rPr lang="zh-CN" altLang="en-US" sz="700" dirty="0">
                  <a:solidFill>
                    <a:srgbClr val="E9ED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归档</a:t>
              </a:r>
              <a:endParaRPr sz="700" dirty="0">
                <a:solidFill>
                  <a:srgbClr val="E9ED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82" name="直线连接符 147">
              <a:extLst>
                <a:ext uri="{FF2B5EF4-FFF2-40B4-BE49-F238E27FC236}">
                  <a16:creationId xmlns:a16="http://schemas.microsoft.com/office/drawing/2014/main" id="{1C3C979F-5FC0-3E4A-BF8A-A2C89FEE20EC}"/>
                </a:ext>
              </a:extLst>
            </p:cNvPr>
            <p:cNvSpPr/>
            <p:nvPr/>
          </p:nvSpPr>
          <p:spPr>
            <a:xfrm>
              <a:off x="7130589" y="2560506"/>
              <a:ext cx="0" cy="385179"/>
            </a:xfrm>
            <a:prstGeom prst="line">
              <a:avLst/>
            </a:prstGeom>
            <a:noFill/>
            <a:ln w="12700" cap="sq">
              <a:solidFill>
                <a:srgbClr val="E9BB7A"/>
              </a:solidFill>
              <a:prstDash val="solid"/>
              <a:round/>
              <a:headEnd type="triangle" w="sm" len="sm"/>
              <a:tailEnd type="none" w="sm" len="sm"/>
            </a:ln>
            <a:effectLst/>
          </p:spPr>
          <p:txBody>
            <a:bodyPr wrap="square" lIns="32258" tIns="32258" rIns="32258" bIns="32258" numCol="1" anchor="t">
              <a:noAutofit/>
            </a:bodyPr>
            <a:lstStyle/>
            <a:p>
              <a:pPr defTabSz="483926">
                <a:defRPr sz="3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000"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84" name="圆角矩形">
              <a:extLst>
                <a:ext uri="{FF2B5EF4-FFF2-40B4-BE49-F238E27FC236}">
                  <a16:creationId xmlns:a16="http://schemas.microsoft.com/office/drawing/2014/main" id="{206E97AF-30BF-A042-978E-90948BFF60CE}"/>
                </a:ext>
              </a:extLst>
            </p:cNvPr>
            <p:cNvSpPr/>
            <p:nvPr/>
          </p:nvSpPr>
          <p:spPr>
            <a:xfrm>
              <a:off x="6222071" y="3540452"/>
              <a:ext cx="995545" cy="26277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5D8395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 defTabSz="653247"/>
              <a:r>
                <a:rPr lang="zh-CN" altLang="en-US" sz="1000" dirty="0">
                  <a:solidFill>
                    <a:schemeClr val="bg1"/>
                  </a:solidFill>
                  <a:latin typeface="Source Han Sans CN Regular"/>
                  <a:ea typeface="Source Han Sans CN Regular"/>
                </a:rPr>
                <a:t>生命周期设置</a:t>
              </a:r>
            </a:p>
          </p:txBody>
        </p:sp>
        <p:sp>
          <p:nvSpPr>
            <p:cNvPr id="85" name="圆角矩形">
              <a:extLst>
                <a:ext uri="{FF2B5EF4-FFF2-40B4-BE49-F238E27FC236}">
                  <a16:creationId xmlns:a16="http://schemas.microsoft.com/office/drawing/2014/main" id="{C6C75976-8E68-0742-A38F-3CF16A31CA8E}"/>
                </a:ext>
              </a:extLst>
            </p:cNvPr>
            <p:cNvSpPr/>
            <p:nvPr/>
          </p:nvSpPr>
          <p:spPr>
            <a:xfrm>
              <a:off x="2144365" y="3540452"/>
              <a:ext cx="995545" cy="26277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5D8395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 defTabSz="653247"/>
              <a:r>
                <a:rPr lang="zh-CN" altLang="en-US" sz="1000" dirty="0">
                  <a:solidFill>
                    <a:schemeClr val="bg1"/>
                  </a:solidFill>
                  <a:latin typeface="Source Han Sans CN Regular"/>
                  <a:ea typeface="Source Han Sans CN Regular"/>
                </a:rPr>
                <a:t>统一解决方案</a:t>
              </a:r>
            </a:p>
          </p:txBody>
        </p:sp>
        <p:sp>
          <p:nvSpPr>
            <p:cNvPr id="86" name="圆角矩形">
              <a:extLst>
                <a:ext uri="{FF2B5EF4-FFF2-40B4-BE49-F238E27FC236}">
                  <a16:creationId xmlns:a16="http://schemas.microsoft.com/office/drawing/2014/main" id="{AFA32BAB-BF2A-EB41-AEC3-2AD3DDCD563A}"/>
                </a:ext>
              </a:extLst>
            </p:cNvPr>
            <p:cNvSpPr/>
            <p:nvPr/>
          </p:nvSpPr>
          <p:spPr>
            <a:xfrm>
              <a:off x="3505641" y="3531479"/>
              <a:ext cx="995545" cy="26277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5D8395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 defTabSz="653247"/>
              <a:r>
                <a:rPr lang="zh-CN" altLang="en-US" sz="1000" dirty="0">
                  <a:solidFill>
                    <a:schemeClr val="bg1"/>
                  </a:solidFill>
                  <a:latin typeface="Source Han Sans CN Regular"/>
                  <a:ea typeface="Source Han Sans CN Regular"/>
                </a:rPr>
                <a:t>数据安全可靠</a:t>
              </a:r>
            </a:p>
          </p:txBody>
        </p:sp>
        <p:sp>
          <p:nvSpPr>
            <p:cNvPr id="87" name="圆角矩形">
              <a:extLst>
                <a:ext uri="{FF2B5EF4-FFF2-40B4-BE49-F238E27FC236}">
                  <a16:creationId xmlns:a16="http://schemas.microsoft.com/office/drawing/2014/main" id="{6E88664E-9E57-A040-AFAE-889303C7E80E}"/>
                </a:ext>
              </a:extLst>
            </p:cNvPr>
            <p:cNvSpPr/>
            <p:nvPr/>
          </p:nvSpPr>
          <p:spPr>
            <a:xfrm>
              <a:off x="4866917" y="3544035"/>
              <a:ext cx="995545" cy="26277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686A95">
                    <a:alpha val="0"/>
                  </a:srgbClr>
                </a:gs>
                <a:gs pos="91108">
                  <a:srgbClr val="5D8395"/>
                </a:gs>
              </a:gsLst>
              <a:lin ang="0" scaled="0"/>
            </a:gradFill>
            <a:ln w="3175" cap="flat">
              <a:noFill/>
              <a:miter lim="400000"/>
            </a:ln>
            <a:effectLst/>
          </p:spPr>
          <p:txBody>
            <a:bodyPr wrap="square" lIns="43547" tIns="43547" rIns="43547" bIns="43547" numCol="1" anchor="ctr">
              <a:noAutofit/>
            </a:bodyPr>
            <a:lstStyle/>
            <a:p>
              <a:pPr algn="ctr" defTabSz="653247"/>
              <a:r>
                <a:rPr lang="zh-CN" altLang="en-US" sz="1000" dirty="0">
                  <a:solidFill>
                    <a:schemeClr val="bg1"/>
                  </a:solidFill>
                  <a:latin typeface="Source Han Sans CN Regular"/>
                  <a:ea typeface="Source Han Sans CN Regular"/>
                </a:rPr>
                <a:t>单位成本降低</a:t>
              </a:r>
            </a:p>
          </p:txBody>
        </p:sp>
        <p:sp>
          <p:nvSpPr>
            <p:cNvPr id="88" name="三个月前的历史日志归档">
              <a:extLst>
                <a:ext uri="{FF2B5EF4-FFF2-40B4-BE49-F238E27FC236}">
                  <a16:creationId xmlns:a16="http://schemas.microsoft.com/office/drawing/2014/main" id="{457F24B7-DC9F-A742-AAFE-7B001B06C472}"/>
                </a:ext>
              </a:extLst>
            </p:cNvPr>
            <p:cNvSpPr txBox="1"/>
            <p:nvPr/>
          </p:nvSpPr>
          <p:spPr>
            <a:xfrm>
              <a:off x="3592026" y="2679683"/>
              <a:ext cx="190957" cy="119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655" tIns="5655" rIns="5655" bIns="5655" anchor="ctr">
              <a:spAutoFit/>
            </a:bodyPr>
            <a:lstStyle>
              <a:lvl1pPr>
                <a:defRPr sz="2000">
                  <a:solidFill>
                    <a:srgbClr val="5E5E5E"/>
                  </a:solidFill>
                </a:defRPr>
              </a:lvl1pPr>
            </a:lstStyle>
            <a:p>
              <a:pPr algn="ctr"/>
              <a:r>
                <a:rPr lang="zh-CN" altLang="en-US" sz="700" dirty="0">
                  <a:solidFill>
                    <a:srgbClr val="E9EDFF"/>
                  </a:solidFill>
                  <a:latin typeface="Source Han Sans CN Light" panose="020B0300000000000000" pitchFamily="34" charset="-128"/>
                  <a:ea typeface="Source Han Sans CN Light" panose="020B0300000000000000" pitchFamily="34" charset="-128"/>
                </a:rPr>
                <a:t>归档</a:t>
              </a:r>
              <a:endParaRPr sz="700" dirty="0">
                <a:solidFill>
                  <a:srgbClr val="E9ED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4B8C9FC8-5466-F049-A0B8-C36C159FB3EF}"/>
                </a:ext>
              </a:extLst>
            </p:cNvPr>
            <p:cNvSpPr/>
            <p:nvPr/>
          </p:nvSpPr>
          <p:spPr>
            <a:xfrm flipH="1">
              <a:off x="6222071" y="3540452"/>
              <a:ext cx="36000" cy="262734"/>
            </a:xfrm>
            <a:prstGeom prst="rect">
              <a:avLst/>
            </a:prstGeom>
            <a:solidFill>
              <a:srgbClr val="EABD7D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623396B1-A9D7-4F4C-A505-7187F0CDFB95}"/>
                </a:ext>
              </a:extLst>
            </p:cNvPr>
            <p:cNvSpPr/>
            <p:nvPr/>
          </p:nvSpPr>
          <p:spPr>
            <a:xfrm flipH="1">
              <a:off x="4873046" y="3540452"/>
              <a:ext cx="36000" cy="262734"/>
            </a:xfrm>
            <a:prstGeom prst="rect">
              <a:avLst/>
            </a:prstGeom>
            <a:solidFill>
              <a:srgbClr val="EABD7D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449882B0-A02C-CD4A-BE54-9A01C51AAFC4}"/>
                </a:ext>
              </a:extLst>
            </p:cNvPr>
            <p:cNvSpPr/>
            <p:nvPr/>
          </p:nvSpPr>
          <p:spPr>
            <a:xfrm flipH="1">
              <a:off x="3470825" y="3530920"/>
              <a:ext cx="36000" cy="262734"/>
            </a:xfrm>
            <a:prstGeom prst="rect">
              <a:avLst/>
            </a:prstGeom>
            <a:solidFill>
              <a:srgbClr val="EABD7D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ED352E6-7D89-E640-9F5C-A49A4CB9CE42}"/>
                </a:ext>
              </a:extLst>
            </p:cNvPr>
            <p:cNvSpPr/>
            <p:nvPr/>
          </p:nvSpPr>
          <p:spPr>
            <a:xfrm flipH="1">
              <a:off x="2090957" y="3540452"/>
              <a:ext cx="36000" cy="262734"/>
            </a:xfrm>
            <a:prstGeom prst="rect">
              <a:avLst/>
            </a:prstGeom>
            <a:solidFill>
              <a:srgbClr val="EABD7D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5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996746" y="2026827"/>
            <a:ext cx="3235133" cy="12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提供便捷的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 Hadoop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集群接入工具，帮助用户以极低成本存储本地大数据分析后留下的大量数据样本，留存数据价值。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22EEF8-F5B4-374D-9D12-75EABBFA2FE3}"/>
              </a:ext>
            </a:extLst>
          </p:cNvPr>
          <p:cNvSpPr txBox="1"/>
          <p:nvPr/>
        </p:nvSpPr>
        <p:spPr>
          <a:xfrm>
            <a:off x="996747" y="1496484"/>
            <a:ext cx="2532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charset="-122"/>
              </a:rPr>
              <a:t>大数据归档场景</a:t>
            </a: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3D4F5E43-052A-BC47-ACDD-3D7A9227481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1013033"/>
            <a:ext cx="3442517" cy="3113608"/>
          </a:xfrm>
          <a:prstGeom prst="rect">
            <a:avLst/>
          </a:prstGeom>
        </p:spPr>
      </p:pic>
      <p:sp>
        <p:nvSpPr>
          <p:cNvPr id="107" name="矩形">
            <a:extLst>
              <a:ext uri="{FF2B5EF4-FFF2-40B4-BE49-F238E27FC236}">
                <a16:creationId xmlns:a16="http://schemas.microsoft.com/office/drawing/2014/main" id="{A24EBD36-078F-2742-B079-3F9B4FD5B2DA}"/>
              </a:ext>
            </a:extLst>
          </p:cNvPr>
          <p:cNvSpPr/>
          <p:nvPr/>
        </p:nvSpPr>
        <p:spPr>
          <a:xfrm>
            <a:off x="5294501" y="1383876"/>
            <a:ext cx="867811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08" name="矩形">
            <a:extLst>
              <a:ext uri="{FF2B5EF4-FFF2-40B4-BE49-F238E27FC236}">
                <a16:creationId xmlns:a16="http://schemas.microsoft.com/office/drawing/2014/main" id="{45DF9DBD-4052-B34C-880C-8F9842425952}"/>
              </a:ext>
            </a:extLst>
          </p:cNvPr>
          <p:cNvSpPr/>
          <p:nvPr/>
        </p:nvSpPr>
        <p:spPr>
          <a:xfrm>
            <a:off x="5294501" y="1386236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09" name="记录并报警">
            <a:extLst>
              <a:ext uri="{FF2B5EF4-FFF2-40B4-BE49-F238E27FC236}">
                <a16:creationId xmlns:a16="http://schemas.microsoft.com/office/drawing/2014/main" id="{110A1170-CBAA-D24D-A253-2F38FED45F14}"/>
              </a:ext>
            </a:extLst>
          </p:cNvPr>
          <p:cNvSpPr txBox="1"/>
          <p:nvPr/>
        </p:nvSpPr>
        <p:spPr>
          <a:xfrm>
            <a:off x="5380151" y="1400030"/>
            <a:ext cx="63213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en-US" altLang="zh-CN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HDFS</a:t>
            </a:r>
            <a:endParaRPr lang="zh-CN" altLang="en-US" sz="8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19" name="直线连接符 147">
            <a:extLst>
              <a:ext uri="{FF2B5EF4-FFF2-40B4-BE49-F238E27FC236}">
                <a16:creationId xmlns:a16="http://schemas.microsoft.com/office/drawing/2014/main" id="{84D938A7-3D12-B94E-9F98-E2A379680850}"/>
              </a:ext>
            </a:extLst>
          </p:cNvPr>
          <p:cNvSpPr/>
          <p:nvPr/>
        </p:nvSpPr>
        <p:spPr>
          <a:xfrm>
            <a:off x="6192299" y="1502483"/>
            <a:ext cx="390504" cy="0"/>
          </a:xfrm>
          <a:prstGeom prst="line">
            <a:avLst/>
          </a:prstGeom>
          <a:noFill/>
          <a:ln w="12700" cap="sq">
            <a:solidFill>
              <a:srgbClr val="8992D6"/>
            </a:solidFill>
            <a:prstDash val="solid"/>
            <a:round/>
            <a:tailEnd type="triangle" w="med" len="med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22" name="矩形">
            <a:extLst>
              <a:ext uri="{FF2B5EF4-FFF2-40B4-BE49-F238E27FC236}">
                <a16:creationId xmlns:a16="http://schemas.microsoft.com/office/drawing/2014/main" id="{7B2629FC-FF42-6E41-93CA-0B5AEAEEF2EA}"/>
              </a:ext>
            </a:extLst>
          </p:cNvPr>
          <p:cNvSpPr/>
          <p:nvPr/>
        </p:nvSpPr>
        <p:spPr>
          <a:xfrm>
            <a:off x="6625645" y="1383877"/>
            <a:ext cx="720789" cy="22065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23" name="矩形">
            <a:extLst>
              <a:ext uri="{FF2B5EF4-FFF2-40B4-BE49-F238E27FC236}">
                <a16:creationId xmlns:a16="http://schemas.microsoft.com/office/drawing/2014/main" id="{9F0D5BB2-D7DD-3B4E-8C0C-97257BB95895}"/>
              </a:ext>
            </a:extLst>
          </p:cNvPr>
          <p:cNvSpPr/>
          <p:nvPr/>
        </p:nvSpPr>
        <p:spPr>
          <a:xfrm>
            <a:off x="6625645" y="1386213"/>
            <a:ext cx="28800" cy="220659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24" name="记录并报警">
            <a:extLst>
              <a:ext uri="{FF2B5EF4-FFF2-40B4-BE49-F238E27FC236}">
                <a16:creationId xmlns:a16="http://schemas.microsoft.com/office/drawing/2014/main" id="{6CAACDC4-6DF0-4A40-B955-913B966804C7}"/>
              </a:ext>
            </a:extLst>
          </p:cNvPr>
          <p:cNvSpPr txBox="1"/>
          <p:nvPr/>
        </p:nvSpPr>
        <p:spPr>
          <a:xfrm>
            <a:off x="6696380" y="1395572"/>
            <a:ext cx="63213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solidFill>
                  <a:srgbClr val="FFFF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大数据分析</a:t>
            </a:r>
          </a:p>
        </p:txBody>
      </p:sp>
      <p:sp>
        <p:nvSpPr>
          <p:cNvPr id="138" name="矩形">
            <a:extLst>
              <a:ext uri="{FF2B5EF4-FFF2-40B4-BE49-F238E27FC236}">
                <a16:creationId xmlns:a16="http://schemas.microsoft.com/office/drawing/2014/main" id="{375EDFAA-089C-0B44-AC69-0208977E2C67}"/>
              </a:ext>
            </a:extLst>
          </p:cNvPr>
          <p:cNvSpPr/>
          <p:nvPr/>
        </p:nvSpPr>
        <p:spPr>
          <a:xfrm>
            <a:off x="5291495" y="2790069"/>
            <a:ext cx="870817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39" name="矩形">
            <a:extLst>
              <a:ext uri="{FF2B5EF4-FFF2-40B4-BE49-F238E27FC236}">
                <a16:creationId xmlns:a16="http://schemas.microsoft.com/office/drawing/2014/main" id="{54B8E0CB-82D5-604D-9144-F70B68A5A89C}"/>
              </a:ext>
            </a:extLst>
          </p:cNvPr>
          <p:cNvSpPr/>
          <p:nvPr/>
        </p:nvSpPr>
        <p:spPr>
          <a:xfrm>
            <a:off x="5291495" y="2792429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40" name="记录并报警">
            <a:extLst>
              <a:ext uri="{FF2B5EF4-FFF2-40B4-BE49-F238E27FC236}">
                <a16:creationId xmlns:a16="http://schemas.microsoft.com/office/drawing/2014/main" id="{D88649E8-569A-4C4C-AFD2-A88C59AAAD61}"/>
              </a:ext>
            </a:extLst>
          </p:cNvPr>
          <p:cNvSpPr txBox="1"/>
          <p:nvPr/>
        </p:nvSpPr>
        <p:spPr>
          <a:xfrm>
            <a:off x="5291491" y="2809798"/>
            <a:ext cx="87082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标准存储类型</a:t>
            </a:r>
            <a:endParaRPr lang="en-US" altLang="zh-CN" sz="8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62" name="直线连接符 147">
            <a:extLst>
              <a:ext uri="{FF2B5EF4-FFF2-40B4-BE49-F238E27FC236}">
                <a16:creationId xmlns:a16="http://schemas.microsoft.com/office/drawing/2014/main" id="{1C3C979F-5FC0-3E4A-BF8A-A2C89FEE20EC}"/>
              </a:ext>
            </a:extLst>
          </p:cNvPr>
          <p:cNvSpPr/>
          <p:nvPr/>
        </p:nvSpPr>
        <p:spPr>
          <a:xfrm>
            <a:off x="5733863" y="3059369"/>
            <a:ext cx="0" cy="398287"/>
          </a:xfrm>
          <a:prstGeom prst="line">
            <a:avLst/>
          </a:prstGeom>
          <a:noFill/>
          <a:ln w="12700" cap="sq">
            <a:solidFill>
              <a:srgbClr val="8992D6"/>
            </a:solidFill>
            <a:prstDash val="solid"/>
            <a:round/>
            <a:tailEnd type="triangle" w="med" len="med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67" name="三个月前的历史日志归档">
            <a:extLst>
              <a:ext uri="{FF2B5EF4-FFF2-40B4-BE49-F238E27FC236}">
                <a16:creationId xmlns:a16="http://schemas.microsoft.com/office/drawing/2014/main" id="{457F24B7-DC9F-A742-AAFE-7B001B06C472}"/>
              </a:ext>
            </a:extLst>
          </p:cNvPr>
          <p:cNvSpPr txBox="1"/>
          <p:nvPr/>
        </p:nvSpPr>
        <p:spPr>
          <a:xfrm>
            <a:off x="5799989" y="3164152"/>
            <a:ext cx="165309" cy="10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55" tIns="5655" rIns="5655" bIns="5655" anchor="ctr">
            <a:spAutoFit/>
          </a:bodyPr>
          <a:lstStyle>
            <a:lvl1pPr>
              <a:defRPr sz="2000">
                <a:solidFill>
                  <a:srgbClr val="5E5E5E"/>
                </a:solidFill>
              </a:defRPr>
            </a:lvl1pPr>
          </a:lstStyle>
          <a:p>
            <a:pPr algn="ctr"/>
            <a:r>
              <a:rPr lang="zh-CN" altLang="en-US" sz="600" dirty="0">
                <a:solidFill>
                  <a:srgbClr val="ECF1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归档</a:t>
            </a:r>
            <a:endParaRPr sz="600" dirty="0">
              <a:solidFill>
                <a:srgbClr val="ECF1FF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7" name="矩形">
            <a:extLst>
              <a:ext uri="{FF2B5EF4-FFF2-40B4-BE49-F238E27FC236}">
                <a16:creationId xmlns:a16="http://schemas.microsoft.com/office/drawing/2014/main" id="{7B2629FC-FF42-6E41-93CA-0B5AEAEEF2EA}"/>
              </a:ext>
            </a:extLst>
          </p:cNvPr>
          <p:cNvSpPr/>
          <p:nvPr/>
        </p:nvSpPr>
        <p:spPr>
          <a:xfrm>
            <a:off x="5294661" y="2080238"/>
            <a:ext cx="870824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38" name="矩形">
            <a:extLst>
              <a:ext uri="{FF2B5EF4-FFF2-40B4-BE49-F238E27FC236}">
                <a16:creationId xmlns:a16="http://schemas.microsoft.com/office/drawing/2014/main" id="{9F0D5BB2-D7DD-3B4E-8C0C-97257BB95895}"/>
              </a:ext>
            </a:extLst>
          </p:cNvPr>
          <p:cNvSpPr/>
          <p:nvPr/>
        </p:nvSpPr>
        <p:spPr>
          <a:xfrm>
            <a:off x="5294661" y="2082598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9" name="记录并报警">
            <a:extLst>
              <a:ext uri="{FF2B5EF4-FFF2-40B4-BE49-F238E27FC236}">
                <a16:creationId xmlns:a16="http://schemas.microsoft.com/office/drawing/2014/main" id="{6CAACDC4-6DF0-4A40-B955-913B966804C7}"/>
              </a:ext>
            </a:extLst>
          </p:cNvPr>
          <p:cNvSpPr txBox="1"/>
          <p:nvPr/>
        </p:nvSpPr>
        <p:spPr>
          <a:xfrm>
            <a:off x="5348318" y="2089380"/>
            <a:ext cx="800462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solidFill>
                  <a:srgbClr val="FFFF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大数据接入工具</a:t>
            </a:r>
          </a:p>
        </p:txBody>
      </p:sp>
      <p:sp>
        <p:nvSpPr>
          <p:cNvPr id="41" name="直线连接符 147">
            <a:extLst>
              <a:ext uri="{FF2B5EF4-FFF2-40B4-BE49-F238E27FC236}">
                <a16:creationId xmlns:a16="http://schemas.microsoft.com/office/drawing/2014/main" id="{1C3C979F-5FC0-3E4A-BF8A-A2C89FEE20EC}"/>
              </a:ext>
            </a:extLst>
          </p:cNvPr>
          <p:cNvSpPr/>
          <p:nvPr/>
        </p:nvSpPr>
        <p:spPr>
          <a:xfrm>
            <a:off x="5733863" y="1647658"/>
            <a:ext cx="0" cy="398287"/>
          </a:xfrm>
          <a:prstGeom prst="line">
            <a:avLst/>
          </a:prstGeom>
          <a:noFill/>
          <a:ln w="12700" cap="sq">
            <a:solidFill>
              <a:srgbClr val="8992D6"/>
            </a:solidFill>
            <a:prstDash val="solid"/>
            <a:round/>
            <a:tailEnd type="triangle" w="med" len="med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3" name="矩形">
            <a:extLst>
              <a:ext uri="{FF2B5EF4-FFF2-40B4-BE49-F238E27FC236}">
                <a16:creationId xmlns:a16="http://schemas.microsoft.com/office/drawing/2014/main" id="{A24EBD36-078F-2742-B079-3F9B4FD5B2DA}"/>
              </a:ext>
            </a:extLst>
          </p:cNvPr>
          <p:cNvSpPr/>
          <p:nvPr/>
        </p:nvSpPr>
        <p:spPr>
          <a:xfrm>
            <a:off x="6633743" y="2085440"/>
            <a:ext cx="720789" cy="2229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44" name="矩形">
            <a:extLst>
              <a:ext uri="{FF2B5EF4-FFF2-40B4-BE49-F238E27FC236}">
                <a16:creationId xmlns:a16="http://schemas.microsoft.com/office/drawing/2014/main" id="{45DF9DBD-4052-B34C-880C-8F9842425952}"/>
              </a:ext>
            </a:extLst>
          </p:cNvPr>
          <p:cNvSpPr/>
          <p:nvPr/>
        </p:nvSpPr>
        <p:spPr>
          <a:xfrm>
            <a:off x="6633743" y="2087800"/>
            <a:ext cx="28800" cy="222995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5" name="记录并报警">
            <a:extLst>
              <a:ext uri="{FF2B5EF4-FFF2-40B4-BE49-F238E27FC236}">
                <a16:creationId xmlns:a16="http://schemas.microsoft.com/office/drawing/2014/main" id="{110A1170-CBAA-D24D-A253-2F38FED45F14}"/>
              </a:ext>
            </a:extLst>
          </p:cNvPr>
          <p:cNvSpPr txBox="1"/>
          <p:nvPr/>
        </p:nvSpPr>
        <p:spPr>
          <a:xfrm>
            <a:off x="6691961" y="2098518"/>
            <a:ext cx="632134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分析结果</a:t>
            </a:r>
          </a:p>
        </p:txBody>
      </p:sp>
      <p:sp>
        <p:nvSpPr>
          <p:cNvPr id="46" name="直线连接符 147">
            <a:extLst>
              <a:ext uri="{FF2B5EF4-FFF2-40B4-BE49-F238E27FC236}">
                <a16:creationId xmlns:a16="http://schemas.microsoft.com/office/drawing/2014/main" id="{1C3C979F-5FC0-3E4A-BF8A-A2C89FEE20EC}"/>
              </a:ext>
            </a:extLst>
          </p:cNvPr>
          <p:cNvSpPr/>
          <p:nvPr/>
        </p:nvSpPr>
        <p:spPr>
          <a:xfrm>
            <a:off x="5733863" y="2363938"/>
            <a:ext cx="0" cy="398287"/>
          </a:xfrm>
          <a:prstGeom prst="line">
            <a:avLst/>
          </a:prstGeom>
          <a:noFill/>
          <a:ln w="12700" cap="sq">
            <a:solidFill>
              <a:srgbClr val="8992D6"/>
            </a:solidFill>
            <a:prstDash val="solid"/>
            <a:round/>
            <a:tailEnd type="triangle" w="med" len="med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8" name="直线连接符 147">
            <a:extLst>
              <a:ext uri="{FF2B5EF4-FFF2-40B4-BE49-F238E27FC236}">
                <a16:creationId xmlns:a16="http://schemas.microsoft.com/office/drawing/2014/main" id="{1C3C979F-5FC0-3E4A-BF8A-A2C89FEE20EC}"/>
              </a:ext>
            </a:extLst>
          </p:cNvPr>
          <p:cNvSpPr/>
          <p:nvPr/>
        </p:nvSpPr>
        <p:spPr>
          <a:xfrm>
            <a:off x="7024909" y="1647658"/>
            <a:ext cx="0" cy="398287"/>
          </a:xfrm>
          <a:prstGeom prst="line">
            <a:avLst/>
          </a:prstGeom>
          <a:noFill/>
          <a:ln w="12700" cap="sq">
            <a:solidFill>
              <a:srgbClr val="8992D6"/>
            </a:solidFill>
            <a:prstDash val="solid"/>
            <a:round/>
            <a:tailEnd type="triangle" w="med" len="med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9" name="直线连接符 147">
            <a:extLst>
              <a:ext uri="{FF2B5EF4-FFF2-40B4-BE49-F238E27FC236}">
                <a16:creationId xmlns:a16="http://schemas.microsoft.com/office/drawing/2014/main" id="{1C3C979F-5FC0-3E4A-BF8A-A2C89FEE20EC}"/>
              </a:ext>
            </a:extLst>
          </p:cNvPr>
          <p:cNvSpPr/>
          <p:nvPr/>
        </p:nvSpPr>
        <p:spPr>
          <a:xfrm>
            <a:off x="7024909" y="2363938"/>
            <a:ext cx="0" cy="1093718"/>
          </a:xfrm>
          <a:prstGeom prst="line">
            <a:avLst/>
          </a:prstGeom>
          <a:noFill/>
          <a:ln w="12700" cap="sq">
            <a:solidFill>
              <a:srgbClr val="8992D6"/>
            </a:solidFill>
            <a:prstDash val="solid"/>
            <a:round/>
            <a:tailEnd type="triangle" w="med" len="med"/>
          </a:ln>
          <a:effectLst/>
        </p:spPr>
        <p:txBody>
          <a:bodyPr wrap="square" lIns="32258" tIns="32258" rIns="32258" bIns="32258" numCol="1" anchor="t">
            <a:noAutofit/>
          </a:bodyPr>
          <a:lstStyle/>
          <a:p>
            <a:pPr defTabSz="483926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51" name="三个月前的历史日志归档">
            <a:extLst>
              <a:ext uri="{FF2B5EF4-FFF2-40B4-BE49-F238E27FC236}">
                <a16:creationId xmlns:a16="http://schemas.microsoft.com/office/drawing/2014/main" id="{457F24B7-DC9F-A742-AAFE-7B001B06C472}"/>
              </a:ext>
            </a:extLst>
          </p:cNvPr>
          <p:cNvSpPr txBox="1"/>
          <p:nvPr/>
        </p:nvSpPr>
        <p:spPr>
          <a:xfrm>
            <a:off x="7092331" y="3164152"/>
            <a:ext cx="165309" cy="10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55" tIns="5655" rIns="5655" bIns="5655" anchor="ctr">
            <a:spAutoFit/>
          </a:bodyPr>
          <a:lstStyle>
            <a:lvl1pPr>
              <a:defRPr sz="2000">
                <a:solidFill>
                  <a:srgbClr val="5E5E5E"/>
                </a:solidFill>
              </a:defRPr>
            </a:lvl1pPr>
          </a:lstStyle>
          <a:p>
            <a:pPr algn="ctr"/>
            <a:r>
              <a:rPr lang="zh-CN" altLang="en-US" sz="600" dirty="0">
                <a:solidFill>
                  <a:srgbClr val="ECF1FF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归档</a:t>
            </a:r>
            <a:endParaRPr sz="600" dirty="0">
              <a:solidFill>
                <a:srgbClr val="ECF1FF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7" name="圆角矩形 151">
            <a:extLst>
              <a:ext uri="{FF2B5EF4-FFF2-40B4-BE49-F238E27FC236}">
                <a16:creationId xmlns:a16="http://schemas.microsoft.com/office/drawing/2014/main" id="{63541CCC-9332-CF44-877A-10A05247646E}"/>
              </a:ext>
            </a:extLst>
          </p:cNvPr>
          <p:cNvSpPr/>
          <p:nvPr/>
        </p:nvSpPr>
        <p:spPr>
          <a:xfrm>
            <a:off x="4572000" y="3469709"/>
            <a:ext cx="3442516" cy="660758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159" name="矩形">
            <a:extLst>
              <a:ext uri="{FF2B5EF4-FFF2-40B4-BE49-F238E27FC236}">
                <a16:creationId xmlns:a16="http://schemas.microsoft.com/office/drawing/2014/main" id="{375EDFAA-089C-0B44-AC69-0208977E2C67}"/>
              </a:ext>
            </a:extLst>
          </p:cNvPr>
          <p:cNvSpPr/>
          <p:nvPr/>
        </p:nvSpPr>
        <p:spPr>
          <a:xfrm>
            <a:off x="5325611" y="3653922"/>
            <a:ext cx="2073657" cy="267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643">
              <a:latin typeface="Source Han Sans CN Regular"/>
              <a:ea typeface="Source Han Sans CN Regular"/>
            </a:endParaRPr>
          </a:p>
        </p:txBody>
      </p:sp>
      <p:sp>
        <p:nvSpPr>
          <p:cNvPr id="160" name="矩形">
            <a:extLst>
              <a:ext uri="{FF2B5EF4-FFF2-40B4-BE49-F238E27FC236}">
                <a16:creationId xmlns:a16="http://schemas.microsoft.com/office/drawing/2014/main" id="{54B8E0CB-82D5-604D-9144-F70B68A5A89C}"/>
              </a:ext>
            </a:extLst>
          </p:cNvPr>
          <p:cNvSpPr/>
          <p:nvPr/>
        </p:nvSpPr>
        <p:spPr>
          <a:xfrm>
            <a:off x="5325611" y="3656282"/>
            <a:ext cx="28800" cy="267217"/>
          </a:xfrm>
          <a:prstGeom prst="roundRect">
            <a:avLst>
              <a:gd name="adj" fmla="val 0"/>
            </a:avLst>
          </a:prstGeom>
          <a:solidFill>
            <a:srgbClr val="4B6EE9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161" name="记录并报警">
            <a:extLst>
              <a:ext uri="{FF2B5EF4-FFF2-40B4-BE49-F238E27FC236}">
                <a16:creationId xmlns:a16="http://schemas.microsoft.com/office/drawing/2014/main" id="{D88649E8-569A-4C4C-AFD2-A88C59AAAD61}"/>
              </a:ext>
            </a:extLst>
          </p:cNvPr>
          <p:cNvSpPr txBox="1"/>
          <p:nvPr/>
        </p:nvSpPr>
        <p:spPr>
          <a:xfrm>
            <a:off x="5655825" y="3688057"/>
            <a:ext cx="1320238" cy="1882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258" tIns="32258" rIns="32258" bIns="32258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defRPr sz="2800" b="0">
                <a:solidFill>
                  <a:srgbClr val="FFFFFF"/>
                </a:solidFill>
              </a:defRPr>
            </a:pPr>
            <a:r>
              <a:rPr lang="zh-CN" altLang="en-US" sz="800" dirty="0">
                <a:solidFill>
                  <a:srgbClr val="DCB276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归档存储类型</a:t>
            </a:r>
            <a:endParaRPr lang="en-US" altLang="zh-CN" sz="800" dirty="0">
              <a:solidFill>
                <a:srgbClr val="DCB276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endParaRPr>
          </a:p>
        </p:txBody>
      </p:sp>
      <p:sp>
        <p:nvSpPr>
          <p:cNvPr id="52" name="饼形 51">
            <a:extLst>
              <a:ext uri="{FF2B5EF4-FFF2-40B4-BE49-F238E27FC236}">
                <a16:creationId xmlns:a16="http://schemas.microsoft.com/office/drawing/2014/main" id="{E98B919D-5F9D-974C-822F-18DCE5442D6B}"/>
              </a:ext>
            </a:extLst>
          </p:cNvPr>
          <p:cNvSpPr/>
          <p:nvPr/>
        </p:nvSpPr>
        <p:spPr>
          <a:xfrm rot="10800000">
            <a:off x="3875881" y="316509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533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846F75-6815-EA46-B0CC-E81173EB9AB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4889500" cy="5143499"/>
          </a:xfrm>
          <a:prstGeom prst="rect">
            <a:avLst/>
          </a:prstGeom>
          <a:noFill/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9668C7C-9ABD-A748-90D9-85F1E9DD97F8}"/>
              </a:ext>
            </a:extLst>
          </p:cNvPr>
          <p:cNvSpPr txBox="1"/>
          <p:nvPr/>
        </p:nvSpPr>
        <p:spPr>
          <a:xfrm>
            <a:off x="1041726" y="1318035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spc="300" dirty="0">
                <a:solidFill>
                  <a:srgbClr val="DCB276"/>
                </a:solidFill>
                <a:latin typeface="Exo Medium"/>
                <a:ea typeface="Source Han Sans CN" panose="020B0800000000000000" pitchFamily="34" charset="-122"/>
              </a:rPr>
              <a:t>数据归档</a:t>
            </a:r>
            <a:endParaRPr kumimoji="1" lang="en-US" altLang="zh-CN" sz="2400" b="1" spc="300" dirty="0">
              <a:solidFill>
                <a:srgbClr val="D9D9D9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6C9807A-7570-BC42-A504-7768931C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05" y="1318035"/>
            <a:ext cx="2670043" cy="22899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ABD0D5F-79EF-044A-B659-F4538548A5B4}"/>
              </a:ext>
            </a:extLst>
          </p:cNvPr>
          <p:cNvSpPr txBox="1"/>
          <p:nvPr/>
        </p:nvSpPr>
        <p:spPr>
          <a:xfrm>
            <a:off x="1041726" y="2134648"/>
            <a:ext cx="3058530" cy="11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spc="40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留住当下的数字财富</a:t>
            </a:r>
            <a:endParaRPr kumimoji="1" lang="en-US" altLang="zh-CN" sz="2400" b="1" spc="40" dirty="0">
              <a:solidFill>
                <a:srgbClr val="D9D9D9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spc="40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迎接未来的黄金时代</a:t>
            </a:r>
            <a:endParaRPr kumimoji="1" lang="en-US" altLang="zh-CN" sz="2400" b="1" spc="40" dirty="0">
              <a:solidFill>
                <a:srgbClr val="D9D9D9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7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AA188F-2D28-F54E-94CF-A1F80EFA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6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3DC23C2-EACB-AE4B-A963-9DD7B4BCA923}"/>
              </a:ext>
            </a:extLst>
          </p:cNvPr>
          <p:cNvSpPr/>
          <p:nvPr/>
        </p:nvSpPr>
        <p:spPr>
          <a:xfrm>
            <a:off x="8720667" y="2219960"/>
            <a:ext cx="84666" cy="524933"/>
          </a:xfrm>
          <a:prstGeom prst="rect">
            <a:avLst/>
          </a:prstGeom>
          <a:solidFill>
            <a:srgbClr val="0B1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0C484D4-D72E-904A-A873-9C3005D7DC9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66210" y="-1567325"/>
            <a:ext cx="2167710" cy="8187872"/>
          </a:xfrm>
          <a:prstGeom prst="rect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0"/>
                </a:srgbClr>
              </a:gs>
              <a:gs pos="0">
                <a:srgbClr val="24305E">
                  <a:lumMod val="88000"/>
                  <a:lumOff val="12000"/>
                  <a:alpha val="15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</p:pic>
      <p:sp>
        <p:nvSpPr>
          <p:cNvPr id="17" name="饼形 16">
            <a:extLst>
              <a:ext uri="{FF2B5EF4-FFF2-40B4-BE49-F238E27FC236}">
                <a16:creationId xmlns:a16="http://schemas.microsoft.com/office/drawing/2014/main" id="{E66469E8-18FD-A549-A83E-B00D13D5A1FC}"/>
              </a:ext>
            </a:extLst>
          </p:cNvPr>
          <p:cNvSpPr/>
          <p:nvPr/>
        </p:nvSpPr>
        <p:spPr>
          <a:xfrm rot="10800000">
            <a:off x="-813558" y="-322136"/>
            <a:ext cx="3530446" cy="3530446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4350A0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饼形 17">
            <a:extLst>
              <a:ext uri="{FF2B5EF4-FFF2-40B4-BE49-F238E27FC236}">
                <a16:creationId xmlns:a16="http://schemas.microsoft.com/office/drawing/2014/main" id="{33B3B80C-C4EE-8C49-83DA-6F5A4AC577C9}"/>
              </a:ext>
            </a:extLst>
          </p:cNvPr>
          <p:cNvSpPr/>
          <p:nvPr/>
        </p:nvSpPr>
        <p:spPr>
          <a:xfrm>
            <a:off x="7874450" y="2340917"/>
            <a:ext cx="2539100" cy="25391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4350A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D1F465-A219-8343-A3FB-141EF5771540}"/>
              </a:ext>
            </a:extLst>
          </p:cNvPr>
          <p:cNvSpPr txBox="1"/>
          <p:nvPr/>
        </p:nvSpPr>
        <p:spPr>
          <a:xfrm>
            <a:off x="1354195" y="1799868"/>
            <a:ext cx="5403597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40" dirty="0">
                <a:solidFill>
                  <a:srgbClr val="D9D9D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FZLanTingHei-L-GBK" charset="-122"/>
              </a:rPr>
              <a:t>某电商公司因春节期间运维休息，设置了</a:t>
            </a:r>
            <a:r>
              <a:rPr lang="en-US" altLang="zh-CN" sz="1300" spc="40" dirty="0">
                <a:solidFill>
                  <a:srgbClr val="D9D9D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FZLanTingHei-L-GBK" charset="-122"/>
              </a:rPr>
              <a:t>30</a:t>
            </a:r>
            <a:r>
              <a:rPr lang="zh-CN" altLang="en-US" sz="1300" spc="40" dirty="0">
                <a:solidFill>
                  <a:srgbClr val="D9D9D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FZLanTingHei-L-GBK" charset="-122"/>
              </a:rPr>
              <a:t>天的数据库日志备份策略。</a:t>
            </a:r>
            <a:endParaRPr lang="en-US" altLang="zh-CN" sz="1300" spc="40" dirty="0">
              <a:solidFill>
                <a:srgbClr val="D9D9D9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FZLanTingHei-L-GBK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7DAD99-A825-5B43-ACA8-5564CE278530}"/>
              </a:ext>
            </a:extLst>
          </p:cNvPr>
          <p:cNvSpPr txBox="1"/>
          <p:nvPr/>
        </p:nvSpPr>
        <p:spPr>
          <a:xfrm>
            <a:off x="866187" y="716205"/>
            <a:ext cx="27026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charset="-122"/>
              </a:rPr>
              <a:t>两个公司的遭遇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9B10FF-2553-A040-9D62-06C6E66F50AF}"/>
              </a:ext>
            </a:extLst>
          </p:cNvPr>
          <p:cNvSpPr txBox="1"/>
          <p:nvPr/>
        </p:nvSpPr>
        <p:spPr>
          <a:xfrm>
            <a:off x="1354195" y="2659867"/>
            <a:ext cx="5403597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300" spc="40" dirty="0">
                <a:solidFill>
                  <a:srgbClr val="D9D9D9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FZLanTingHei-L-GBK" charset="-122"/>
              </a:rPr>
              <a:t>某传统企业申报项目的核心数据存储在公司内网的共享文件中。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563BB7-96A5-674E-8E28-0CAFCEDF2FB1}"/>
              </a:ext>
            </a:extLst>
          </p:cNvPr>
          <p:cNvGrpSpPr/>
          <p:nvPr/>
        </p:nvGrpSpPr>
        <p:grpSpPr>
          <a:xfrm>
            <a:off x="1194806" y="1993583"/>
            <a:ext cx="159390" cy="159390"/>
            <a:chOff x="1329792" y="658795"/>
            <a:chExt cx="178075" cy="17807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4F899DC-0788-6748-8909-B4DC12EB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792" y="658795"/>
              <a:ext cx="178075" cy="1780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92498CC-2B73-E745-80E0-105A2950B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984" y="709962"/>
              <a:ext cx="33895" cy="82800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C19BBDD-3705-C746-911F-AFBE50716807}"/>
              </a:ext>
            </a:extLst>
          </p:cNvPr>
          <p:cNvGrpSpPr/>
          <p:nvPr/>
        </p:nvGrpSpPr>
        <p:grpSpPr>
          <a:xfrm>
            <a:off x="1179960" y="2857070"/>
            <a:ext cx="159390" cy="159390"/>
            <a:chOff x="3052118" y="658795"/>
            <a:chExt cx="178075" cy="17807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B6D7053-996C-7441-8141-3DCAC35F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2118" y="658795"/>
              <a:ext cx="178075" cy="1780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375E067-7A12-F14F-B980-20FAEB0D3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4887" y="705280"/>
              <a:ext cx="59473" cy="7929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F7D8B70-CE90-E14F-9AF1-E269E4B8FAD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5047652" y="2744893"/>
            <a:ext cx="4111194" cy="11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>
            <a:extLst>
              <a:ext uri="{FF2B5EF4-FFF2-40B4-BE49-F238E27FC236}">
                <a16:creationId xmlns:a16="http://schemas.microsoft.com/office/drawing/2014/main" id="{701DC695-7F19-F846-9FBE-D4E6C674D07A}"/>
              </a:ext>
            </a:extLst>
          </p:cNvPr>
          <p:cNvSpPr/>
          <p:nvPr/>
        </p:nvSpPr>
        <p:spPr>
          <a:xfrm>
            <a:off x="8676180" y="2252133"/>
            <a:ext cx="172526" cy="609187"/>
          </a:xfrm>
          <a:prstGeom prst="rect">
            <a:avLst/>
          </a:prstGeom>
          <a:solidFill>
            <a:srgbClr val="0B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5646E090-156F-3144-921B-AF1E7AD9B54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741" y="605777"/>
            <a:ext cx="8460091" cy="329190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222EEF8-F5B4-374D-9D12-75EABBFA2FE3}"/>
              </a:ext>
            </a:extLst>
          </p:cNvPr>
          <p:cNvSpPr txBox="1"/>
          <p:nvPr/>
        </p:nvSpPr>
        <p:spPr>
          <a:xfrm>
            <a:off x="480375" y="759760"/>
            <a:ext cx="3217040" cy="4881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572" dirty="0">
                <a:solidFill>
                  <a:srgbClr val="E9BB7A"/>
                </a:solidFill>
                <a:latin typeface="Exo Medium"/>
                <a:ea typeface="Source Han Sans CN" panose="020B0500000000000000" pitchFamily="34" charset="-128"/>
                <a:cs typeface="Hiragino Sans GB W3" charset="-122"/>
              </a:rPr>
              <a:t>科技推动数据增长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7B717E2-C916-4445-A7D3-B7619F100A29}"/>
              </a:ext>
            </a:extLst>
          </p:cNvPr>
          <p:cNvSpPr/>
          <p:nvPr/>
        </p:nvSpPr>
        <p:spPr>
          <a:xfrm>
            <a:off x="295239" y="4147382"/>
            <a:ext cx="3043157" cy="168049"/>
          </a:xfrm>
          <a:prstGeom prst="rect">
            <a:avLst/>
          </a:prstGeom>
        </p:spPr>
        <p:txBody>
          <a:bodyPr wrap="none" lIns="74938" tIns="37492" rIns="74938" bIns="37492">
            <a:spAutoFit/>
          </a:bodyPr>
          <a:lstStyle/>
          <a:p>
            <a:pPr defTabSz="999079"/>
            <a:r>
              <a:rPr lang="zh-CN" altLang="en-US" sz="600" dirty="0">
                <a:solidFill>
                  <a:srgbClr val="ABBAFE"/>
                </a:solidFill>
                <a:latin typeface="Microsoft YaHei" charset="0"/>
                <a:ea typeface="Microsoft YaHei" charset="0"/>
                <a:cs typeface="Microsoft YaHei" charset="0"/>
              </a:rPr>
              <a:t>来源：</a:t>
            </a:r>
            <a:r>
              <a:rPr lang="en-US" altLang="zh-CN" sz="600" dirty="0">
                <a:solidFill>
                  <a:srgbClr val="ABBAFE"/>
                </a:solidFill>
                <a:latin typeface="Microsoft YaHei" charset="0"/>
                <a:ea typeface="Microsoft YaHei" charset="0"/>
                <a:cs typeface="Microsoft YaHei" charset="0"/>
              </a:rPr>
              <a:t>Strategy Analytics</a:t>
            </a:r>
            <a:r>
              <a:rPr lang="zh-CN" altLang="en-US" sz="600" dirty="0">
                <a:solidFill>
                  <a:srgbClr val="ABBAFE"/>
                </a:solidFill>
                <a:latin typeface="Microsoft YaHei" charset="0"/>
                <a:ea typeface="Microsoft YaHei" charset="0"/>
                <a:cs typeface="Microsoft YaHei" charset="0"/>
              </a:rPr>
              <a:t>数据库，</a:t>
            </a:r>
            <a:r>
              <a:rPr lang="en-US" altLang="zh-CN" sz="600" dirty="0">
                <a:solidFill>
                  <a:srgbClr val="ABBAFE"/>
                </a:solidFill>
                <a:latin typeface="Microsoft YaHei" charset="0"/>
                <a:ea typeface="Microsoft YaHei" charset="0"/>
                <a:cs typeface="Microsoft YaHei" charset="0"/>
              </a:rPr>
              <a:t>《</a:t>
            </a:r>
            <a:r>
              <a:rPr lang="zh-CN" altLang="en-US" sz="600" dirty="0">
                <a:solidFill>
                  <a:srgbClr val="ABBAFE"/>
                </a:solidFill>
                <a:latin typeface="Microsoft YaHei" charset="0"/>
                <a:ea typeface="Microsoft YaHei" charset="0"/>
                <a:cs typeface="Microsoft YaHei" charset="0"/>
              </a:rPr>
              <a:t>互联世界：智慧家居是未来物联网成长的关键</a:t>
            </a:r>
            <a:r>
              <a:rPr lang="en-US" altLang="zh-CN" sz="600" dirty="0">
                <a:solidFill>
                  <a:srgbClr val="ABBAFE"/>
                </a:solidFill>
                <a:latin typeface="Microsoft YaHei" charset="0"/>
                <a:ea typeface="Microsoft YaHei" charset="0"/>
                <a:cs typeface="Microsoft YaHei" charset="0"/>
              </a:rPr>
              <a:t>》</a:t>
            </a:r>
            <a:endParaRPr lang="zh-TW" altLang="en-US" sz="600" dirty="0">
              <a:solidFill>
                <a:srgbClr val="ABBAF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F6CD8E0-AD5C-A14E-9E1A-083F3E0FF4F4}"/>
              </a:ext>
            </a:extLst>
          </p:cNvPr>
          <p:cNvSpPr/>
          <p:nvPr/>
        </p:nvSpPr>
        <p:spPr>
          <a:xfrm>
            <a:off x="7074667" y="637726"/>
            <a:ext cx="1771087" cy="864587"/>
          </a:xfrm>
          <a:prstGeom prst="rect">
            <a:avLst/>
          </a:prstGeom>
        </p:spPr>
        <p:txBody>
          <a:bodyPr wrap="squar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202</a:t>
            </a:r>
            <a:r>
              <a:rPr lang="en-US" altLang="zh-CN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5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年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全球人均通信流量将增长 </a:t>
            </a: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10 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倍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人均日移动通信流量将达 </a:t>
            </a: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1GB</a:t>
            </a: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视频流量占比</a:t>
            </a: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89%</a:t>
            </a: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 </a:t>
            </a:r>
          </a:p>
        </p:txBody>
      </p:sp>
      <p:sp>
        <p:nvSpPr>
          <p:cNvPr id="53" name="五边形 107">
            <a:extLst>
              <a:ext uri="{FF2B5EF4-FFF2-40B4-BE49-F238E27FC236}">
                <a16:creationId xmlns:a16="http://schemas.microsoft.com/office/drawing/2014/main" id="{791FD6A4-6201-6441-8463-63634B5D4BA3}"/>
              </a:ext>
            </a:extLst>
          </p:cNvPr>
          <p:cNvSpPr/>
          <p:nvPr/>
        </p:nvSpPr>
        <p:spPr>
          <a:xfrm>
            <a:off x="344740" y="3888509"/>
            <a:ext cx="8501014" cy="170326"/>
          </a:xfrm>
          <a:prstGeom prst="homePlate">
            <a:avLst>
              <a:gd name="adj" fmla="val 25158"/>
            </a:avLst>
          </a:prstGeom>
          <a:gradFill flip="none" rotWithShape="1">
            <a:gsLst>
              <a:gs pos="0">
                <a:srgbClr val="5568BE">
                  <a:alpha val="31000"/>
                </a:srgbClr>
              </a:gs>
              <a:gs pos="91108">
                <a:srgbClr val="4350A0">
                  <a:alpha val="80000"/>
                </a:srgbClr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643" dirty="0" err="1">
              <a:latin typeface="Source Han Sans CN Regular"/>
              <a:ea typeface="Source Han Sans CN Regular"/>
            </a:endParaRPr>
          </a:p>
        </p:txBody>
      </p:sp>
      <p:sp>
        <p:nvSpPr>
          <p:cNvPr id="54" name="TextBox 131">
            <a:extLst>
              <a:ext uri="{FF2B5EF4-FFF2-40B4-BE49-F238E27FC236}">
                <a16:creationId xmlns:a16="http://schemas.microsoft.com/office/drawing/2014/main" id="{739AE155-EF2C-014D-B414-D94D3659B477}"/>
              </a:ext>
            </a:extLst>
          </p:cNvPr>
          <p:cNvSpPr txBox="1"/>
          <p:nvPr/>
        </p:nvSpPr>
        <p:spPr>
          <a:xfrm>
            <a:off x="497768" y="3885329"/>
            <a:ext cx="685018" cy="217316"/>
          </a:xfrm>
          <a:prstGeom prst="rect">
            <a:avLst/>
          </a:prstGeom>
          <a:noFill/>
        </p:spPr>
        <p:txBody>
          <a:bodyPr wrap="none" lIns="52054" tIns="13020" rIns="52054" bIns="13020" rtlCol="0">
            <a:noAutofit/>
          </a:bodyPr>
          <a:lstStyle/>
          <a:p>
            <a:pPr algn="ctr" defTabSz="999079"/>
            <a:r>
              <a:rPr lang="en-US" altLang="zh-CN" sz="903" b="1" dirty="0">
                <a:solidFill>
                  <a:schemeClr val="bg1"/>
                </a:solidFill>
                <a:latin typeface="+mn-ea"/>
                <a:cs typeface="STSong" charset="-122"/>
              </a:rPr>
              <a:t>1970</a:t>
            </a:r>
            <a:endParaRPr lang="zh-CN" altLang="en-US" sz="903" b="1" dirty="0">
              <a:solidFill>
                <a:schemeClr val="bg1"/>
              </a:solidFill>
              <a:latin typeface="+mn-ea"/>
              <a:cs typeface="STSong" charset="-122"/>
            </a:endParaRPr>
          </a:p>
        </p:txBody>
      </p:sp>
      <p:sp>
        <p:nvSpPr>
          <p:cNvPr id="55" name="TextBox 132">
            <a:extLst>
              <a:ext uri="{FF2B5EF4-FFF2-40B4-BE49-F238E27FC236}">
                <a16:creationId xmlns:a16="http://schemas.microsoft.com/office/drawing/2014/main" id="{1A29AC22-46CD-6B4E-8CE6-90DED1C7670A}"/>
              </a:ext>
            </a:extLst>
          </p:cNvPr>
          <p:cNvSpPr txBox="1"/>
          <p:nvPr/>
        </p:nvSpPr>
        <p:spPr>
          <a:xfrm>
            <a:off x="1760255" y="3885329"/>
            <a:ext cx="685018" cy="217316"/>
          </a:xfrm>
          <a:prstGeom prst="rect">
            <a:avLst/>
          </a:prstGeom>
          <a:noFill/>
        </p:spPr>
        <p:txBody>
          <a:bodyPr wrap="none" lIns="52054" tIns="13020" rIns="52054" bIns="13020" rtlCol="0">
            <a:noAutofit/>
          </a:bodyPr>
          <a:lstStyle/>
          <a:p>
            <a:pPr algn="ctr" defTabSz="999079"/>
            <a:r>
              <a:rPr lang="en-US" altLang="zh-CN" sz="903" b="1" dirty="0">
                <a:solidFill>
                  <a:schemeClr val="bg1"/>
                </a:solidFill>
                <a:latin typeface="+mn-ea"/>
                <a:cs typeface="STSong" charset="-122"/>
              </a:rPr>
              <a:t>1980</a:t>
            </a:r>
            <a:endParaRPr lang="zh-CN" altLang="en-US" sz="903" b="1" dirty="0">
              <a:solidFill>
                <a:schemeClr val="bg1"/>
              </a:solidFill>
              <a:latin typeface="+mn-ea"/>
              <a:cs typeface="STSong" charset="-122"/>
            </a:endParaRPr>
          </a:p>
        </p:txBody>
      </p:sp>
      <p:sp>
        <p:nvSpPr>
          <p:cNvPr id="56" name="TextBox 133">
            <a:extLst>
              <a:ext uri="{FF2B5EF4-FFF2-40B4-BE49-F238E27FC236}">
                <a16:creationId xmlns:a16="http://schemas.microsoft.com/office/drawing/2014/main" id="{2B7BD631-FDCB-904D-BBD6-71BED4216508}"/>
              </a:ext>
            </a:extLst>
          </p:cNvPr>
          <p:cNvSpPr txBox="1"/>
          <p:nvPr/>
        </p:nvSpPr>
        <p:spPr>
          <a:xfrm>
            <a:off x="3111991" y="3885329"/>
            <a:ext cx="685018" cy="217316"/>
          </a:xfrm>
          <a:prstGeom prst="rect">
            <a:avLst/>
          </a:prstGeom>
          <a:noFill/>
        </p:spPr>
        <p:txBody>
          <a:bodyPr wrap="none" lIns="52054" tIns="13020" rIns="52054" bIns="13020" rtlCol="0">
            <a:noAutofit/>
          </a:bodyPr>
          <a:lstStyle/>
          <a:p>
            <a:pPr algn="ctr" defTabSz="999079"/>
            <a:r>
              <a:rPr lang="en-US" altLang="zh-CN" sz="903" b="1" dirty="0">
                <a:solidFill>
                  <a:schemeClr val="bg1"/>
                </a:solidFill>
                <a:latin typeface="+mn-ea"/>
                <a:cs typeface="STSong" charset="-122"/>
              </a:rPr>
              <a:t>1990</a:t>
            </a:r>
            <a:endParaRPr lang="zh-CN" altLang="en-US" sz="903" b="1" dirty="0">
              <a:solidFill>
                <a:schemeClr val="bg1"/>
              </a:solidFill>
              <a:latin typeface="+mn-ea"/>
              <a:cs typeface="STSong" charset="-122"/>
            </a:endParaRPr>
          </a:p>
        </p:txBody>
      </p:sp>
      <p:sp>
        <p:nvSpPr>
          <p:cNvPr id="57" name="TextBox 134">
            <a:extLst>
              <a:ext uri="{FF2B5EF4-FFF2-40B4-BE49-F238E27FC236}">
                <a16:creationId xmlns:a16="http://schemas.microsoft.com/office/drawing/2014/main" id="{1E80FA94-9461-6F45-A97E-28CFE8D10E28}"/>
              </a:ext>
            </a:extLst>
          </p:cNvPr>
          <p:cNvSpPr txBox="1"/>
          <p:nvPr/>
        </p:nvSpPr>
        <p:spPr>
          <a:xfrm>
            <a:off x="4486636" y="3885329"/>
            <a:ext cx="685018" cy="217316"/>
          </a:xfrm>
          <a:prstGeom prst="rect">
            <a:avLst/>
          </a:prstGeom>
          <a:noFill/>
        </p:spPr>
        <p:txBody>
          <a:bodyPr wrap="none" lIns="52054" tIns="13020" rIns="52054" bIns="13020" rtlCol="0">
            <a:noAutofit/>
          </a:bodyPr>
          <a:lstStyle/>
          <a:p>
            <a:pPr algn="ctr" defTabSz="999079"/>
            <a:r>
              <a:rPr lang="en-US" altLang="zh-CN" sz="903" b="1" dirty="0">
                <a:solidFill>
                  <a:schemeClr val="bg1"/>
                </a:solidFill>
                <a:latin typeface="+mn-ea"/>
                <a:cs typeface="STSong" charset="-122"/>
              </a:rPr>
              <a:t>2000</a:t>
            </a:r>
            <a:endParaRPr lang="zh-CN" altLang="en-US" sz="903" b="1" dirty="0">
              <a:solidFill>
                <a:schemeClr val="bg1"/>
              </a:solidFill>
              <a:latin typeface="+mn-ea"/>
              <a:cs typeface="STSong" charset="-122"/>
            </a:endParaRPr>
          </a:p>
        </p:txBody>
      </p:sp>
      <p:sp>
        <p:nvSpPr>
          <p:cNvPr id="58" name="TextBox 135">
            <a:extLst>
              <a:ext uri="{FF2B5EF4-FFF2-40B4-BE49-F238E27FC236}">
                <a16:creationId xmlns:a16="http://schemas.microsoft.com/office/drawing/2014/main" id="{E93D778A-3FD6-4B42-86CF-884B5E834D3B}"/>
              </a:ext>
            </a:extLst>
          </p:cNvPr>
          <p:cNvSpPr txBox="1"/>
          <p:nvPr/>
        </p:nvSpPr>
        <p:spPr>
          <a:xfrm>
            <a:off x="6111825" y="3885329"/>
            <a:ext cx="685018" cy="217316"/>
          </a:xfrm>
          <a:prstGeom prst="rect">
            <a:avLst/>
          </a:prstGeom>
          <a:noFill/>
        </p:spPr>
        <p:txBody>
          <a:bodyPr wrap="none" lIns="52054" tIns="13020" rIns="52054" bIns="13020" rtlCol="0">
            <a:noAutofit/>
          </a:bodyPr>
          <a:lstStyle/>
          <a:p>
            <a:pPr algn="ctr" defTabSz="999079"/>
            <a:r>
              <a:rPr lang="en-US" altLang="zh-CN" sz="903" b="1" dirty="0">
                <a:solidFill>
                  <a:schemeClr val="bg1"/>
                </a:solidFill>
                <a:latin typeface="+mn-ea"/>
                <a:cs typeface="STSong" charset="-122"/>
              </a:rPr>
              <a:t>2010</a:t>
            </a:r>
            <a:endParaRPr lang="zh-CN" altLang="en-US" sz="903" b="1" dirty="0">
              <a:solidFill>
                <a:schemeClr val="bg1"/>
              </a:solidFill>
              <a:latin typeface="+mn-ea"/>
              <a:cs typeface="STSong" charset="-122"/>
            </a:endParaRPr>
          </a:p>
        </p:txBody>
      </p:sp>
      <p:sp>
        <p:nvSpPr>
          <p:cNvPr id="59" name="TextBox 136">
            <a:extLst>
              <a:ext uri="{FF2B5EF4-FFF2-40B4-BE49-F238E27FC236}">
                <a16:creationId xmlns:a16="http://schemas.microsoft.com/office/drawing/2014/main" id="{515B1640-14A5-B74B-93E0-64758A3855CC}"/>
              </a:ext>
            </a:extLst>
          </p:cNvPr>
          <p:cNvSpPr txBox="1"/>
          <p:nvPr/>
        </p:nvSpPr>
        <p:spPr>
          <a:xfrm>
            <a:off x="7805473" y="3885329"/>
            <a:ext cx="685018" cy="217316"/>
          </a:xfrm>
          <a:prstGeom prst="rect">
            <a:avLst/>
          </a:prstGeom>
          <a:noFill/>
        </p:spPr>
        <p:txBody>
          <a:bodyPr wrap="none" lIns="52054" tIns="13020" rIns="52054" bIns="13020" rtlCol="0">
            <a:noAutofit/>
          </a:bodyPr>
          <a:lstStyle/>
          <a:p>
            <a:pPr algn="ctr" defTabSz="999079"/>
            <a:r>
              <a:rPr lang="en-US" altLang="zh-CN" sz="903" b="1" dirty="0">
                <a:solidFill>
                  <a:schemeClr val="bg1"/>
                </a:solidFill>
                <a:latin typeface="+mn-ea"/>
                <a:cs typeface="STSong" charset="-122"/>
              </a:rPr>
              <a:t>2020</a:t>
            </a:r>
            <a:endParaRPr lang="zh-CN" altLang="en-US" sz="903" b="1" dirty="0">
              <a:solidFill>
                <a:schemeClr val="bg1"/>
              </a:solidFill>
              <a:latin typeface="+mn-ea"/>
              <a:cs typeface="STSong" charset="-122"/>
            </a:endParaRPr>
          </a:p>
        </p:txBody>
      </p:sp>
      <p:sp>
        <p:nvSpPr>
          <p:cNvPr id="60" name="手繪多邊形 33">
            <a:extLst>
              <a:ext uri="{FF2B5EF4-FFF2-40B4-BE49-F238E27FC236}">
                <a16:creationId xmlns:a16="http://schemas.microsoft.com/office/drawing/2014/main" id="{2062A953-289C-2D4D-A5F6-659BE68A1309}"/>
              </a:ext>
            </a:extLst>
          </p:cNvPr>
          <p:cNvSpPr>
            <a:spLocks/>
          </p:cNvSpPr>
          <p:nvPr/>
        </p:nvSpPr>
        <p:spPr bwMode="auto">
          <a:xfrm>
            <a:off x="715212" y="1447075"/>
            <a:ext cx="7257549" cy="2410713"/>
          </a:xfrm>
          <a:custGeom>
            <a:avLst/>
            <a:gdLst>
              <a:gd name="T0" fmla="*/ 1026805 w 6927574"/>
              <a:gd name="T1" fmla="*/ 29200335 h 2484783"/>
              <a:gd name="T2" fmla="*/ 1678425 w 6927574"/>
              <a:gd name="T3" fmla="*/ 28848501 h 2484783"/>
              <a:gd name="T4" fmla="*/ 1875889 w 6927574"/>
              <a:gd name="T5" fmla="*/ 28496690 h 2484783"/>
              <a:gd name="T6" fmla="*/ 2310305 w 6927574"/>
              <a:gd name="T7" fmla="*/ 27793069 h 2484783"/>
              <a:gd name="T8" fmla="*/ 2428781 w 6927574"/>
              <a:gd name="T9" fmla="*/ 27558544 h 2484783"/>
              <a:gd name="T10" fmla="*/ 2942179 w 6927574"/>
              <a:gd name="T11" fmla="*/ 27206711 h 2484783"/>
              <a:gd name="T12" fmla="*/ 3258120 w 6927574"/>
              <a:gd name="T13" fmla="*/ 26737684 h 2484783"/>
              <a:gd name="T14" fmla="*/ 3435833 w 6927574"/>
              <a:gd name="T15" fmla="*/ 26503136 h 2484783"/>
              <a:gd name="T16" fmla="*/ 3692531 w 6927574"/>
              <a:gd name="T17" fmla="*/ 26034016 h 2484783"/>
              <a:gd name="T18" fmla="*/ 4126948 w 6927574"/>
              <a:gd name="T19" fmla="*/ 25330442 h 2484783"/>
              <a:gd name="T20" fmla="*/ 4521872 w 6927574"/>
              <a:gd name="T21" fmla="*/ 25095870 h 2484783"/>
              <a:gd name="T22" fmla="*/ 5627656 w 6927574"/>
              <a:gd name="T23" fmla="*/ 24744060 h 2484783"/>
              <a:gd name="T24" fmla="*/ 6022575 w 6927574"/>
              <a:gd name="T25" fmla="*/ 24392249 h 2484783"/>
              <a:gd name="T26" fmla="*/ 6259529 w 6927574"/>
              <a:gd name="T27" fmla="*/ 24157719 h 2484783"/>
              <a:gd name="T28" fmla="*/ 6595214 w 6927574"/>
              <a:gd name="T29" fmla="*/ 23688611 h 2484783"/>
              <a:gd name="T30" fmla="*/ 6990124 w 6927574"/>
              <a:gd name="T31" fmla="*/ 22984990 h 2484783"/>
              <a:gd name="T32" fmla="*/ 7108610 w 6927574"/>
              <a:gd name="T33" fmla="*/ 22633191 h 2484783"/>
              <a:gd name="T34" fmla="*/ 7345568 w 6927574"/>
              <a:gd name="T35" fmla="*/ 21929570 h 2484783"/>
              <a:gd name="T36" fmla="*/ 7543027 w 6927574"/>
              <a:gd name="T37" fmla="*/ 21460508 h 2484783"/>
              <a:gd name="T38" fmla="*/ 7720738 w 6927574"/>
              <a:gd name="T39" fmla="*/ 20991423 h 2484783"/>
              <a:gd name="T40" fmla="*/ 7977440 w 6927574"/>
              <a:gd name="T41" fmla="*/ 20405053 h 2484783"/>
              <a:gd name="T42" fmla="*/ 8214393 w 6927574"/>
              <a:gd name="T43" fmla="*/ 19818695 h 2484783"/>
              <a:gd name="T44" fmla="*/ 8352619 w 6927574"/>
              <a:gd name="T45" fmla="*/ 19466907 h 2484783"/>
              <a:gd name="T46" fmla="*/ 8668555 w 6927574"/>
              <a:gd name="T47" fmla="*/ 18997788 h 2484783"/>
              <a:gd name="T48" fmla="*/ 8826526 w 6927574"/>
              <a:gd name="T49" fmla="*/ 18763263 h 2484783"/>
              <a:gd name="T50" fmla="*/ 9043725 w 6927574"/>
              <a:gd name="T51" fmla="*/ 18411452 h 2484783"/>
              <a:gd name="T52" fmla="*/ 9241194 w 6927574"/>
              <a:gd name="T53" fmla="*/ 18059642 h 2484783"/>
              <a:gd name="T54" fmla="*/ 9359680 w 6927574"/>
              <a:gd name="T55" fmla="*/ 17707843 h 2484783"/>
              <a:gd name="T56" fmla="*/ 9675600 w 6927574"/>
              <a:gd name="T57" fmla="*/ 17238758 h 2484783"/>
              <a:gd name="T58" fmla="*/ 9873073 w 6927574"/>
              <a:gd name="T59" fmla="*/ 16769674 h 2484783"/>
              <a:gd name="T60" fmla="*/ 10050788 w 6927574"/>
              <a:gd name="T61" fmla="*/ 16300577 h 2484783"/>
              <a:gd name="T62" fmla="*/ 10287750 w 6927574"/>
              <a:gd name="T63" fmla="*/ 15831504 h 2484783"/>
              <a:gd name="T64" fmla="*/ 10425958 w 6927574"/>
              <a:gd name="T65" fmla="*/ 15362420 h 2484783"/>
              <a:gd name="T66" fmla="*/ 10623422 w 6927574"/>
              <a:gd name="T67" fmla="*/ 14893358 h 2484783"/>
              <a:gd name="T68" fmla="*/ 10820886 w 6927574"/>
              <a:gd name="T69" fmla="*/ 14307000 h 2484783"/>
              <a:gd name="T70" fmla="*/ 10939363 w 6927574"/>
              <a:gd name="T71" fmla="*/ 13720653 h 2484783"/>
              <a:gd name="T72" fmla="*/ 11057840 w 6927574"/>
              <a:gd name="T73" fmla="*/ 13251580 h 2484783"/>
              <a:gd name="T74" fmla="*/ 11215805 w 6927574"/>
              <a:gd name="T75" fmla="*/ 12547935 h 2484783"/>
              <a:gd name="T76" fmla="*/ 11294784 w 6927574"/>
              <a:gd name="T77" fmla="*/ 11961603 h 2484783"/>
              <a:gd name="T78" fmla="*/ 11472508 w 6927574"/>
              <a:gd name="T79" fmla="*/ 11140707 h 2484783"/>
              <a:gd name="T80" fmla="*/ 11689712 w 6927574"/>
              <a:gd name="T81" fmla="*/ 9850733 h 2484783"/>
              <a:gd name="T82" fmla="*/ 11906916 w 6927574"/>
              <a:gd name="T83" fmla="*/ 8678028 h 2484783"/>
              <a:gd name="T84" fmla="*/ 12064891 w 6927574"/>
              <a:gd name="T85" fmla="*/ 7739864 h 2484783"/>
              <a:gd name="T86" fmla="*/ 12222857 w 6927574"/>
              <a:gd name="T87" fmla="*/ 6801695 h 2484783"/>
              <a:gd name="T88" fmla="*/ 12400563 w 6927574"/>
              <a:gd name="T89" fmla="*/ 5980801 h 2484783"/>
              <a:gd name="T90" fmla="*/ 12558537 w 6927574"/>
              <a:gd name="T91" fmla="*/ 5394443 h 2484783"/>
              <a:gd name="T92" fmla="*/ 12756002 w 6927574"/>
              <a:gd name="T93" fmla="*/ 4573542 h 2484783"/>
              <a:gd name="T94" fmla="*/ 12854729 w 6927574"/>
              <a:gd name="T95" fmla="*/ 4104472 h 2484783"/>
              <a:gd name="T96" fmla="*/ 13032444 w 6927574"/>
              <a:gd name="T97" fmla="*/ 3518122 h 2484783"/>
              <a:gd name="T98" fmla="*/ 13131181 w 6927574"/>
              <a:gd name="T99" fmla="*/ 3049049 h 2484783"/>
              <a:gd name="T100" fmla="*/ 13229917 w 6927574"/>
              <a:gd name="T101" fmla="*/ 2697224 h 2484783"/>
              <a:gd name="T102" fmla="*/ 13387874 w 6927574"/>
              <a:gd name="T103" fmla="*/ 1876329 h 2484783"/>
              <a:gd name="T104" fmla="*/ 13565589 w 6927574"/>
              <a:gd name="T105" fmla="*/ 1289980 h 2484783"/>
              <a:gd name="T106" fmla="*/ 13644586 w 6927574"/>
              <a:gd name="T107" fmla="*/ 820896 h 2484783"/>
              <a:gd name="T108" fmla="*/ 13723573 w 6927574"/>
              <a:gd name="T109" fmla="*/ 234545 h 24847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927574"/>
              <a:gd name="T166" fmla="*/ 0 h 2484783"/>
              <a:gd name="T167" fmla="*/ 6927574 w 6927574"/>
              <a:gd name="T168" fmla="*/ 2484783 h 248478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927574" h="2484783">
                <a:moveTo>
                  <a:pt x="0" y="2484783"/>
                </a:moveTo>
                <a:lnTo>
                  <a:pt x="516835" y="2474844"/>
                </a:lnTo>
                <a:cubicBezTo>
                  <a:pt x="705256" y="2469134"/>
                  <a:pt x="596899" y="2468510"/>
                  <a:pt x="725557" y="2454966"/>
                </a:cubicBezTo>
                <a:cubicBezTo>
                  <a:pt x="765232" y="2450790"/>
                  <a:pt x="805070" y="2448339"/>
                  <a:pt x="844826" y="2445026"/>
                </a:cubicBezTo>
                <a:cubicBezTo>
                  <a:pt x="858078" y="2441713"/>
                  <a:pt x="871499" y="2439012"/>
                  <a:pt x="884583" y="2435087"/>
                </a:cubicBezTo>
                <a:cubicBezTo>
                  <a:pt x="904653" y="2429066"/>
                  <a:pt x="923671" y="2419318"/>
                  <a:pt x="944218" y="2415209"/>
                </a:cubicBezTo>
                <a:cubicBezTo>
                  <a:pt x="977348" y="2408583"/>
                  <a:pt x="1011556" y="2406015"/>
                  <a:pt x="1043609" y="2395331"/>
                </a:cubicBezTo>
                <a:lnTo>
                  <a:pt x="1162879" y="2355574"/>
                </a:lnTo>
                <a:lnTo>
                  <a:pt x="1192696" y="2345635"/>
                </a:lnTo>
                <a:cubicBezTo>
                  <a:pt x="1202635" y="2342322"/>
                  <a:pt x="1212117" y="2336995"/>
                  <a:pt x="1222513" y="2335696"/>
                </a:cubicBezTo>
                <a:cubicBezTo>
                  <a:pt x="1249017" y="2332383"/>
                  <a:pt x="1275448" y="2328415"/>
                  <a:pt x="1302026" y="2325757"/>
                </a:cubicBezTo>
                <a:cubicBezTo>
                  <a:pt x="1433453" y="2312614"/>
                  <a:pt x="1385948" y="2323149"/>
                  <a:pt x="1480931" y="2305879"/>
                </a:cubicBezTo>
                <a:cubicBezTo>
                  <a:pt x="1578177" y="2288197"/>
                  <a:pt x="1491480" y="2304808"/>
                  <a:pt x="1560444" y="2286000"/>
                </a:cubicBezTo>
                <a:cubicBezTo>
                  <a:pt x="1586801" y="2278812"/>
                  <a:pt x="1614039" y="2274761"/>
                  <a:pt x="1639957" y="2266122"/>
                </a:cubicBezTo>
                <a:cubicBezTo>
                  <a:pt x="1649896" y="2262809"/>
                  <a:pt x="1659547" y="2258456"/>
                  <a:pt x="1669774" y="2256183"/>
                </a:cubicBezTo>
                <a:cubicBezTo>
                  <a:pt x="1689447" y="2251811"/>
                  <a:pt x="1709531" y="2249557"/>
                  <a:pt x="1729409" y="2246244"/>
                </a:cubicBezTo>
                <a:cubicBezTo>
                  <a:pt x="1829634" y="2212836"/>
                  <a:pt x="1674156" y="2263814"/>
                  <a:pt x="1798983" y="2226366"/>
                </a:cubicBezTo>
                <a:cubicBezTo>
                  <a:pt x="1819053" y="2220345"/>
                  <a:pt x="1838740" y="2213113"/>
                  <a:pt x="1858618" y="2206487"/>
                </a:cubicBezTo>
                <a:lnTo>
                  <a:pt x="2007705" y="2156792"/>
                </a:lnTo>
                <a:cubicBezTo>
                  <a:pt x="2029930" y="2149384"/>
                  <a:pt x="2053933" y="2148799"/>
                  <a:pt x="2077279" y="2146853"/>
                </a:cubicBezTo>
                <a:cubicBezTo>
                  <a:pt x="2133503" y="2142167"/>
                  <a:pt x="2189922" y="2140226"/>
                  <a:pt x="2246244" y="2136913"/>
                </a:cubicBezTo>
                <a:cubicBezTo>
                  <a:pt x="2256183" y="2133600"/>
                  <a:pt x="2265788" y="2129029"/>
                  <a:pt x="2276061" y="2126974"/>
                </a:cubicBezTo>
                <a:cubicBezTo>
                  <a:pt x="2343404" y="2113506"/>
                  <a:pt x="2446516" y="2109469"/>
                  <a:pt x="2504661" y="2107096"/>
                </a:cubicBezTo>
                <a:cubicBezTo>
                  <a:pt x="2613951" y="2102635"/>
                  <a:pt x="2723322" y="2100470"/>
                  <a:pt x="2832652" y="2097157"/>
                </a:cubicBezTo>
                <a:cubicBezTo>
                  <a:pt x="2944485" y="2074791"/>
                  <a:pt x="2807420" y="2100522"/>
                  <a:pt x="2981739" y="2077279"/>
                </a:cubicBezTo>
                <a:cubicBezTo>
                  <a:pt x="2998484" y="2075046"/>
                  <a:pt x="3014771" y="2070116"/>
                  <a:pt x="3031435" y="2067339"/>
                </a:cubicBezTo>
                <a:cubicBezTo>
                  <a:pt x="3054543" y="2063488"/>
                  <a:pt x="3077901" y="2061251"/>
                  <a:pt x="3101009" y="2057400"/>
                </a:cubicBezTo>
                <a:cubicBezTo>
                  <a:pt x="3117673" y="2054623"/>
                  <a:pt x="3134316" y="2051558"/>
                  <a:pt x="3150705" y="2047461"/>
                </a:cubicBezTo>
                <a:cubicBezTo>
                  <a:pt x="3255013" y="2021384"/>
                  <a:pt x="3090129" y="2055472"/>
                  <a:pt x="3220279" y="2027583"/>
                </a:cubicBezTo>
                <a:cubicBezTo>
                  <a:pt x="3253315" y="2020504"/>
                  <a:pt x="3286540" y="2014331"/>
                  <a:pt x="3319670" y="2007705"/>
                </a:cubicBezTo>
                <a:cubicBezTo>
                  <a:pt x="3382060" y="1995227"/>
                  <a:pt x="3401988" y="1986891"/>
                  <a:pt x="3458818" y="1967948"/>
                </a:cubicBezTo>
                <a:lnTo>
                  <a:pt x="3518452" y="1948070"/>
                </a:lnTo>
                <a:lnTo>
                  <a:pt x="3548270" y="1938131"/>
                </a:lnTo>
                <a:cubicBezTo>
                  <a:pt x="3558209" y="1931505"/>
                  <a:pt x="3567403" y="1923595"/>
                  <a:pt x="3578087" y="1918253"/>
                </a:cubicBezTo>
                <a:cubicBezTo>
                  <a:pt x="3587458" y="1913567"/>
                  <a:pt x="3598746" y="1913401"/>
                  <a:pt x="3607905" y="1908313"/>
                </a:cubicBezTo>
                <a:cubicBezTo>
                  <a:pt x="3710428" y="1851355"/>
                  <a:pt x="3629889" y="1881107"/>
                  <a:pt x="3697357" y="1858618"/>
                </a:cubicBezTo>
                <a:cubicBezTo>
                  <a:pt x="3707296" y="1851992"/>
                  <a:pt x="3716490" y="1844081"/>
                  <a:pt x="3727174" y="1838739"/>
                </a:cubicBezTo>
                <a:cubicBezTo>
                  <a:pt x="3741431" y="1831611"/>
                  <a:pt x="3784013" y="1822045"/>
                  <a:pt x="3796748" y="1818861"/>
                </a:cubicBezTo>
                <a:cubicBezTo>
                  <a:pt x="3806687" y="1812235"/>
                  <a:pt x="3815650" y="1803834"/>
                  <a:pt x="3826566" y="1798983"/>
                </a:cubicBezTo>
                <a:cubicBezTo>
                  <a:pt x="3845713" y="1790473"/>
                  <a:pt x="3866322" y="1785731"/>
                  <a:pt x="3886200" y="1779105"/>
                </a:cubicBezTo>
                <a:lnTo>
                  <a:pt x="3975652" y="1749287"/>
                </a:lnTo>
                <a:cubicBezTo>
                  <a:pt x="3989708" y="1744602"/>
                  <a:pt x="4001652" y="1734912"/>
                  <a:pt x="4015409" y="1729409"/>
                </a:cubicBezTo>
                <a:cubicBezTo>
                  <a:pt x="4034864" y="1721627"/>
                  <a:pt x="4075044" y="1709531"/>
                  <a:pt x="4075044" y="1709531"/>
                </a:cubicBezTo>
                <a:cubicBezTo>
                  <a:pt x="4160493" y="1652565"/>
                  <a:pt x="4052380" y="1720863"/>
                  <a:pt x="4134679" y="1679713"/>
                </a:cubicBezTo>
                <a:cubicBezTo>
                  <a:pt x="4145363" y="1674371"/>
                  <a:pt x="4153517" y="1664540"/>
                  <a:pt x="4164496" y="1659835"/>
                </a:cubicBezTo>
                <a:cubicBezTo>
                  <a:pt x="4177051" y="1654454"/>
                  <a:pt x="4191118" y="1653649"/>
                  <a:pt x="4204252" y="1649896"/>
                </a:cubicBezTo>
                <a:cubicBezTo>
                  <a:pt x="4270897" y="1630855"/>
                  <a:pt x="4195459" y="1643706"/>
                  <a:pt x="4313583" y="1620079"/>
                </a:cubicBezTo>
                <a:cubicBezTo>
                  <a:pt x="4330148" y="1616766"/>
                  <a:pt x="4346890" y="1614236"/>
                  <a:pt x="4363279" y="1610139"/>
                </a:cubicBezTo>
                <a:cubicBezTo>
                  <a:pt x="4373443" y="1607598"/>
                  <a:pt x="4382932" y="1602741"/>
                  <a:pt x="4393096" y="1600200"/>
                </a:cubicBezTo>
                <a:cubicBezTo>
                  <a:pt x="4409485" y="1596103"/>
                  <a:pt x="4426331" y="1594060"/>
                  <a:pt x="4442792" y="1590261"/>
                </a:cubicBezTo>
                <a:cubicBezTo>
                  <a:pt x="4469412" y="1584118"/>
                  <a:pt x="4496387" y="1579022"/>
                  <a:pt x="4522305" y="1570383"/>
                </a:cubicBezTo>
                <a:cubicBezTo>
                  <a:pt x="4532244" y="1567070"/>
                  <a:pt x="4542048" y="1563322"/>
                  <a:pt x="4552122" y="1560444"/>
                </a:cubicBezTo>
                <a:cubicBezTo>
                  <a:pt x="4565257" y="1556691"/>
                  <a:pt x="4578795" y="1554430"/>
                  <a:pt x="4591879" y="1550505"/>
                </a:cubicBezTo>
                <a:cubicBezTo>
                  <a:pt x="4611949" y="1544484"/>
                  <a:pt x="4631635" y="1537252"/>
                  <a:pt x="4651513" y="1530626"/>
                </a:cubicBezTo>
                <a:lnTo>
                  <a:pt x="4681331" y="1520687"/>
                </a:lnTo>
                <a:cubicBezTo>
                  <a:pt x="4691270" y="1514061"/>
                  <a:pt x="4700464" y="1506151"/>
                  <a:pt x="4711148" y="1500809"/>
                </a:cubicBezTo>
                <a:cubicBezTo>
                  <a:pt x="4732862" y="1489952"/>
                  <a:pt x="4769601" y="1485791"/>
                  <a:pt x="4790661" y="1480931"/>
                </a:cubicBezTo>
                <a:cubicBezTo>
                  <a:pt x="4817281" y="1474788"/>
                  <a:pt x="4870174" y="1461053"/>
                  <a:pt x="4870174" y="1461053"/>
                </a:cubicBezTo>
                <a:cubicBezTo>
                  <a:pt x="4880113" y="1454427"/>
                  <a:pt x="4889308" y="1446516"/>
                  <a:pt x="4899992" y="1441174"/>
                </a:cubicBezTo>
                <a:cubicBezTo>
                  <a:pt x="4916693" y="1432823"/>
                  <a:pt x="4953643" y="1426073"/>
                  <a:pt x="4969566" y="1421296"/>
                </a:cubicBezTo>
                <a:cubicBezTo>
                  <a:pt x="4989636" y="1415275"/>
                  <a:pt x="5029200" y="1401418"/>
                  <a:pt x="5029200" y="1401418"/>
                </a:cubicBezTo>
                <a:cubicBezTo>
                  <a:pt x="5039139" y="1394792"/>
                  <a:pt x="5048102" y="1386391"/>
                  <a:pt x="5059018" y="1381539"/>
                </a:cubicBezTo>
                <a:cubicBezTo>
                  <a:pt x="5078165" y="1373029"/>
                  <a:pt x="5098774" y="1368287"/>
                  <a:pt x="5118652" y="1361661"/>
                </a:cubicBezTo>
                <a:lnTo>
                  <a:pt x="5178287" y="1341783"/>
                </a:lnTo>
                <a:cubicBezTo>
                  <a:pt x="5189619" y="1338006"/>
                  <a:pt x="5197733" y="1327832"/>
                  <a:pt x="5208105" y="1321905"/>
                </a:cubicBezTo>
                <a:cubicBezTo>
                  <a:pt x="5220969" y="1314554"/>
                  <a:pt x="5234243" y="1307863"/>
                  <a:pt x="5247861" y="1302026"/>
                </a:cubicBezTo>
                <a:cubicBezTo>
                  <a:pt x="5267820" y="1293472"/>
                  <a:pt x="5297265" y="1287191"/>
                  <a:pt x="5317435" y="1282148"/>
                </a:cubicBezTo>
                <a:cubicBezTo>
                  <a:pt x="5327374" y="1275522"/>
                  <a:pt x="5336568" y="1267612"/>
                  <a:pt x="5347252" y="1262270"/>
                </a:cubicBezTo>
                <a:cubicBezTo>
                  <a:pt x="5356623" y="1257585"/>
                  <a:pt x="5368353" y="1258143"/>
                  <a:pt x="5377070" y="1252331"/>
                </a:cubicBezTo>
                <a:cubicBezTo>
                  <a:pt x="5448129" y="1204958"/>
                  <a:pt x="5362558" y="1233595"/>
                  <a:pt x="5446644" y="1212574"/>
                </a:cubicBezTo>
                <a:cubicBezTo>
                  <a:pt x="5459896" y="1202635"/>
                  <a:pt x="5473674" y="1193362"/>
                  <a:pt x="5486400" y="1182757"/>
                </a:cubicBezTo>
                <a:cubicBezTo>
                  <a:pt x="5493599" y="1176758"/>
                  <a:pt x="5498244" y="1167700"/>
                  <a:pt x="5506279" y="1162879"/>
                </a:cubicBezTo>
                <a:cubicBezTo>
                  <a:pt x="5515263" y="1157489"/>
                  <a:pt x="5526157" y="1156252"/>
                  <a:pt x="5536096" y="1152939"/>
                </a:cubicBezTo>
                <a:cubicBezTo>
                  <a:pt x="5546035" y="1143000"/>
                  <a:pt x="5554218" y="1130919"/>
                  <a:pt x="5565913" y="1123122"/>
                </a:cubicBezTo>
                <a:cubicBezTo>
                  <a:pt x="5574630" y="1117311"/>
                  <a:pt x="5587349" y="1119469"/>
                  <a:pt x="5595731" y="1113183"/>
                </a:cubicBezTo>
                <a:cubicBezTo>
                  <a:pt x="5614472" y="1099127"/>
                  <a:pt x="5628861" y="1080052"/>
                  <a:pt x="5645426" y="1063487"/>
                </a:cubicBezTo>
                <a:lnTo>
                  <a:pt x="5665305" y="1043609"/>
                </a:lnTo>
                <a:cubicBezTo>
                  <a:pt x="5673752" y="1035163"/>
                  <a:pt x="5677721" y="1023120"/>
                  <a:pt x="5685183" y="1013792"/>
                </a:cubicBezTo>
                <a:cubicBezTo>
                  <a:pt x="5700253" y="994955"/>
                  <a:pt x="5726770" y="976987"/>
                  <a:pt x="5744818" y="964096"/>
                </a:cubicBezTo>
                <a:cubicBezTo>
                  <a:pt x="5754538" y="957153"/>
                  <a:pt x="5765566" y="951992"/>
                  <a:pt x="5774635" y="944218"/>
                </a:cubicBezTo>
                <a:cubicBezTo>
                  <a:pt x="5858990" y="871913"/>
                  <a:pt x="5775756" y="930218"/>
                  <a:pt x="5844209" y="884583"/>
                </a:cubicBezTo>
                <a:cubicBezTo>
                  <a:pt x="5858969" y="862443"/>
                  <a:pt x="5863733" y="851073"/>
                  <a:pt x="5883966" y="834887"/>
                </a:cubicBezTo>
                <a:cubicBezTo>
                  <a:pt x="5893294" y="827425"/>
                  <a:pt x="5904793" y="822875"/>
                  <a:pt x="5913783" y="815009"/>
                </a:cubicBezTo>
                <a:lnTo>
                  <a:pt x="5993296" y="735496"/>
                </a:lnTo>
                <a:cubicBezTo>
                  <a:pt x="6001743" y="727049"/>
                  <a:pt x="6013785" y="723080"/>
                  <a:pt x="6023113" y="715618"/>
                </a:cubicBezTo>
                <a:cubicBezTo>
                  <a:pt x="6048116" y="695616"/>
                  <a:pt x="6049017" y="682749"/>
                  <a:pt x="6072809" y="655983"/>
                </a:cubicBezTo>
                <a:cubicBezTo>
                  <a:pt x="6088373" y="638474"/>
                  <a:pt x="6105940" y="622852"/>
                  <a:pt x="6122505" y="606287"/>
                </a:cubicBezTo>
                <a:cubicBezTo>
                  <a:pt x="6132444" y="596348"/>
                  <a:pt x="6140627" y="584267"/>
                  <a:pt x="6152322" y="576470"/>
                </a:cubicBezTo>
                <a:cubicBezTo>
                  <a:pt x="6162261" y="569844"/>
                  <a:pt x="6172811" y="564054"/>
                  <a:pt x="6182139" y="556592"/>
                </a:cubicBezTo>
                <a:cubicBezTo>
                  <a:pt x="6220488" y="525912"/>
                  <a:pt x="6182576" y="540723"/>
                  <a:pt x="6241774" y="506896"/>
                </a:cubicBezTo>
                <a:cubicBezTo>
                  <a:pt x="6250871" y="501698"/>
                  <a:pt x="6261653" y="500270"/>
                  <a:pt x="6271592" y="496957"/>
                </a:cubicBezTo>
                <a:cubicBezTo>
                  <a:pt x="6363375" y="435768"/>
                  <a:pt x="6250468" y="513856"/>
                  <a:pt x="6321287" y="457200"/>
                </a:cubicBezTo>
                <a:cubicBezTo>
                  <a:pt x="6330615" y="449738"/>
                  <a:pt x="6341385" y="444265"/>
                  <a:pt x="6351105" y="437322"/>
                </a:cubicBezTo>
                <a:cubicBezTo>
                  <a:pt x="6361609" y="429819"/>
                  <a:pt x="6405064" y="395433"/>
                  <a:pt x="6420679" y="387626"/>
                </a:cubicBezTo>
                <a:cubicBezTo>
                  <a:pt x="6430050" y="382941"/>
                  <a:pt x="6440557" y="381000"/>
                  <a:pt x="6450496" y="377687"/>
                </a:cubicBezTo>
                <a:cubicBezTo>
                  <a:pt x="6457122" y="367748"/>
                  <a:pt x="6461046" y="355332"/>
                  <a:pt x="6470374" y="347870"/>
                </a:cubicBezTo>
                <a:cubicBezTo>
                  <a:pt x="6478555" y="341325"/>
                  <a:pt x="6491034" y="343019"/>
                  <a:pt x="6500192" y="337931"/>
                </a:cubicBezTo>
                <a:cubicBezTo>
                  <a:pt x="6521076" y="326329"/>
                  <a:pt x="6539948" y="311426"/>
                  <a:pt x="6559826" y="298174"/>
                </a:cubicBezTo>
                <a:cubicBezTo>
                  <a:pt x="6567623" y="292976"/>
                  <a:pt x="6572388" y="284150"/>
                  <a:pt x="6579705" y="278296"/>
                </a:cubicBezTo>
                <a:cubicBezTo>
                  <a:pt x="6589033" y="270834"/>
                  <a:pt x="6600194" y="265880"/>
                  <a:pt x="6609522" y="258418"/>
                </a:cubicBezTo>
                <a:cubicBezTo>
                  <a:pt x="6616839" y="252564"/>
                  <a:pt x="6621365" y="243360"/>
                  <a:pt x="6629400" y="238539"/>
                </a:cubicBezTo>
                <a:cubicBezTo>
                  <a:pt x="6638384" y="233149"/>
                  <a:pt x="6649279" y="231913"/>
                  <a:pt x="6659218" y="228600"/>
                </a:cubicBezTo>
                <a:cubicBezTo>
                  <a:pt x="6730048" y="157770"/>
                  <a:pt x="6649664" y="234256"/>
                  <a:pt x="6718852" y="178905"/>
                </a:cubicBezTo>
                <a:cubicBezTo>
                  <a:pt x="6726170" y="173051"/>
                  <a:pt x="6730695" y="163847"/>
                  <a:pt x="6738731" y="159026"/>
                </a:cubicBezTo>
                <a:cubicBezTo>
                  <a:pt x="6747715" y="153636"/>
                  <a:pt x="6759390" y="154175"/>
                  <a:pt x="6768548" y="149087"/>
                </a:cubicBezTo>
                <a:cubicBezTo>
                  <a:pt x="6789432" y="137485"/>
                  <a:pt x="6828183" y="109331"/>
                  <a:pt x="6828183" y="109331"/>
                </a:cubicBezTo>
                <a:cubicBezTo>
                  <a:pt x="6831496" y="99392"/>
                  <a:pt x="6830714" y="86921"/>
                  <a:pt x="6838122" y="79513"/>
                </a:cubicBezTo>
                <a:cubicBezTo>
                  <a:pt x="6845530" y="72105"/>
                  <a:pt x="6858955" y="74964"/>
                  <a:pt x="6867939" y="69574"/>
                </a:cubicBezTo>
                <a:cubicBezTo>
                  <a:pt x="6875974" y="64753"/>
                  <a:pt x="6881964" y="57013"/>
                  <a:pt x="6887818" y="49696"/>
                </a:cubicBezTo>
                <a:cubicBezTo>
                  <a:pt x="6895280" y="40368"/>
                  <a:pt x="6900234" y="29207"/>
                  <a:pt x="6907696" y="19879"/>
                </a:cubicBezTo>
                <a:cubicBezTo>
                  <a:pt x="6913550" y="12562"/>
                  <a:pt x="6927574" y="0"/>
                  <a:pt x="6927574" y="0"/>
                </a:cubicBezTo>
              </a:path>
            </a:pathLst>
          </a:custGeom>
          <a:noFill/>
          <a:ln w="12700" cap="flat" cmpd="sng" algn="ctr">
            <a:solidFill>
              <a:srgbClr val="EEC970"/>
            </a:solidFill>
            <a:prstDash val="solid"/>
            <a:miter lim="800000"/>
            <a:headEnd/>
            <a:tailEnd/>
          </a:ln>
          <a:effectLst/>
        </p:spPr>
        <p:txBody>
          <a:bodyPr lIns="74938" tIns="37492" rIns="74938" bIns="37492" anchor="ctr"/>
          <a:lstStyle/>
          <a:p>
            <a:pPr defTabSz="440417">
              <a:defRPr/>
            </a:pPr>
            <a:endParaRPr kumimoji="1" lang="zh-TW" altLang="en-US" sz="903" b="1" kern="0" dirty="0">
              <a:latin typeface="+mn-ea"/>
              <a:cs typeface="STSong" charset="-122"/>
            </a:endParaRPr>
          </a:p>
        </p:txBody>
      </p:sp>
      <p:pic>
        <p:nvPicPr>
          <p:cNvPr id="61" name="Picture 4" descr="1970 電腦」的圖片搜尋結果">
            <a:extLst>
              <a:ext uri="{FF2B5EF4-FFF2-40B4-BE49-F238E27FC236}">
                <a16:creationId xmlns:a16="http://schemas.microsoft.com/office/drawing/2014/main" id="{DA135F48-5641-0E49-803B-7E2B2A2C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96" y="3257287"/>
            <a:ext cx="626130" cy="4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E2D36837-130B-1E4F-9A30-2CB65DAD5B66}"/>
              </a:ext>
            </a:extLst>
          </p:cNvPr>
          <p:cNvSpPr/>
          <p:nvPr/>
        </p:nvSpPr>
        <p:spPr>
          <a:xfrm>
            <a:off x="451024" y="2133948"/>
            <a:ext cx="1257418" cy="703004"/>
          </a:xfrm>
          <a:prstGeom prst="rect">
            <a:avLst/>
          </a:prstGeom>
        </p:spPr>
        <p:txBody>
          <a:bodyPr wrap="squar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1970年代，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集成电路技术的引入降低了计算机生产成本，计算机开始走向千家万户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30E4AA7E-20C8-E94E-A23F-0C19A6FCA004}"/>
              </a:ext>
            </a:extLst>
          </p:cNvPr>
          <p:cNvSpPr/>
          <p:nvPr/>
        </p:nvSpPr>
        <p:spPr>
          <a:xfrm>
            <a:off x="1655711" y="3157451"/>
            <a:ext cx="1288895" cy="379838"/>
          </a:xfrm>
          <a:prstGeom prst="rect">
            <a:avLst/>
          </a:prstGeom>
        </p:spPr>
        <p:txBody>
          <a:bodyPr wrap="squar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1987年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世界人口突破50亿大关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7B8D809-24CF-874F-B026-060D06ECEEBE}"/>
              </a:ext>
            </a:extLst>
          </p:cNvPr>
          <p:cNvSpPr/>
          <p:nvPr/>
        </p:nvSpPr>
        <p:spPr>
          <a:xfrm>
            <a:off x="2916394" y="2992363"/>
            <a:ext cx="985222" cy="379838"/>
          </a:xfrm>
          <a:prstGeom prst="rect">
            <a:avLst/>
          </a:prstGeom>
        </p:spPr>
        <p:txBody>
          <a:bodyPr wrap="non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en-US" altLang="zh-CN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1990</a:t>
            </a:r>
            <a:r>
              <a:rPr lang="zh-CN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年代 网络兴起</a:t>
            </a:r>
          </a:p>
          <a:p>
            <a:pPr algn="ctr" defTabSz="999079">
              <a:lnSpc>
                <a:spcPct val="150000"/>
              </a:lnSpc>
            </a:pPr>
            <a:r>
              <a:rPr lang="en-US" altLang="zh-CN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PC</a:t>
            </a:r>
            <a:r>
              <a:rPr lang="zh-CN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互联网时代开启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278D37E-564F-FB4E-B227-1EE1A2922597}"/>
              </a:ext>
            </a:extLst>
          </p:cNvPr>
          <p:cNvSpPr/>
          <p:nvPr/>
        </p:nvSpPr>
        <p:spPr>
          <a:xfrm>
            <a:off x="6475268" y="1315160"/>
            <a:ext cx="1484943" cy="541421"/>
          </a:xfrm>
          <a:prstGeom prst="rect">
            <a:avLst/>
          </a:prstGeom>
        </p:spPr>
        <p:txBody>
          <a:bodyPr wrap="squar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2020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年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连网装置</a:t>
            </a: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500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亿个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8K+5G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时代来临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53E70B5-8016-5746-AF29-47CAFA9A3437}"/>
              </a:ext>
            </a:extLst>
          </p:cNvPr>
          <p:cNvSpPr/>
          <p:nvPr/>
        </p:nvSpPr>
        <p:spPr>
          <a:xfrm>
            <a:off x="4929264" y="1754010"/>
            <a:ext cx="1213515" cy="541421"/>
          </a:xfrm>
          <a:prstGeom prst="rect">
            <a:avLst/>
          </a:prstGeom>
        </p:spPr>
        <p:txBody>
          <a:bodyPr wrap="squar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2007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年</a:t>
            </a: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iPhone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上市，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带动智能机风潮</a:t>
            </a:r>
            <a:r>
              <a:rPr lang="zh-CN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。</a:t>
            </a:r>
            <a:endParaRPr lang="en-US" altLang="zh-CN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开启</a:t>
            </a:r>
            <a:r>
              <a:rPr lang="zh-CN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移动互联网时代</a:t>
            </a:r>
            <a:endParaRPr lang="zh-TW" altLang="en-US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1A5BDC97-1805-5D46-917E-1CBA1C3C91B7}"/>
              </a:ext>
            </a:extLst>
          </p:cNvPr>
          <p:cNvSpPr/>
          <p:nvPr/>
        </p:nvSpPr>
        <p:spPr>
          <a:xfrm>
            <a:off x="5772782" y="2074751"/>
            <a:ext cx="1350640" cy="379838"/>
          </a:xfrm>
          <a:prstGeom prst="rect">
            <a:avLst/>
          </a:prstGeom>
        </p:spPr>
        <p:txBody>
          <a:bodyPr wrap="squar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2014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年</a:t>
            </a:r>
            <a:endParaRPr lang="en-US" altLang="zh-TW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连网装置</a:t>
            </a:r>
            <a:r>
              <a:rPr lang="en-US" altLang="zh-TW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140</a:t>
            </a:r>
            <a:r>
              <a:rPr lang="zh-TW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亿个</a:t>
            </a:r>
          </a:p>
        </p:txBody>
      </p:sp>
      <p:pic>
        <p:nvPicPr>
          <p:cNvPr id="68" name="Picture 8" descr="iphone 1」的圖片搜尋結果">
            <a:extLst>
              <a:ext uri="{FF2B5EF4-FFF2-40B4-BE49-F238E27FC236}">
                <a16:creationId xmlns:a16="http://schemas.microsoft.com/office/drawing/2014/main" id="{DA265A57-52F8-BF4C-A1B3-DFB32E1A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607" y="2373371"/>
            <a:ext cx="869449" cy="4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Line 63">
            <a:extLst>
              <a:ext uri="{FF2B5EF4-FFF2-40B4-BE49-F238E27FC236}">
                <a16:creationId xmlns:a16="http://schemas.microsoft.com/office/drawing/2014/main" id="{B9D06A2A-6A82-914C-AD0A-FFA69F8D2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9047" y="4123874"/>
            <a:ext cx="0" cy="217193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/>
            <a:tailEnd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70" name="Line 63">
            <a:extLst>
              <a:ext uri="{FF2B5EF4-FFF2-40B4-BE49-F238E27FC236}">
                <a16:creationId xmlns:a16="http://schemas.microsoft.com/office/drawing/2014/main" id="{8BF61F43-38DD-F540-9549-5632E4504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450" y="4127303"/>
            <a:ext cx="0" cy="217193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/>
            <a:tailEnd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71" name="Line 63">
            <a:extLst>
              <a:ext uri="{FF2B5EF4-FFF2-40B4-BE49-F238E27FC236}">
                <a16:creationId xmlns:a16="http://schemas.microsoft.com/office/drawing/2014/main" id="{0CA0EFB2-8F44-AD44-A5BE-3FDBE0012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491" y="4125412"/>
            <a:ext cx="0" cy="217193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/>
            <a:tailEnd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72" name="文字方塊 15">
            <a:extLst>
              <a:ext uri="{FF2B5EF4-FFF2-40B4-BE49-F238E27FC236}">
                <a16:creationId xmlns:a16="http://schemas.microsoft.com/office/drawing/2014/main" id="{BE5B75A4-2F25-1345-9B38-2A6B56A1EC41}"/>
              </a:ext>
            </a:extLst>
          </p:cNvPr>
          <p:cNvSpPr txBox="1"/>
          <p:nvPr/>
        </p:nvSpPr>
        <p:spPr>
          <a:xfrm>
            <a:off x="5052767" y="4120856"/>
            <a:ext cx="1195004" cy="198827"/>
          </a:xfrm>
          <a:prstGeom prst="rect">
            <a:avLst/>
          </a:prstGeom>
          <a:noFill/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以产品为核心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73" name="文字方塊 15">
            <a:extLst>
              <a:ext uri="{FF2B5EF4-FFF2-40B4-BE49-F238E27FC236}">
                <a16:creationId xmlns:a16="http://schemas.microsoft.com/office/drawing/2014/main" id="{E091AC5C-9B7E-1C4A-9B19-2C07D413F512}"/>
              </a:ext>
            </a:extLst>
          </p:cNvPr>
          <p:cNvSpPr txBox="1"/>
          <p:nvPr/>
        </p:nvSpPr>
        <p:spPr>
          <a:xfrm>
            <a:off x="6602955" y="4134594"/>
            <a:ext cx="1099032" cy="198827"/>
          </a:xfrm>
          <a:prstGeom prst="rect">
            <a:avLst/>
          </a:prstGeom>
          <a:noFill/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以解决方案为核心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74" name="文字方塊 15">
            <a:extLst>
              <a:ext uri="{FF2B5EF4-FFF2-40B4-BE49-F238E27FC236}">
                <a16:creationId xmlns:a16="http://schemas.microsoft.com/office/drawing/2014/main" id="{B7606D99-FE15-984B-A397-9EADFF211970}"/>
              </a:ext>
            </a:extLst>
          </p:cNvPr>
          <p:cNvSpPr txBox="1"/>
          <p:nvPr/>
        </p:nvSpPr>
        <p:spPr>
          <a:xfrm>
            <a:off x="7844881" y="4127303"/>
            <a:ext cx="1099031" cy="198827"/>
          </a:xfrm>
          <a:prstGeom prst="rect">
            <a:avLst/>
          </a:prstGeom>
          <a:noFill/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以科技服务为核心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75" name="文字方塊 130">
            <a:extLst>
              <a:ext uri="{FF2B5EF4-FFF2-40B4-BE49-F238E27FC236}">
                <a16:creationId xmlns:a16="http://schemas.microsoft.com/office/drawing/2014/main" id="{28B2E6A6-4832-5D49-B3FC-B89D0FCB1363}"/>
              </a:ext>
            </a:extLst>
          </p:cNvPr>
          <p:cNvSpPr txBox="1"/>
          <p:nvPr/>
        </p:nvSpPr>
        <p:spPr>
          <a:xfrm>
            <a:off x="3352714" y="4401889"/>
            <a:ext cx="1480545" cy="198827"/>
          </a:xfrm>
          <a:prstGeom prst="rect">
            <a:avLst/>
          </a:prstGeom>
          <a:noFill/>
          <a:ln>
            <a:noFill/>
          </a:ln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个人计算机互联网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76" name="Line 71">
            <a:extLst>
              <a:ext uri="{FF2B5EF4-FFF2-40B4-BE49-F238E27FC236}">
                <a16:creationId xmlns:a16="http://schemas.microsoft.com/office/drawing/2014/main" id="{A1996140-3CF7-4043-B476-9AC29D0310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8975" y="4505760"/>
            <a:ext cx="302059" cy="0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 type="triangle" w="med" len="med"/>
            <a:tailEnd w="sm" len="sm"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77" name="文字方塊 130">
            <a:extLst>
              <a:ext uri="{FF2B5EF4-FFF2-40B4-BE49-F238E27FC236}">
                <a16:creationId xmlns:a16="http://schemas.microsoft.com/office/drawing/2014/main" id="{EB390857-DC84-0D4B-8720-8810CA5FBFD2}"/>
              </a:ext>
            </a:extLst>
          </p:cNvPr>
          <p:cNvSpPr txBox="1"/>
          <p:nvPr/>
        </p:nvSpPr>
        <p:spPr>
          <a:xfrm>
            <a:off x="4966101" y="4401889"/>
            <a:ext cx="1181170" cy="198827"/>
          </a:xfrm>
          <a:prstGeom prst="rect">
            <a:avLst/>
          </a:prstGeom>
          <a:noFill/>
          <a:ln>
            <a:noFill/>
          </a:ln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移动终端互联网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78" name="文字方塊 130">
            <a:extLst>
              <a:ext uri="{FF2B5EF4-FFF2-40B4-BE49-F238E27FC236}">
                <a16:creationId xmlns:a16="http://schemas.microsoft.com/office/drawing/2014/main" id="{AF70AE7B-C478-9149-B1EE-667C65B35E92}"/>
              </a:ext>
            </a:extLst>
          </p:cNvPr>
          <p:cNvSpPr txBox="1"/>
          <p:nvPr/>
        </p:nvSpPr>
        <p:spPr>
          <a:xfrm>
            <a:off x="6336400" y="4401889"/>
            <a:ext cx="636523" cy="198827"/>
          </a:xfrm>
          <a:prstGeom prst="rect">
            <a:avLst/>
          </a:prstGeom>
          <a:noFill/>
          <a:ln>
            <a:noFill/>
          </a:ln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大数据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79" name="文字方塊 130">
            <a:extLst>
              <a:ext uri="{FF2B5EF4-FFF2-40B4-BE49-F238E27FC236}">
                <a16:creationId xmlns:a16="http://schemas.microsoft.com/office/drawing/2014/main" id="{BFCEA571-C3E5-4E4D-B39C-500B5DDA9CBC}"/>
              </a:ext>
            </a:extLst>
          </p:cNvPr>
          <p:cNvSpPr txBox="1"/>
          <p:nvPr/>
        </p:nvSpPr>
        <p:spPr>
          <a:xfrm>
            <a:off x="7278058" y="4401889"/>
            <a:ext cx="607114" cy="198827"/>
          </a:xfrm>
          <a:prstGeom prst="rect">
            <a:avLst/>
          </a:prstGeom>
          <a:noFill/>
          <a:ln>
            <a:noFill/>
          </a:ln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物联网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sp>
        <p:nvSpPr>
          <p:cNvPr id="80" name="文字方塊 130">
            <a:extLst>
              <a:ext uri="{FF2B5EF4-FFF2-40B4-BE49-F238E27FC236}">
                <a16:creationId xmlns:a16="http://schemas.microsoft.com/office/drawing/2014/main" id="{783F316E-4504-AA41-BB73-B7A416A3D180}"/>
              </a:ext>
            </a:extLst>
          </p:cNvPr>
          <p:cNvSpPr txBox="1"/>
          <p:nvPr/>
        </p:nvSpPr>
        <p:spPr>
          <a:xfrm>
            <a:off x="8181450" y="4401889"/>
            <a:ext cx="803587" cy="198827"/>
          </a:xfrm>
          <a:prstGeom prst="rect">
            <a:avLst/>
          </a:prstGeom>
          <a:noFill/>
          <a:ln>
            <a:noFill/>
          </a:ln>
        </p:spPr>
        <p:txBody>
          <a:bodyPr wrap="square" lIns="74938" tIns="37492" rIns="74938" bIns="37492" rtlCol="0">
            <a:spAutoFit/>
          </a:bodyPr>
          <a:lstStyle/>
          <a:p>
            <a:pPr algn="ctr" defTabSz="999079"/>
            <a:r>
              <a:rPr kumimoji="1" lang="zh-CN" altLang="en-US" sz="80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人工智能</a:t>
            </a:r>
            <a:endParaRPr kumimoji="1" lang="zh-TW" altLang="en-US" sz="80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</p:txBody>
      </p:sp>
      <p:pic>
        <p:nvPicPr>
          <p:cNvPr id="81" name="Picture 2" descr="關圖片">
            <a:extLst>
              <a:ext uri="{FF2B5EF4-FFF2-40B4-BE49-F238E27FC236}">
                <a16:creationId xmlns:a16="http://schemas.microsoft.com/office/drawing/2014/main" id="{04776DFB-D3B6-2049-BD14-FF518190A712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58" y="3135475"/>
            <a:ext cx="778481" cy="3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圖片 51">
            <a:extLst>
              <a:ext uri="{FF2B5EF4-FFF2-40B4-BE49-F238E27FC236}">
                <a16:creationId xmlns:a16="http://schemas.microsoft.com/office/drawing/2014/main" id="{4E7EF1B8-B3A9-9948-97FB-9FB2B4495F1F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t="-2989" r="23110"/>
          <a:stretch/>
        </p:blipFill>
        <p:spPr>
          <a:xfrm>
            <a:off x="6084012" y="3243327"/>
            <a:ext cx="778481" cy="388745"/>
          </a:xfrm>
          <a:prstGeom prst="rect">
            <a:avLst/>
          </a:prstGeom>
        </p:spPr>
      </p:pic>
      <p:pic>
        <p:nvPicPr>
          <p:cNvPr id="83" name="圖片 52">
            <a:extLst>
              <a:ext uri="{FF2B5EF4-FFF2-40B4-BE49-F238E27FC236}">
                <a16:creationId xmlns:a16="http://schemas.microsoft.com/office/drawing/2014/main" id="{2C884F37-F135-604C-B4D8-43EA7F8F28EC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21480" r="19003" b="18534"/>
          <a:stretch/>
        </p:blipFill>
        <p:spPr>
          <a:xfrm>
            <a:off x="6084012" y="2803825"/>
            <a:ext cx="778481" cy="388745"/>
          </a:xfrm>
          <a:prstGeom prst="rect">
            <a:avLst/>
          </a:prstGeom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C1A89181-0904-A44F-B28D-320850C2BD6D}"/>
              </a:ext>
            </a:extLst>
          </p:cNvPr>
          <p:cNvSpPr/>
          <p:nvPr/>
        </p:nvSpPr>
        <p:spPr>
          <a:xfrm>
            <a:off x="4499102" y="2693315"/>
            <a:ext cx="625829" cy="379838"/>
          </a:xfrm>
          <a:prstGeom prst="rect">
            <a:avLst/>
          </a:prstGeom>
        </p:spPr>
        <p:txBody>
          <a:bodyPr wrap="none" lIns="74938" tIns="37492" rIns="74938" bIns="37492">
            <a:spAutoFit/>
          </a:bodyPr>
          <a:lstStyle/>
          <a:p>
            <a:pPr algn="ctr" defTabSz="999079">
              <a:lnSpc>
                <a:spcPct val="150000"/>
              </a:lnSpc>
            </a:pPr>
            <a:r>
              <a:rPr lang="zh-CN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互联网应用</a:t>
            </a:r>
            <a:endParaRPr lang="en-US" altLang="zh-CN" sz="700" spc="40" dirty="0">
              <a:solidFill>
                <a:srgbClr val="D9D9D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TSong" charset="-122"/>
            </a:endParaRPr>
          </a:p>
          <a:p>
            <a:pPr algn="ctr" defTabSz="999079">
              <a:lnSpc>
                <a:spcPct val="150000"/>
              </a:lnSpc>
            </a:pPr>
            <a:r>
              <a:rPr lang="zh-CN" altLang="en-US" sz="700" spc="40" dirty="0">
                <a:solidFill>
                  <a:srgbClr val="D9D9D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Song" charset="-122"/>
              </a:rPr>
              <a:t>时代开启</a:t>
            </a: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85A93E4B-88CC-B644-81BB-6FB34259BF4F}"/>
              </a:ext>
            </a:extLst>
          </p:cNvPr>
          <p:cNvSpPr>
            <a:spLocks noChangeAspect="1"/>
          </p:cNvSpPr>
          <p:nvPr/>
        </p:nvSpPr>
        <p:spPr>
          <a:xfrm>
            <a:off x="2266233" y="3646829"/>
            <a:ext cx="70947" cy="72000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EEC97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18144" tIns="18144" rIns="18144" bIns="18144" numCol="1" spcCol="38100" rtlCol="0" anchor="ctr">
            <a:spAutoFit/>
          </a:bodyPr>
          <a:lstStyle/>
          <a:p>
            <a:pPr defTabSz="681241" hangingPunct="0"/>
            <a:endParaRPr lang="zh-CN" altLang="en-US" sz="1270">
              <a:solidFill>
                <a:srgbClr val="000000"/>
              </a:solidFill>
              <a:sym typeface="PingFang SC Regular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EE02C5F0-38FC-2D46-B4EC-58AD4A966439}"/>
              </a:ext>
            </a:extLst>
          </p:cNvPr>
          <p:cNvSpPr>
            <a:spLocks noChangeAspect="1"/>
          </p:cNvSpPr>
          <p:nvPr/>
        </p:nvSpPr>
        <p:spPr>
          <a:xfrm>
            <a:off x="3352782" y="3452392"/>
            <a:ext cx="70947" cy="72000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EEC97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18144" tIns="18144" rIns="18144" bIns="18144" numCol="1" spcCol="38100" rtlCol="0" anchor="ctr">
            <a:spAutoFit/>
          </a:bodyPr>
          <a:lstStyle/>
          <a:p>
            <a:pPr defTabSz="681241" hangingPunct="0"/>
            <a:endParaRPr lang="zh-CN" altLang="en-US" sz="1270">
              <a:solidFill>
                <a:srgbClr val="000000"/>
              </a:solidFill>
              <a:sym typeface="PingFang SC Regular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0BEFEF30-9C10-AF43-9F5C-8B37BDC1C23C}"/>
              </a:ext>
            </a:extLst>
          </p:cNvPr>
          <p:cNvSpPr>
            <a:spLocks noChangeAspect="1"/>
          </p:cNvSpPr>
          <p:nvPr/>
        </p:nvSpPr>
        <p:spPr>
          <a:xfrm>
            <a:off x="4776110" y="3118997"/>
            <a:ext cx="70947" cy="72000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EEC97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18144" tIns="18144" rIns="18144" bIns="18144" numCol="1" spcCol="38100" rtlCol="0" anchor="ctr">
            <a:spAutoFit/>
          </a:bodyPr>
          <a:lstStyle/>
          <a:p>
            <a:pPr defTabSz="681241" hangingPunct="0"/>
            <a:endParaRPr lang="zh-CN" altLang="en-US" sz="1270">
              <a:solidFill>
                <a:srgbClr val="000000"/>
              </a:solidFill>
              <a:sym typeface="PingFang SC Regular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C723E652-BB07-984F-A5AC-5D943AEC4ADE}"/>
              </a:ext>
            </a:extLst>
          </p:cNvPr>
          <p:cNvSpPr>
            <a:spLocks noChangeAspect="1"/>
          </p:cNvSpPr>
          <p:nvPr/>
        </p:nvSpPr>
        <p:spPr>
          <a:xfrm>
            <a:off x="5475043" y="2927211"/>
            <a:ext cx="70947" cy="72000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EEC97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18144" tIns="18144" rIns="18144" bIns="18144" numCol="1" spcCol="38100" rtlCol="0" anchor="ctr">
            <a:spAutoFit/>
          </a:bodyPr>
          <a:lstStyle/>
          <a:p>
            <a:pPr defTabSz="681241" hangingPunct="0"/>
            <a:endParaRPr lang="zh-CN" altLang="en-US" sz="1270">
              <a:solidFill>
                <a:srgbClr val="000000"/>
              </a:solidFill>
              <a:sym typeface="PingFang SC Regular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D489359C-E091-C947-8417-7B38C9ABA43B}"/>
              </a:ext>
            </a:extLst>
          </p:cNvPr>
          <p:cNvSpPr>
            <a:spLocks noChangeAspect="1"/>
          </p:cNvSpPr>
          <p:nvPr/>
        </p:nvSpPr>
        <p:spPr>
          <a:xfrm>
            <a:off x="6416470" y="2567580"/>
            <a:ext cx="70947" cy="72000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EEC97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18144" tIns="18144" rIns="18144" bIns="18144" numCol="1" spcCol="38100" rtlCol="0" anchor="ctr">
            <a:spAutoFit/>
          </a:bodyPr>
          <a:lstStyle/>
          <a:p>
            <a:pPr defTabSz="681241" hangingPunct="0"/>
            <a:endParaRPr lang="zh-CN" altLang="en-US" sz="1270">
              <a:solidFill>
                <a:srgbClr val="000000"/>
              </a:solidFill>
              <a:sym typeface="PingFang SC Regular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028F5B5B-8838-3F41-92AA-406002AB1980}"/>
              </a:ext>
            </a:extLst>
          </p:cNvPr>
          <p:cNvSpPr>
            <a:spLocks noChangeAspect="1"/>
          </p:cNvSpPr>
          <p:nvPr/>
        </p:nvSpPr>
        <p:spPr>
          <a:xfrm>
            <a:off x="7218274" y="1900571"/>
            <a:ext cx="70947" cy="72000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EEC970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18144" tIns="18144" rIns="18144" bIns="18144" numCol="1" spcCol="38100" rtlCol="0" anchor="ctr">
            <a:spAutoFit/>
          </a:bodyPr>
          <a:lstStyle/>
          <a:p>
            <a:pPr defTabSz="681241" hangingPunct="0"/>
            <a:endParaRPr lang="zh-CN" altLang="en-US" sz="1270">
              <a:solidFill>
                <a:srgbClr val="000000"/>
              </a:solidFill>
              <a:sym typeface="PingFang SC Regular"/>
            </a:endParaRPr>
          </a:p>
        </p:txBody>
      </p:sp>
      <p:sp>
        <p:nvSpPr>
          <p:cNvPr id="92" name="Line 71">
            <a:extLst>
              <a:ext uri="{FF2B5EF4-FFF2-40B4-BE49-F238E27FC236}">
                <a16:creationId xmlns:a16="http://schemas.microsoft.com/office/drawing/2014/main" id="{D3C3ED9B-F63F-A24B-A0B4-22A43BF78B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6353" y="4505760"/>
            <a:ext cx="302059" cy="0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 type="triangle" w="med" len="med"/>
            <a:tailEnd w="sm" len="sm"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93" name="Line 71">
            <a:extLst>
              <a:ext uri="{FF2B5EF4-FFF2-40B4-BE49-F238E27FC236}">
                <a16:creationId xmlns:a16="http://schemas.microsoft.com/office/drawing/2014/main" id="{A8CDE8C3-FA54-F54F-845F-7F4E9811DE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52464" y="4505760"/>
            <a:ext cx="302059" cy="0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 type="triangle" w="med" len="med"/>
            <a:tailEnd w="sm" len="sm"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94" name="Line 71">
            <a:extLst>
              <a:ext uri="{FF2B5EF4-FFF2-40B4-BE49-F238E27FC236}">
                <a16:creationId xmlns:a16="http://schemas.microsoft.com/office/drawing/2014/main" id="{F4D6BCD4-8399-5B4C-98AE-A0C2976BEC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74816" y="4505760"/>
            <a:ext cx="302059" cy="0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 type="triangle" w="med" len="med"/>
            <a:tailEnd w="sm" len="sm"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95" name="Line 71">
            <a:extLst>
              <a:ext uri="{FF2B5EF4-FFF2-40B4-BE49-F238E27FC236}">
                <a16:creationId xmlns:a16="http://schemas.microsoft.com/office/drawing/2014/main" id="{7384AD51-4299-7343-A821-3876C895D1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07249" y="4505760"/>
            <a:ext cx="302059" cy="0"/>
          </a:xfrm>
          <a:prstGeom prst="line">
            <a:avLst/>
          </a:prstGeom>
          <a:noFill/>
          <a:ln w="9525">
            <a:solidFill>
              <a:srgbClr val="EEC970"/>
            </a:solidFill>
            <a:round/>
            <a:headEnd type="triangle" w="med" len="med"/>
            <a:tailEnd w="sm" len="sm"/>
          </a:ln>
        </p:spPr>
        <p:txBody>
          <a:bodyPr lIns="74938" tIns="37492" rIns="74938" bIns="37492"/>
          <a:lstStyle/>
          <a:p>
            <a:pPr defTabSz="999079">
              <a:defRPr/>
            </a:pPr>
            <a:endParaRPr lang="zh-TW" altLang="en-US" sz="903" b="1" kern="0">
              <a:latin typeface="+mn-ea"/>
              <a:cs typeface="STSong" charset="-122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25DDF7D-7766-9E4D-92E2-F735AC22EA09}"/>
              </a:ext>
            </a:extLst>
          </p:cNvPr>
          <p:cNvSpPr>
            <a:spLocks noChangeAspect="1"/>
          </p:cNvSpPr>
          <p:nvPr/>
        </p:nvSpPr>
        <p:spPr>
          <a:xfrm>
            <a:off x="7875408" y="1397333"/>
            <a:ext cx="144796" cy="144000"/>
          </a:xfrm>
          <a:prstGeom prst="ellipse">
            <a:avLst/>
          </a:prstGeom>
          <a:gradFill>
            <a:gsLst>
              <a:gs pos="0">
                <a:srgbClr val="FFA459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389" dirty="0"/>
          </a:p>
        </p:txBody>
      </p:sp>
    </p:spTree>
    <p:extLst>
      <p:ext uri="{BB962C8B-B14F-4D97-AF65-F5344CB8AC3E}">
        <p14:creationId xmlns:p14="http://schemas.microsoft.com/office/powerpoint/2010/main" val="309605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4F5E43-052A-BC47-ACDD-3D7A9227481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1054" y="1049843"/>
            <a:ext cx="3791607" cy="290187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1908FCB9-73C5-F24C-B45C-0986749A4360}"/>
              </a:ext>
            </a:extLst>
          </p:cNvPr>
          <p:cNvSpPr/>
          <p:nvPr/>
        </p:nvSpPr>
        <p:spPr>
          <a:xfrm>
            <a:off x="6223621" y="2576376"/>
            <a:ext cx="372492" cy="372492"/>
          </a:xfrm>
          <a:prstGeom prst="ellipse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lang="zh-CN" altLang="en-US" sz="714">
              <a:solidFill>
                <a:schemeClr val="tx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13" name="圆角矩形 151">
            <a:extLst>
              <a:ext uri="{FF2B5EF4-FFF2-40B4-BE49-F238E27FC236}">
                <a16:creationId xmlns:a16="http://schemas.microsoft.com/office/drawing/2014/main" id="{19D26C8E-C952-F645-8184-C6C5B6F65EEB}"/>
              </a:ext>
            </a:extLst>
          </p:cNvPr>
          <p:cNvSpPr/>
          <p:nvPr/>
        </p:nvSpPr>
        <p:spPr>
          <a:xfrm>
            <a:off x="4501053" y="1049843"/>
            <a:ext cx="3791607" cy="779427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485002" y="2130814"/>
            <a:ext cx="3993690" cy="10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IDC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预测，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2025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年全球产生数据总量约为 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175ZB</a:t>
            </a:r>
          </a:p>
          <a:p>
            <a:pPr algn="just">
              <a:lnSpc>
                <a:spcPct val="250000"/>
              </a:lnSpc>
            </a:pP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这些数据需要 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230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亿块 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8TB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硬盘才能完整存储</a:t>
            </a:r>
            <a:endParaRPr kumimoji="1" lang="zh-CN" altLang="en-US" sz="1300" spc="40" dirty="0">
              <a:solidFill>
                <a:schemeClr val="bg1">
                  <a:lumMod val="85000"/>
                </a:schemeClr>
              </a:solidFill>
              <a:latin typeface="Exo Medium" panose="00000600000000000000" pitchFamily="2" charset="0"/>
              <a:ea typeface="Source Han Sans CN Light" panose="020B0300000000000000" pitchFamily="34" charset="-128"/>
              <a:cs typeface="FZLanTingHei-L-GBK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22EEF8-F5B4-374D-9D12-75EABBFA2FE3}"/>
              </a:ext>
            </a:extLst>
          </p:cNvPr>
          <p:cNvSpPr txBox="1"/>
          <p:nvPr/>
        </p:nvSpPr>
        <p:spPr>
          <a:xfrm>
            <a:off x="485003" y="1654969"/>
            <a:ext cx="28804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400" i="1" dirty="0">
                <a:solidFill>
                  <a:srgbClr val="E9BB7A"/>
                </a:solidFill>
                <a:latin typeface="Exo Black" pitchFamily="2" charset="0"/>
                <a:ea typeface="Source Han Sans CN" panose="020B0500000000000000" pitchFamily="34" charset="-128"/>
                <a:cs typeface="Hiragino Sans GB W3" charset="-122"/>
              </a:rPr>
              <a:t>2025</a:t>
            </a:r>
            <a:r>
              <a:rPr kumimoji="1" lang="zh-CN" altLang="en-US" sz="2400" i="1" dirty="0">
                <a:solidFill>
                  <a:srgbClr val="E9BB7A"/>
                </a:solidFill>
                <a:latin typeface="Exo Black" pitchFamily="2" charset="0"/>
                <a:ea typeface="Source Han Sans CN" panose="020B0500000000000000" pitchFamily="34" charset="-128"/>
                <a:cs typeface="Hiragino Sans GB W3" charset="-122"/>
              </a:rPr>
              <a:t> </a:t>
            </a:r>
            <a:r>
              <a:rPr kumimoji="1" lang="zh-CN" altLang="en-US" sz="2400" dirty="0">
                <a:solidFill>
                  <a:srgbClr val="E9BB7A"/>
                </a:solidFill>
                <a:latin typeface="Exo Medium"/>
                <a:ea typeface="Source Han Sans CN" panose="020B0500000000000000" pitchFamily="34" charset="-128"/>
                <a:cs typeface="Hiragino Sans GB W3" charset="-122"/>
              </a:rPr>
              <a:t>年 </a:t>
            </a:r>
            <a:r>
              <a:rPr kumimoji="1" lang="en-US" altLang="zh-CN" sz="2400" i="1" dirty="0">
                <a:solidFill>
                  <a:srgbClr val="E9BB7A"/>
                </a:solidFill>
                <a:latin typeface="Exo Black" pitchFamily="2" charset="0"/>
                <a:ea typeface="Source Han Sans CN" panose="020B0500000000000000" pitchFamily="34" charset="-128"/>
                <a:cs typeface="Hiragino Sans GB W3" charset="-122"/>
              </a:rPr>
              <a:t>175</a:t>
            </a:r>
            <a:r>
              <a:rPr kumimoji="1" lang="zh-CN" altLang="en-US" sz="2400" i="1" dirty="0">
                <a:solidFill>
                  <a:srgbClr val="E9BB7A"/>
                </a:solidFill>
                <a:latin typeface="Exo Black" pitchFamily="2" charset="0"/>
                <a:ea typeface="Source Han Sans CN" panose="020B0500000000000000" pitchFamily="34" charset="-128"/>
                <a:cs typeface="Hiragino Sans GB W3" charset="-122"/>
              </a:rPr>
              <a:t> </a:t>
            </a:r>
            <a:r>
              <a:rPr kumimoji="1" lang="en-US" altLang="zh-CN" sz="2400" dirty="0">
                <a:solidFill>
                  <a:srgbClr val="E9BB7A"/>
                </a:solidFill>
                <a:latin typeface="Exo Medium"/>
                <a:ea typeface="Source Han Sans CN" panose="020B0500000000000000" pitchFamily="34" charset="-128"/>
                <a:cs typeface="Hiragino Sans GB W3" charset="-122"/>
              </a:rPr>
              <a:t>ZB</a:t>
            </a:r>
            <a:endParaRPr kumimoji="1" lang="zh-CN" altLang="en-US" sz="2400" dirty="0">
              <a:solidFill>
                <a:srgbClr val="E9BB7A"/>
              </a:solidFill>
              <a:latin typeface="Exo Medium"/>
              <a:ea typeface="Source Han Sans CN" panose="020B0500000000000000" pitchFamily="34" charset="-128"/>
              <a:cs typeface="Hiragino Sans GB W3" charset="-122"/>
            </a:endParaRPr>
          </a:p>
        </p:txBody>
      </p:sp>
      <p:sp>
        <p:nvSpPr>
          <p:cNvPr id="625" name="文本框 624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4576755" y="1200927"/>
            <a:ext cx="3642227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1</a:t>
            </a:r>
            <a:r>
              <a:rPr lang="zh-CN" altLang="en-US" sz="1100" b="1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SemiBold" pitchFamily="2" charset="0"/>
                <a:ea typeface="Source Han Sans CN" panose="020B0800000000000000" pitchFamily="34" charset="-122"/>
                <a:cs typeface="FZLanTingHei-L-GBK" charset="-122"/>
              </a:rPr>
              <a:t>ZB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Exo SemiBold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=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1,024</a:t>
            </a:r>
            <a:r>
              <a:rPr lang="zh-CN" altLang="en-US" sz="1100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EB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= 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1,048,576</a:t>
            </a:r>
            <a:r>
              <a:rPr lang="zh-CN" altLang="en-US" sz="1100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PB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= 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1,073,741,824</a:t>
            </a:r>
            <a:r>
              <a:rPr lang="zh-CN" altLang="en-US" sz="1100" i="1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TB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E6DB816-51C8-2B4E-AF2E-FCDBC3F0DEA2}"/>
              </a:ext>
            </a:extLst>
          </p:cNvPr>
          <p:cNvGrpSpPr/>
          <p:nvPr/>
        </p:nvGrpSpPr>
        <p:grpSpPr>
          <a:xfrm>
            <a:off x="4871436" y="1980101"/>
            <a:ext cx="3076862" cy="522259"/>
            <a:chOff x="5151336" y="2053899"/>
            <a:chExt cx="3076862" cy="52225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08EE225-B949-AD46-8AEA-A56A778913AF}"/>
                </a:ext>
              </a:extLst>
            </p:cNvPr>
            <p:cNvGrpSpPr/>
            <p:nvPr/>
          </p:nvGrpSpPr>
          <p:grpSpPr>
            <a:xfrm>
              <a:off x="5464937" y="2294229"/>
              <a:ext cx="177493" cy="172622"/>
              <a:chOff x="4929086" y="2397125"/>
              <a:chExt cx="192523" cy="159775"/>
            </a:xfrm>
          </p:grpSpPr>
          <p:sp>
            <p:nvSpPr>
              <p:cNvPr id="626" name="Google Shape;947;p48"/>
              <p:cNvSpPr/>
              <p:nvPr/>
            </p:nvSpPr>
            <p:spPr>
              <a:xfrm>
                <a:off x="4929086" y="2397125"/>
                <a:ext cx="192523" cy="159775"/>
              </a:xfrm>
              <a:prstGeom prst="roundRect">
                <a:avLst>
                  <a:gd name="adj" fmla="val 2983"/>
                </a:avLst>
              </a:prstGeom>
              <a:solidFill>
                <a:srgbClr val="C5D8F1"/>
              </a:solidFill>
              <a:ln w="63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0" tIns="45688" rIns="91410" bIns="45688" anchor="ctr" anchorCtr="0">
                <a:noAutofit/>
              </a:bodyPr>
              <a:lstStyle/>
              <a:p>
                <a:endParaRPr sz="1866">
                  <a:solidFill>
                    <a:srgbClr val="3F6DB4"/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Arial"/>
                  <a:sym typeface="Arial"/>
                </a:endParaRPr>
              </a:p>
            </p:txBody>
          </p:sp>
          <p:sp>
            <p:nvSpPr>
              <p:cNvPr id="627" name="Google Shape;948;p48"/>
              <p:cNvSpPr/>
              <p:nvPr/>
            </p:nvSpPr>
            <p:spPr>
              <a:xfrm>
                <a:off x="4953355" y="2491323"/>
                <a:ext cx="144000" cy="39600"/>
              </a:xfrm>
              <a:prstGeom prst="roundRect">
                <a:avLst>
                  <a:gd name="adj" fmla="val 2983"/>
                </a:avLst>
              </a:prstGeom>
              <a:solidFill>
                <a:srgbClr val="EE6B62"/>
              </a:solidFill>
              <a:ln w="63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0" tIns="45688" rIns="91410" bIns="45688" anchor="ctr" anchorCtr="0">
                <a:noAutofit/>
              </a:bodyPr>
              <a:lstStyle/>
              <a:p>
                <a:endParaRPr sz="1866" dirty="0">
                  <a:solidFill>
                    <a:srgbClr val="3F6DB4"/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Arial"/>
                  <a:sym typeface="Arial"/>
                </a:endParaRPr>
              </a:p>
            </p:txBody>
          </p:sp>
        </p:grpSp>
        <p:sp>
          <p:nvSpPr>
            <p:cNvPr id="628" name="矩形 627"/>
            <p:cNvSpPr/>
            <p:nvPr/>
          </p:nvSpPr>
          <p:spPr>
            <a:xfrm>
              <a:off x="5151336" y="2053899"/>
              <a:ext cx="3076862" cy="522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      </a:t>
              </a:r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×  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 </a:t>
              </a:r>
              <a:r>
                <a:rPr lang="en-US" altLang="zh-CN" sz="1600" i="1" dirty="0">
                  <a:solidFill>
                    <a:srgbClr val="E9BB7A"/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230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 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亿块   </a:t>
              </a:r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×  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 </a:t>
              </a:r>
              <a:r>
                <a:rPr lang="en-US" altLang="zh-CN" sz="1600" i="1" dirty="0">
                  <a:solidFill>
                    <a:srgbClr val="E9BB7A"/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1300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 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块</a:t>
              </a:r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  <a:cs typeface="FZLanTingHei-L-GBK" charset="-122"/>
                </a:rPr>
                <a:t>/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Exo Medium" panose="00000600000000000000" pitchFamily="2" charset="0"/>
                  <a:ea typeface="Source Han Sans CN" panose="020B0800000000000000" pitchFamily="34" charset="-122"/>
                </a:rPr>
                <a:t>元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endParaRPr>
            </a:p>
          </p:txBody>
        </p:sp>
      </p:grpSp>
      <p:sp>
        <p:nvSpPr>
          <p:cNvPr id="630" name="文本框 629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6906638" y="3388269"/>
            <a:ext cx="971550" cy="22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99 </a:t>
            </a:r>
            <a:r>
              <a:rPr lang="zh-CN" altLang="en-US" sz="5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万亿</a:t>
            </a:r>
            <a:r>
              <a:rPr lang="en-US" altLang="zh-CN" sz="5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/</a:t>
            </a:r>
            <a:r>
              <a:rPr lang="zh-CN" altLang="en-US" sz="5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元（</a:t>
            </a:r>
            <a:r>
              <a:rPr lang="en-US" altLang="zh-CN" sz="5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2019</a:t>
            </a:r>
            <a:r>
              <a:rPr lang="zh-CN" altLang="en-US" sz="5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年）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2422EB-1277-FE47-919F-D2ECBC8B5B6B}"/>
              </a:ext>
            </a:extLst>
          </p:cNvPr>
          <p:cNvSpPr/>
          <p:nvPr/>
        </p:nvSpPr>
        <p:spPr>
          <a:xfrm>
            <a:off x="4871436" y="2716550"/>
            <a:ext cx="3076862" cy="84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i="1" dirty="0">
                <a:solidFill>
                  <a:srgbClr val="E9BB7A"/>
                </a:solidFill>
                <a:latin typeface="Exo Black" pitchFamily="2" charset="0"/>
                <a:ea typeface="Source Han Sans CN" panose="020B0800000000000000" pitchFamily="34" charset="-122"/>
                <a:cs typeface="FZLanTingHei-L-GBK" charset="-122"/>
              </a:rPr>
              <a:t>1300</a:t>
            </a:r>
            <a:r>
              <a:rPr lang="zh-CN" altLang="en-US" sz="2800" i="1" dirty="0">
                <a:solidFill>
                  <a:srgbClr val="E9BB7A"/>
                </a:solidFill>
                <a:latin typeface="Exo Black" pitchFamily="2" charset="0"/>
                <a:ea typeface="Source Han Sans CN" panose="020B0800000000000000" pitchFamily="34" charset="-122"/>
                <a:cs typeface="FZLanTingHei-L-GBK" charset="-122"/>
              </a:rPr>
              <a:t> 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万亿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</a:rPr>
              <a:t>/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</a:rPr>
              <a:t>元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 ≈  </a:t>
            </a:r>
            <a:r>
              <a:rPr lang="en-US" altLang="zh-CN" sz="2800" i="1" dirty="0">
                <a:solidFill>
                  <a:srgbClr val="E9BB7A"/>
                </a:solidFill>
                <a:latin typeface="Exo Black" pitchFamily="2" charset="0"/>
                <a:ea typeface="Source Han Sans CN" panose="020B0800000000000000" pitchFamily="34" charset="-122"/>
              </a:rPr>
              <a:t>1/3</a:t>
            </a: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  国内 </a:t>
            </a: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GDP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Exo Medium" panose="00000600000000000000" pitchFamily="2" charset="0"/>
              <a:ea typeface="Source Han Sans CN" panose="020B0800000000000000" pitchFamily="34" charset="-122"/>
              <a:cs typeface="FZLanTingHei-L-GBK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409652-D134-7C4B-BADA-117EE8490095}"/>
              </a:ext>
            </a:extLst>
          </p:cNvPr>
          <p:cNvSpPr/>
          <p:nvPr/>
        </p:nvSpPr>
        <p:spPr>
          <a:xfrm>
            <a:off x="6252018" y="259145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=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5275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4F5E43-052A-BC47-ACDD-3D7A9227481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20113" y="1202208"/>
            <a:ext cx="4210339" cy="2649369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691474545"/>
              </p:ext>
            </p:extLst>
          </p:nvPr>
        </p:nvGraphicFramePr>
        <p:xfrm>
          <a:off x="4699322" y="1686634"/>
          <a:ext cx="3804910" cy="199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755200" y="2121904"/>
            <a:ext cx="3036458" cy="12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根据每年的存储增长量以及实际存储能力预测，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/>
                <a:cs typeface="FZLanTingHei-L-GBK" charset="-122"/>
              </a:rPr>
              <a:t>2025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年时，全球数据的流失率将超过 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/>
                <a:cs typeface="FZLanTingHei-L-GBK" charset="-122"/>
              </a:rPr>
              <a:t>90%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4636226" y="1347245"/>
            <a:ext cx="1753849" cy="30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（单位：</a:t>
            </a:r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/>
                <a:cs typeface="FZLanTingHei-L-GBK" charset="-122"/>
              </a:rPr>
              <a:t>ZB</a:t>
            </a:r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169C0B-DCB6-D246-A93E-6485B2F7EAF1}"/>
              </a:ext>
            </a:extLst>
          </p:cNvPr>
          <p:cNvSpPr txBox="1"/>
          <p:nvPr/>
        </p:nvSpPr>
        <p:spPr>
          <a:xfrm>
            <a:off x="755201" y="1533568"/>
            <a:ext cx="327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E9BB7A"/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Hiragino Sans GB W3" charset="-122"/>
              </a:rPr>
              <a:t>数据产生    数据流失？</a:t>
            </a: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131D111-1D94-0643-84AA-46B47BE642AD}"/>
              </a:ext>
            </a:extLst>
          </p:cNvPr>
          <p:cNvCxnSpPr>
            <a:cxnSpLocks/>
          </p:cNvCxnSpPr>
          <p:nvPr/>
        </p:nvCxnSpPr>
        <p:spPr>
          <a:xfrm>
            <a:off x="2112760" y="1757547"/>
            <a:ext cx="205442" cy="0"/>
          </a:xfrm>
          <a:prstGeom prst="straightConnector1">
            <a:avLst/>
          </a:prstGeom>
          <a:ln w="12700">
            <a:solidFill>
              <a:srgbClr val="E9BB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0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AFB05D26-872A-D24B-A52D-09C670C84067}"/>
              </a:ext>
            </a:extLst>
          </p:cNvPr>
          <p:cNvSpPr txBox="1"/>
          <p:nvPr/>
        </p:nvSpPr>
        <p:spPr>
          <a:xfrm>
            <a:off x="818957" y="2086969"/>
            <a:ext cx="2956883" cy="12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300" dirty="0" err="1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UCloud</a:t>
            </a:r>
            <a:r>
              <a:rPr lang="en-US" altLang="zh-CN" sz="13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 </a:t>
            </a:r>
            <a:r>
              <a:rPr lang="zh-CN" altLang="en-US" sz="13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针对存储在 </a:t>
            </a:r>
            <a:r>
              <a:rPr lang="en-US" altLang="zh-CN" sz="1300" dirty="0" err="1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UFile</a:t>
            </a:r>
            <a:r>
              <a:rPr lang="en-US" altLang="zh-CN" sz="13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 </a:t>
            </a:r>
            <a:r>
              <a:rPr lang="zh-CN" altLang="en-US" sz="13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 Light" panose="020B0300000000000000" pitchFamily="34" charset="-128"/>
                <a:cs typeface="FZLanTingHei-L-GBK" charset="-122"/>
              </a:rPr>
              <a:t>中的各类文件对象按不同种类进行请求次数统计，形成的公有云数据冷热示意图。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22EEF8-F5B4-374D-9D12-75EABBFA2FE3}"/>
              </a:ext>
            </a:extLst>
          </p:cNvPr>
          <p:cNvSpPr txBox="1"/>
          <p:nvPr/>
        </p:nvSpPr>
        <p:spPr>
          <a:xfrm>
            <a:off x="818958" y="1556626"/>
            <a:ext cx="28804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Hiragino Sans GB W3" charset="-122"/>
              </a:rPr>
              <a:t>数据是有温度的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D4F5E43-052A-BC47-ACDD-3D7A9227481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2856" y="834716"/>
            <a:ext cx="3959051" cy="3379656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348900328"/>
              </p:ext>
            </p:extLst>
          </p:nvPr>
        </p:nvGraphicFramePr>
        <p:xfrm>
          <a:off x="5061967" y="1584058"/>
          <a:ext cx="2998528" cy="218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6026855" y="3807771"/>
            <a:ext cx="1031051" cy="279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7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（单位：请求数</a:t>
            </a:r>
            <a:r>
              <a:rPr lang="en-US" altLang="zh-CN" sz="7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/</a:t>
            </a:r>
            <a:r>
              <a:rPr lang="zh-CN" altLang="en-US" sz="700" dirty="0">
                <a:solidFill>
                  <a:schemeClr val="bg1">
                    <a:lumMod val="85000"/>
                  </a:schemeClr>
                </a:solidFill>
                <a:latin typeface="Exo Medium" panose="00000600000000000000" pitchFamily="2" charset="0"/>
                <a:ea typeface="Source Han Sans CN" panose="020B0800000000000000" pitchFamily="34" charset="-122"/>
                <a:cs typeface="FZLanTingHei-L-GBK" charset="-122"/>
              </a:rPr>
              <a:t>天）</a:t>
            </a:r>
          </a:p>
        </p:txBody>
      </p:sp>
      <p:sp>
        <p:nvSpPr>
          <p:cNvPr id="12" name="圆角矩形 151">
            <a:extLst>
              <a:ext uri="{FF2B5EF4-FFF2-40B4-BE49-F238E27FC236}">
                <a16:creationId xmlns:a16="http://schemas.microsoft.com/office/drawing/2014/main" id="{D9B83BB7-5139-474B-A167-DB320AAF3A1C}"/>
              </a:ext>
            </a:extLst>
          </p:cNvPr>
          <p:cNvSpPr/>
          <p:nvPr/>
        </p:nvSpPr>
        <p:spPr>
          <a:xfrm>
            <a:off x="4562856" y="834716"/>
            <a:ext cx="3959051" cy="57593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84C972-3BBB-CE4A-853F-C4E862B814EA}"/>
              </a:ext>
            </a:extLst>
          </p:cNvPr>
          <p:cNvSpPr/>
          <p:nvPr/>
        </p:nvSpPr>
        <p:spPr>
          <a:xfrm>
            <a:off x="5306720" y="966527"/>
            <a:ext cx="2509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60" b="0" i="0" u="none" strike="noStrike" kern="1200" spc="0" baseline="0">
                <a:solidFill>
                  <a:srgbClr val="D9D9D9"/>
                </a:solidFill>
                <a:latin typeface="Exo Medium" panose="00000600000000000000" pitchFamily="2" charset="0"/>
                <a:ea typeface="Source Han Sans CN Light" panose="020B0300000000000000"/>
                <a:cs typeface="+mn-cs"/>
              </a:defRPr>
            </a:pPr>
            <a:r>
              <a:rPr lang="en-US" altLang="zh-CN" sz="1400" dirty="0" err="1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UFile</a:t>
            </a:r>
            <a:r>
              <a:rPr lang="en-US" altLang="zh-CN" sz="14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</a:t>
            </a:r>
            <a:r>
              <a:rPr lang="en-US" altLang="zh-CN" sz="1600" dirty="0" err="1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公有云数据冷热示意</a:t>
            </a:r>
            <a:endParaRPr lang="en-US" altLang="zh-CN" sz="160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39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72EC5E31-2805-BE4B-BD05-F137B0768B1A}"/>
              </a:ext>
            </a:extLst>
          </p:cNvPr>
          <p:cNvSpPr txBox="1"/>
          <p:nvPr/>
        </p:nvSpPr>
        <p:spPr>
          <a:xfrm>
            <a:off x="730036" y="869266"/>
            <a:ext cx="3721870" cy="143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3</a:t>
            </a:r>
            <a:r>
              <a:rPr lang="zh-CN" altLang="en-US" sz="20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种不同的存储类型</a:t>
            </a:r>
            <a:endParaRPr lang="en-US" altLang="zh-CN" sz="2000" spc="40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300" spc="40" dirty="0" err="1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" charset="-122"/>
              </a:rPr>
              <a:t>UCloud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" charset="-122"/>
              </a:rPr>
              <a:t>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" charset="-122"/>
              </a:rPr>
              <a:t>提供 </a:t>
            </a:r>
            <a:r>
              <a:rPr lang="en-US" altLang="zh-CN" sz="1300" spc="40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" charset="-122"/>
              </a:rPr>
              <a:t>3 </a:t>
            </a: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" charset="-122"/>
              </a:rPr>
              <a:t>种不同的存储类型，帮助用户根据数据的实时访问性进行分类，降低存储成本。</a:t>
            </a:r>
            <a:endParaRPr lang="en-US" altLang="zh-CN" sz="1300" spc="40" dirty="0">
              <a:solidFill>
                <a:schemeClr val="bg1">
                  <a:lumMod val="85000"/>
                </a:schemeClr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  <a:cs typeface="Source Han Sans CN" charset="-122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C485F486-E49D-9741-8201-05C312AC6E32}"/>
              </a:ext>
            </a:extLst>
          </p:cNvPr>
          <p:cNvSpPr txBox="1"/>
          <p:nvPr/>
        </p:nvSpPr>
        <p:spPr>
          <a:xfrm>
            <a:off x="730035" y="2370075"/>
            <a:ext cx="3605940" cy="143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生命周期策略</a:t>
            </a:r>
            <a:endParaRPr lang="en-US" altLang="zh-CN" sz="2000" spc="40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300" spc="40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" charset="-122"/>
              </a:rPr>
              <a:t>用户可通过配置生命周期策略，指定文件前缀、类型，对不同文件进行定期自动降冷。</a:t>
            </a:r>
            <a:endParaRPr lang="en-US" altLang="zh-CN" sz="1300" spc="40" dirty="0">
              <a:solidFill>
                <a:schemeClr val="bg1">
                  <a:lumMod val="85000"/>
                </a:schemeClr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  <a:cs typeface="Source Han Sans CN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4F5E43-052A-BC47-ACDD-3D7A9227481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11054" y="964297"/>
            <a:ext cx="3773474" cy="3064817"/>
          </a:xfrm>
          <a:prstGeom prst="rect">
            <a:avLst/>
          </a:prstGeom>
        </p:spPr>
      </p:pic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2657003805"/>
              </p:ext>
            </p:extLst>
          </p:nvPr>
        </p:nvGraphicFramePr>
        <p:xfrm>
          <a:off x="5260083" y="1421027"/>
          <a:ext cx="2781718" cy="204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圆角矩形">
            <a:extLst>
              <a:ext uri="{FF2B5EF4-FFF2-40B4-BE49-F238E27FC236}">
                <a16:creationId xmlns:a16="http://schemas.microsoft.com/office/drawing/2014/main" id="{C6C75976-8E68-0742-A38F-3CF16A31CA8E}"/>
              </a:ext>
            </a:extLst>
          </p:cNvPr>
          <p:cNvSpPr/>
          <p:nvPr/>
        </p:nvSpPr>
        <p:spPr>
          <a:xfrm>
            <a:off x="7506906" y="1720918"/>
            <a:ext cx="669436" cy="2491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标准存储</a:t>
            </a:r>
          </a:p>
        </p:txBody>
      </p:sp>
      <p:sp>
        <p:nvSpPr>
          <p:cNvPr id="15" name="圆角矩形">
            <a:extLst>
              <a:ext uri="{FF2B5EF4-FFF2-40B4-BE49-F238E27FC236}">
                <a16:creationId xmlns:a16="http://schemas.microsoft.com/office/drawing/2014/main" id="{AFA32BAB-BF2A-EB41-AEC3-2AD3DDCD563A}"/>
              </a:ext>
            </a:extLst>
          </p:cNvPr>
          <p:cNvSpPr/>
          <p:nvPr/>
        </p:nvSpPr>
        <p:spPr>
          <a:xfrm>
            <a:off x="7506906" y="2405260"/>
            <a:ext cx="669436" cy="2491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低频存储</a:t>
            </a:r>
          </a:p>
        </p:txBody>
      </p:sp>
      <p:sp>
        <p:nvSpPr>
          <p:cNvPr id="16" name="圆角矩形">
            <a:extLst>
              <a:ext uri="{FF2B5EF4-FFF2-40B4-BE49-F238E27FC236}">
                <a16:creationId xmlns:a16="http://schemas.microsoft.com/office/drawing/2014/main" id="{6E88664E-9E57-A040-AFAE-889303C7E80E}"/>
              </a:ext>
            </a:extLst>
          </p:cNvPr>
          <p:cNvSpPr/>
          <p:nvPr/>
        </p:nvSpPr>
        <p:spPr>
          <a:xfrm>
            <a:off x="7506906" y="3112754"/>
            <a:ext cx="669436" cy="2491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归档存储</a:t>
            </a:r>
          </a:p>
        </p:txBody>
      </p:sp>
      <p:cxnSp>
        <p:nvCxnSpPr>
          <p:cNvPr id="17" name="直线箭头连接符 2">
            <a:extLst>
              <a:ext uri="{FF2B5EF4-FFF2-40B4-BE49-F238E27FC236}">
                <a16:creationId xmlns:a16="http://schemas.microsoft.com/office/drawing/2014/main" id="{CBE88A62-F867-5B49-9503-A72C999A845E}"/>
              </a:ext>
            </a:extLst>
          </p:cNvPr>
          <p:cNvCxnSpPr>
            <a:cxnSpLocks/>
          </p:cNvCxnSpPr>
          <p:nvPr/>
        </p:nvCxnSpPr>
        <p:spPr>
          <a:xfrm>
            <a:off x="5354473" y="2079933"/>
            <a:ext cx="0" cy="909160"/>
          </a:xfrm>
          <a:prstGeom prst="straightConnector1">
            <a:avLst/>
          </a:prstGeom>
          <a:ln w="12700">
            <a:solidFill>
              <a:srgbClr val="E9BB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9247D12C-89B6-4F45-BE51-931CF3E8CC86}"/>
              </a:ext>
            </a:extLst>
          </p:cNvPr>
          <p:cNvSpPr txBox="1"/>
          <p:nvPr/>
        </p:nvSpPr>
        <p:spPr>
          <a:xfrm>
            <a:off x="4999730" y="2228029"/>
            <a:ext cx="369973" cy="537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47" dirty="0">
                <a:solidFill>
                  <a:srgbClr val="D5DEF4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访问热度</a:t>
            </a:r>
          </a:p>
          <a:p>
            <a:endParaRPr kumimoji="1" lang="zh-CN" altLang="en-US" sz="357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25" name="圆角矩形">
            <a:extLst>
              <a:ext uri="{FF2B5EF4-FFF2-40B4-BE49-F238E27FC236}">
                <a16:creationId xmlns:a16="http://schemas.microsoft.com/office/drawing/2014/main" id="{EDCF31BD-49AD-9040-8D67-5290614BA001}"/>
              </a:ext>
            </a:extLst>
          </p:cNvPr>
          <p:cNvSpPr/>
          <p:nvPr/>
        </p:nvSpPr>
        <p:spPr>
          <a:xfrm>
            <a:off x="5078067" y="1719970"/>
            <a:ext cx="583273" cy="25001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实时</a:t>
            </a:r>
          </a:p>
        </p:txBody>
      </p:sp>
      <p:sp>
        <p:nvSpPr>
          <p:cNvPr id="26" name="圆角矩形">
            <a:extLst>
              <a:ext uri="{FF2B5EF4-FFF2-40B4-BE49-F238E27FC236}">
                <a16:creationId xmlns:a16="http://schemas.microsoft.com/office/drawing/2014/main" id="{CFCB9582-23BB-2940-8727-0B98EBD65404}"/>
              </a:ext>
            </a:extLst>
          </p:cNvPr>
          <p:cNvSpPr/>
          <p:nvPr/>
        </p:nvSpPr>
        <p:spPr>
          <a:xfrm>
            <a:off x="5062837" y="3110188"/>
            <a:ext cx="583273" cy="24951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非实时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26AD13F-972E-0B4B-9BD4-C3BD623ABA2B}"/>
              </a:ext>
            </a:extLst>
          </p:cNvPr>
          <p:cNvGrpSpPr/>
          <p:nvPr/>
        </p:nvGrpSpPr>
        <p:grpSpPr>
          <a:xfrm>
            <a:off x="519581" y="1175029"/>
            <a:ext cx="189120" cy="189120"/>
            <a:chOff x="1329792" y="658795"/>
            <a:chExt cx="178075" cy="17807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1EABC01-E26E-9041-8AC9-64126277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792" y="658795"/>
              <a:ext cx="178075" cy="1780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90B7BF2-47D2-3749-A43B-5008FFF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3984" y="709962"/>
              <a:ext cx="33895" cy="828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80376F8-9904-7049-B1F8-AC91AC17373E}"/>
              </a:ext>
            </a:extLst>
          </p:cNvPr>
          <p:cNvGrpSpPr/>
          <p:nvPr/>
        </p:nvGrpSpPr>
        <p:grpSpPr>
          <a:xfrm>
            <a:off x="513225" y="2670947"/>
            <a:ext cx="189120" cy="189120"/>
            <a:chOff x="3052118" y="658795"/>
            <a:chExt cx="178075" cy="17807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7A8D38-5FE6-6C41-A70D-D427F6E53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2118" y="658795"/>
              <a:ext cx="178075" cy="178075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6FBA361-8863-AC40-9596-07CBD8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04887" y="705280"/>
              <a:ext cx="59473" cy="79297"/>
            </a:xfrm>
            <a:prstGeom prst="rect">
              <a:avLst/>
            </a:prstGeom>
          </p:spPr>
        </p:pic>
      </p:grpSp>
      <p:sp>
        <p:nvSpPr>
          <p:cNvPr id="30" name="矩形">
            <a:extLst>
              <a:ext uri="{FF2B5EF4-FFF2-40B4-BE49-F238E27FC236}">
                <a16:creationId xmlns:a16="http://schemas.microsoft.com/office/drawing/2014/main" id="{54F3D98E-B29C-AE44-BC5E-5C9128E9BEF2}"/>
              </a:ext>
            </a:extLst>
          </p:cNvPr>
          <p:cNvSpPr/>
          <p:nvPr/>
        </p:nvSpPr>
        <p:spPr>
          <a:xfrm>
            <a:off x="7506905" y="1720918"/>
            <a:ext cx="28800" cy="249172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1" name="矩形">
            <a:extLst>
              <a:ext uri="{FF2B5EF4-FFF2-40B4-BE49-F238E27FC236}">
                <a16:creationId xmlns:a16="http://schemas.microsoft.com/office/drawing/2014/main" id="{325503E4-510D-EF4A-8F8C-80C047CC6B36}"/>
              </a:ext>
            </a:extLst>
          </p:cNvPr>
          <p:cNvSpPr/>
          <p:nvPr/>
        </p:nvSpPr>
        <p:spPr>
          <a:xfrm>
            <a:off x="7506905" y="2405696"/>
            <a:ext cx="28800" cy="249172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2" name="矩形">
            <a:extLst>
              <a:ext uri="{FF2B5EF4-FFF2-40B4-BE49-F238E27FC236}">
                <a16:creationId xmlns:a16="http://schemas.microsoft.com/office/drawing/2014/main" id="{3337F078-0B31-E745-9307-37126B20EBF4}"/>
              </a:ext>
            </a:extLst>
          </p:cNvPr>
          <p:cNvSpPr/>
          <p:nvPr/>
        </p:nvSpPr>
        <p:spPr>
          <a:xfrm>
            <a:off x="7506905" y="3110188"/>
            <a:ext cx="28800" cy="249172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3" name="矩形">
            <a:extLst>
              <a:ext uri="{FF2B5EF4-FFF2-40B4-BE49-F238E27FC236}">
                <a16:creationId xmlns:a16="http://schemas.microsoft.com/office/drawing/2014/main" id="{9DC0A5FD-5C7B-F846-B89F-BBA294EF4643}"/>
              </a:ext>
            </a:extLst>
          </p:cNvPr>
          <p:cNvSpPr/>
          <p:nvPr/>
        </p:nvSpPr>
        <p:spPr>
          <a:xfrm>
            <a:off x="5052292" y="3110188"/>
            <a:ext cx="28800" cy="249172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4" name="矩形">
            <a:extLst>
              <a:ext uri="{FF2B5EF4-FFF2-40B4-BE49-F238E27FC236}">
                <a16:creationId xmlns:a16="http://schemas.microsoft.com/office/drawing/2014/main" id="{1FB81753-77AD-C94A-AA30-143684485E71}"/>
              </a:ext>
            </a:extLst>
          </p:cNvPr>
          <p:cNvSpPr/>
          <p:nvPr/>
        </p:nvSpPr>
        <p:spPr>
          <a:xfrm>
            <a:off x="5052292" y="1719970"/>
            <a:ext cx="28800" cy="249172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16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019157-FD08-C44F-9510-F2AB6877CF2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70518" y="-1463635"/>
            <a:ext cx="2105036" cy="8241929"/>
          </a:xfrm>
          <a:prstGeom prst="rect">
            <a:avLst/>
          </a:prstGeom>
          <a:gradFill flip="none" rotWithShape="1">
            <a:gsLst>
              <a:gs pos="100000">
                <a:srgbClr val="3D2371"/>
              </a:gs>
              <a:gs pos="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13" name="饼形 12">
            <a:extLst>
              <a:ext uri="{FF2B5EF4-FFF2-40B4-BE49-F238E27FC236}">
                <a16:creationId xmlns:a16="http://schemas.microsoft.com/office/drawing/2014/main" id="{21A24BAA-B256-C34B-BBE6-4C8F1DEFAE47}"/>
              </a:ext>
            </a:extLst>
          </p:cNvPr>
          <p:cNvSpPr/>
          <p:nvPr/>
        </p:nvSpPr>
        <p:spPr>
          <a:xfrm>
            <a:off x="8091481" y="2857329"/>
            <a:ext cx="2105037" cy="2105037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524895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饼形 13">
            <a:extLst>
              <a:ext uri="{FF2B5EF4-FFF2-40B4-BE49-F238E27FC236}">
                <a16:creationId xmlns:a16="http://schemas.microsoft.com/office/drawing/2014/main" id="{1EE47303-6C1E-8741-BCCC-56B63ADD8DF6}"/>
              </a:ext>
            </a:extLst>
          </p:cNvPr>
          <p:cNvSpPr/>
          <p:nvPr/>
        </p:nvSpPr>
        <p:spPr>
          <a:xfrm rot="10800000">
            <a:off x="-489938" y="212597"/>
            <a:ext cx="2784429" cy="2784429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524895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8169C0B-DCB6-D246-A93E-6485B2F7EAF1}"/>
              </a:ext>
            </a:extLst>
          </p:cNvPr>
          <p:cNvSpPr txBox="1"/>
          <p:nvPr/>
        </p:nvSpPr>
        <p:spPr>
          <a:xfrm>
            <a:off x="819019" y="720629"/>
            <a:ext cx="4520689" cy="55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 err="1">
                <a:solidFill>
                  <a:srgbClr val="E9BB7A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UCloud</a:t>
            </a:r>
            <a:r>
              <a:rPr kumimoji="1" lang="en-US" altLang="zh-CN" sz="2400" dirty="0">
                <a:solidFill>
                  <a:srgbClr val="E9BB7A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 </a:t>
            </a:r>
            <a:r>
              <a:rPr kumimoji="1" lang="zh-CN" altLang="en-US" sz="2400" dirty="0">
                <a:solidFill>
                  <a:srgbClr val="E9BB7A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新一代归档存储产品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B634B6C4-302C-5A41-86DA-C40A9F2150DB}"/>
              </a:ext>
            </a:extLst>
          </p:cNvPr>
          <p:cNvSpPr txBox="1"/>
          <p:nvPr/>
        </p:nvSpPr>
        <p:spPr>
          <a:xfrm>
            <a:off x="1511543" y="2171183"/>
            <a:ext cx="2863387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存储单价突破行业定价区间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B634B6C4-302C-5A41-86DA-C40A9F2150DB}"/>
              </a:ext>
            </a:extLst>
          </p:cNvPr>
          <p:cNvSpPr txBox="1"/>
          <p:nvPr/>
        </p:nvSpPr>
        <p:spPr>
          <a:xfrm>
            <a:off x="1511543" y="2584363"/>
            <a:ext cx="2863387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保障 </a:t>
            </a:r>
            <a:r>
              <a:rPr lang="en-US" altLang="zh-CN" sz="1300" i="1" spc="80" dirty="0">
                <a:solidFill>
                  <a:srgbClr val="E9BB7A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11</a:t>
            </a:r>
            <a:r>
              <a:rPr lang="en-US" altLang="zh-CN" sz="1300" i="1" spc="80" dirty="0">
                <a:solidFill>
                  <a:srgbClr val="D9D9D9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 </a:t>
            </a:r>
            <a:r>
              <a:rPr lang="zh-CN" altLang="en-US" sz="1300" spc="80" dirty="0">
                <a:solidFill>
                  <a:srgbClr val="E9BB7A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个</a:t>
            </a:r>
            <a:r>
              <a:rPr lang="zh-CN" altLang="en-US" sz="1300" i="1" spc="80" dirty="0">
                <a:solidFill>
                  <a:srgbClr val="D9D9D9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 </a:t>
            </a:r>
            <a:r>
              <a:rPr lang="en-US" altLang="zh-CN" sz="1300" i="1" spc="80" dirty="0">
                <a:solidFill>
                  <a:srgbClr val="E9BB7A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9</a:t>
            </a:r>
            <a:r>
              <a:rPr lang="en-US" altLang="zh-CN" sz="1300" i="1" spc="80" dirty="0">
                <a:solidFill>
                  <a:srgbClr val="D9D9D9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 </a:t>
            </a: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的数据可靠性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B634B6C4-302C-5A41-86DA-C40A9F2150DB}"/>
              </a:ext>
            </a:extLst>
          </p:cNvPr>
          <p:cNvSpPr txBox="1"/>
          <p:nvPr/>
        </p:nvSpPr>
        <p:spPr>
          <a:xfrm>
            <a:off x="1511543" y="3017292"/>
            <a:ext cx="2863387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数据可用性 </a:t>
            </a:r>
            <a:r>
              <a:rPr lang="en-US" altLang="zh-CN" sz="1300" i="1" spc="80" dirty="0">
                <a:solidFill>
                  <a:srgbClr val="E9BB7A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99.9%</a:t>
            </a:r>
            <a:r>
              <a:rPr lang="en-US" altLang="zh-CN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 </a:t>
            </a: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以上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B634B6C4-302C-5A41-86DA-C40A9F2150DB}"/>
              </a:ext>
            </a:extLst>
          </p:cNvPr>
          <p:cNvSpPr txBox="1"/>
          <p:nvPr/>
        </p:nvSpPr>
        <p:spPr>
          <a:xfrm>
            <a:off x="1511543" y="1738254"/>
            <a:ext cx="2863387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国内首次高密度 </a:t>
            </a:r>
            <a:r>
              <a:rPr lang="en-US" altLang="zh-CN" sz="1300" i="1" spc="80" dirty="0">
                <a:solidFill>
                  <a:srgbClr val="E9BB7A"/>
                </a:solidFill>
                <a:latin typeface="Exo Black" pitchFamily="2" charset="0"/>
                <a:ea typeface="Source Han Sans CN Normal" panose="020B0400000000000000" pitchFamily="34" charset="-128"/>
                <a:cs typeface="Source Han Sans CN" charset="-122"/>
              </a:rPr>
              <a:t>SMR</a:t>
            </a:r>
            <a:r>
              <a:rPr lang="en-US" altLang="zh-CN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 </a:t>
            </a:r>
            <a:r>
              <a:rPr lang="zh-CN" altLang="en-US" sz="1300" spc="8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" charset="-122"/>
              </a:rPr>
              <a:t>盘商用落地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5BEB2F-D757-144D-82E7-10C352AA548B}"/>
              </a:ext>
            </a:extLst>
          </p:cNvPr>
          <p:cNvSpPr txBox="1"/>
          <p:nvPr/>
        </p:nvSpPr>
        <p:spPr>
          <a:xfrm>
            <a:off x="4621411" y="1650022"/>
            <a:ext cx="3470070" cy="158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i="1" spc="40" dirty="0">
                <a:solidFill>
                  <a:srgbClr val="DCB276"/>
                </a:solidFill>
                <a:latin typeface="Exo Black" pitchFamily="2" charset="0"/>
                <a:ea typeface="Source Han Sans CN" panose="020B0800000000000000" pitchFamily="34" charset="-122"/>
              </a:rPr>
              <a:t>0.024</a:t>
            </a:r>
            <a:r>
              <a:rPr lang="en-US" altLang="zh-CN" sz="3600" spc="40" dirty="0">
                <a:solidFill>
                  <a:srgbClr val="DCB276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 </a:t>
            </a:r>
            <a:r>
              <a:rPr lang="zh-CN" altLang="en-US" sz="1800" spc="40" dirty="0">
                <a:solidFill>
                  <a:srgbClr val="DCB276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元 </a:t>
            </a:r>
            <a:r>
              <a:rPr lang="en-US" altLang="zh-CN" sz="1800" spc="40" dirty="0">
                <a:solidFill>
                  <a:srgbClr val="DCB276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/ GB / </a:t>
            </a:r>
            <a:r>
              <a:rPr lang="zh-CN" altLang="en-US" sz="1800" spc="40" dirty="0">
                <a:solidFill>
                  <a:srgbClr val="DCB276"/>
                </a:solidFill>
                <a:latin typeface="Source Han Sans CN" panose="020B0800000000000000" pitchFamily="34" charset="-122"/>
                <a:ea typeface="Source Han Sans CN" panose="020B0800000000000000" pitchFamily="34" charset="-122"/>
              </a:rPr>
              <a:t>月</a:t>
            </a:r>
            <a:endParaRPr lang="en-US" altLang="zh-CN" sz="1800" spc="40" dirty="0">
              <a:solidFill>
                <a:srgbClr val="DCB276"/>
              </a:solidFill>
              <a:latin typeface="Source Han Sans CN" panose="020B0800000000000000" pitchFamily="34" charset="-122"/>
              <a:ea typeface="Source Han Sans CN" panose="020B0800000000000000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spc="40" dirty="0">
                <a:solidFill>
                  <a:srgbClr val="D9D9D9"/>
                </a:solidFill>
              </a:rPr>
              <a:t>友商同类型产品价格区间：</a:t>
            </a:r>
            <a:r>
              <a:rPr lang="en-US" altLang="zh-CN" sz="1000" spc="40" dirty="0">
                <a:solidFill>
                  <a:srgbClr val="D9D9D9"/>
                </a:solidFill>
              </a:rPr>
              <a:t>0.03 – 0.033 </a:t>
            </a:r>
            <a:r>
              <a:rPr lang="zh-CN" altLang="en-US" sz="1000" spc="40" dirty="0">
                <a:solidFill>
                  <a:srgbClr val="D9D9D9"/>
                </a:solidFill>
              </a:rPr>
              <a:t>元 </a:t>
            </a:r>
            <a:r>
              <a:rPr lang="en-US" altLang="zh-CN" sz="1000" spc="40" dirty="0">
                <a:solidFill>
                  <a:srgbClr val="D9D9D9"/>
                </a:solidFill>
              </a:rPr>
              <a:t>/ GB / </a:t>
            </a:r>
            <a:r>
              <a:rPr lang="zh-CN" altLang="en-US" sz="1000" spc="40" dirty="0">
                <a:solidFill>
                  <a:srgbClr val="D9D9D9"/>
                </a:solidFill>
              </a:rPr>
              <a:t>月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F4C9F0F-E6DA-A54B-B1EA-B8B582CD635F}"/>
              </a:ext>
            </a:extLst>
          </p:cNvPr>
          <p:cNvGrpSpPr/>
          <p:nvPr/>
        </p:nvGrpSpPr>
        <p:grpSpPr>
          <a:xfrm>
            <a:off x="1363300" y="1957730"/>
            <a:ext cx="126980" cy="126980"/>
            <a:chOff x="853054" y="1299951"/>
            <a:chExt cx="126980" cy="12698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7D21C98-EA48-4C4B-9CDF-106C5AD91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054" y="1299951"/>
              <a:ext cx="126980" cy="12698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52ED5B3-2A35-1342-ACF4-4A5E9710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616" y="1331740"/>
              <a:ext cx="26526" cy="6480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FB861A7-B366-4D4C-A8A5-209C3DC45B84}"/>
              </a:ext>
            </a:extLst>
          </p:cNvPr>
          <p:cNvGrpSpPr/>
          <p:nvPr/>
        </p:nvGrpSpPr>
        <p:grpSpPr>
          <a:xfrm>
            <a:off x="1363300" y="2383608"/>
            <a:ext cx="126980" cy="126980"/>
            <a:chOff x="2575380" y="1299951"/>
            <a:chExt cx="126980" cy="12698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E03DA2E-F3BA-2842-9D75-838D24C5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380" y="1299951"/>
              <a:ext cx="126980" cy="126980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E9B00A2-D6F2-8742-95D4-6DA6C03B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4402" y="1330078"/>
              <a:ext cx="45719" cy="60958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B8C403-26D0-024C-BB1C-85F935B9CDDF}"/>
              </a:ext>
            </a:extLst>
          </p:cNvPr>
          <p:cNvGrpSpPr/>
          <p:nvPr/>
        </p:nvGrpSpPr>
        <p:grpSpPr>
          <a:xfrm>
            <a:off x="1363300" y="2809486"/>
            <a:ext cx="126980" cy="126980"/>
            <a:chOff x="4733425" y="1299951"/>
            <a:chExt cx="126980" cy="12698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7ABBADB-CCD9-CE42-BAAF-F653536A1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3425" y="1299951"/>
              <a:ext cx="126980" cy="126980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1EEDDA0-59AA-3846-8DA0-A4CD0D664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5227" y="1334578"/>
              <a:ext cx="45719" cy="5981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36149FB-5813-154F-8B72-AD3743CCEF28}"/>
              </a:ext>
            </a:extLst>
          </p:cNvPr>
          <p:cNvGrpSpPr/>
          <p:nvPr/>
        </p:nvGrpSpPr>
        <p:grpSpPr>
          <a:xfrm>
            <a:off x="1366273" y="3235364"/>
            <a:ext cx="126980" cy="126980"/>
            <a:chOff x="6650634" y="1299951"/>
            <a:chExt cx="126980" cy="12698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71391CE-0A34-8F46-898E-1DCD5EC46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0634" y="1299951"/>
              <a:ext cx="126980" cy="12698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D654C7EF-2C93-9E49-82E8-2B21766A2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7802" y="1333305"/>
              <a:ext cx="45719" cy="57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87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56B5921-146D-AA4A-8EF9-44DFCB48CFD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966" y="1170606"/>
            <a:ext cx="3947612" cy="25885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25F4183-559A-9249-B970-C22D67F2683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29387" y="1170606"/>
            <a:ext cx="3947612" cy="2588594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B634B6C4-302C-5A41-86DA-C40A9F2150DB}"/>
              </a:ext>
            </a:extLst>
          </p:cNvPr>
          <p:cNvSpPr txBox="1"/>
          <p:nvPr/>
        </p:nvSpPr>
        <p:spPr>
          <a:xfrm>
            <a:off x="728169" y="1307472"/>
            <a:ext cx="2497727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低成本</a:t>
            </a:r>
            <a:endParaRPr lang="en-US" altLang="zh-CN" sz="2400" spc="107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CDBE4A-1FD8-FF4E-A8A5-25942B109DE8}"/>
              </a:ext>
            </a:extLst>
          </p:cNvPr>
          <p:cNvSpPr/>
          <p:nvPr/>
        </p:nvSpPr>
        <p:spPr>
          <a:xfrm>
            <a:off x="728169" y="2191066"/>
            <a:ext cx="3554785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高密 </a:t>
            </a:r>
            <a:r>
              <a:rPr lang="en-US" altLang="zh-CN" sz="12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SMR </a:t>
            </a:r>
            <a:r>
              <a:rPr lang="zh-CN" altLang="en-US" sz="12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技术，单位机架存储容量提升 </a:t>
            </a:r>
            <a:r>
              <a:rPr lang="en-US" altLang="zh-CN" sz="1800" i="1" spc="36" dirty="0">
                <a:solidFill>
                  <a:srgbClr val="E9BB7A"/>
                </a:solidFill>
                <a:latin typeface="Exo ExtraBold" pitchFamily="2" charset="0"/>
                <a:ea typeface="Source Han Sans CN Light" panose="020B0300000000000000" pitchFamily="34" charset="-128"/>
              </a:rPr>
              <a:t>5.375</a:t>
            </a:r>
            <a:r>
              <a:rPr lang="en-US" altLang="zh-CN" sz="1000" spc="36" dirty="0">
                <a:solidFill>
                  <a:srgbClr val="E9BB7A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 </a:t>
            </a:r>
            <a:r>
              <a:rPr lang="zh-CN" altLang="en-US" sz="12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倍</a:t>
            </a:r>
            <a:endParaRPr lang="en-US" altLang="zh-CN" sz="1200" spc="36" dirty="0">
              <a:solidFill>
                <a:schemeClr val="bg1">
                  <a:lumMod val="85000"/>
                </a:schemeClr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2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磁盘休眠，硬盘能耗降低近 </a:t>
            </a:r>
            <a:r>
              <a:rPr lang="en-US" altLang="zh-CN" sz="1800" i="1" spc="36" dirty="0">
                <a:solidFill>
                  <a:srgbClr val="E9BB7A"/>
                </a:solidFill>
                <a:latin typeface="Exo ExtraBold" pitchFamily="2" charset="0"/>
                <a:ea typeface="Source Han Sans CN Light" panose="020B0300000000000000" pitchFamily="34" charset="-128"/>
              </a:rPr>
              <a:t>90</a:t>
            </a:r>
            <a:r>
              <a:rPr lang="en-US" altLang="zh-CN" sz="1000" spc="36" dirty="0">
                <a:solidFill>
                  <a:srgbClr val="E9BB7A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 </a:t>
            </a:r>
            <a:r>
              <a:rPr lang="en-US" altLang="zh-CN" sz="1200" spc="36" dirty="0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%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3B80B4C-9A6F-7A43-854B-86D4FC450330}"/>
              </a:ext>
            </a:extLst>
          </p:cNvPr>
          <p:cNvSpPr txBox="1"/>
          <p:nvPr/>
        </p:nvSpPr>
        <p:spPr>
          <a:xfrm>
            <a:off x="4835394" y="1307472"/>
            <a:ext cx="2497727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Source Han Sans CN" charset="-122"/>
              </a:rPr>
              <a:t>高可靠</a:t>
            </a:r>
            <a:endParaRPr lang="en-US" altLang="zh-CN" sz="2400" spc="107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Source Han Sans CN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DB45B43-EAA7-BF4F-88E2-BCA50A0933AE}"/>
              </a:ext>
            </a:extLst>
          </p:cNvPr>
          <p:cNvSpPr/>
          <p:nvPr/>
        </p:nvSpPr>
        <p:spPr>
          <a:xfrm>
            <a:off x="4835394" y="2136368"/>
            <a:ext cx="3741605" cy="113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存储节点 </a:t>
            </a:r>
            <a:r>
              <a:rPr lang="zh-CN" altLang="en-US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双机头 </a:t>
            </a: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设计，故障快速切换</a:t>
            </a:r>
            <a:endParaRPr lang="en-US" altLang="zh-CN" sz="1200" spc="36" dirty="0">
              <a:solidFill>
                <a:srgbClr val="D9D9D9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采用 </a:t>
            </a:r>
            <a:r>
              <a:rPr lang="en-US" altLang="zh-CN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Intel </a:t>
            </a:r>
            <a:r>
              <a:rPr lang="zh-CN" altLang="en-US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纠删码 </a:t>
            </a: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技术，支持同时</a:t>
            </a:r>
            <a:r>
              <a:rPr lang="en-US" altLang="zh-CN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 4 </a:t>
            </a: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块盘故障冗余</a:t>
            </a:r>
            <a:endParaRPr lang="en-US" altLang="zh-CN" sz="1200" spc="36" dirty="0">
              <a:solidFill>
                <a:srgbClr val="D9D9D9"/>
              </a:solidFill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全链路 </a:t>
            </a:r>
            <a:r>
              <a:rPr lang="en-US" altLang="zh-CN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CRC </a:t>
            </a:r>
            <a:r>
              <a:rPr lang="zh-CN" altLang="en-US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校验</a:t>
            </a:r>
            <a:r>
              <a:rPr lang="zh-CN" altLang="en-US" sz="1200" spc="36" dirty="0">
                <a:solidFill>
                  <a:srgbClr val="D9D9D9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rPr>
              <a:t>，定期 </a:t>
            </a:r>
            <a:r>
              <a:rPr lang="en-US" altLang="zh-CN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Scrub </a:t>
            </a:r>
            <a:r>
              <a:rPr lang="zh-CN" altLang="en-US" sz="1200" spc="36" dirty="0">
                <a:solidFill>
                  <a:srgbClr val="E9BB7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一致性检查</a:t>
            </a:r>
            <a:endParaRPr lang="en-US" altLang="zh-CN" sz="1200" spc="36" dirty="0">
              <a:solidFill>
                <a:srgbClr val="E9BB7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18" name="饼形 17">
            <a:extLst>
              <a:ext uri="{FF2B5EF4-FFF2-40B4-BE49-F238E27FC236}">
                <a16:creationId xmlns:a16="http://schemas.microsoft.com/office/drawing/2014/main" id="{783880E4-C1AD-1B45-AFA8-198BD497D9FC}"/>
              </a:ext>
            </a:extLst>
          </p:cNvPr>
          <p:cNvSpPr/>
          <p:nvPr/>
        </p:nvSpPr>
        <p:spPr>
          <a:xfrm rot="16200000">
            <a:off x="3335248" y="85276"/>
            <a:ext cx="2170659" cy="2170659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饼形 18">
            <a:extLst>
              <a:ext uri="{FF2B5EF4-FFF2-40B4-BE49-F238E27FC236}">
                <a16:creationId xmlns:a16="http://schemas.microsoft.com/office/drawing/2014/main" id="{975627F1-6D16-9F44-9385-1FB1FF18A02C}"/>
              </a:ext>
            </a:extLst>
          </p:cNvPr>
          <p:cNvSpPr/>
          <p:nvPr/>
        </p:nvSpPr>
        <p:spPr>
          <a:xfrm rot="16200000">
            <a:off x="7491669" y="85276"/>
            <a:ext cx="2170659" cy="2170659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38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5084</TotalTime>
  <Words>741</Words>
  <Application>Microsoft Macintosh PowerPoint</Application>
  <PresentationFormat>全屏显示(16:9)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等线</vt:lpstr>
      <vt:lpstr>Microsoft YaHei</vt:lpstr>
      <vt:lpstr>Microsoft YaHei Light</vt:lpstr>
      <vt:lpstr>新細明體</vt:lpstr>
      <vt:lpstr>Source Han Sans CN</vt:lpstr>
      <vt:lpstr>Source Han Sans CN Light</vt:lpstr>
      <vt:lpstr>Source Han Sans CN Medium</vt:lpstr>
      <vt:lpstr>Source Han Sans CN Normal</vt:lpstr>
      <vt:lpstr>Source Han Sans CN Regular</vt:lpstr>
      <vt:lpstr>Arial</vt:lpstr>
      <vt:lpstr>Calibri</vt:lpstr>
      <vt:lpstr>Calibri Light</vt:lpstr>
      <vt:lpstr>Exo Black</vt:lpstr>
      <vt:lpstr>Exo ExtraBold</vt:lpstr>
      <vt:lpstr>Exo Medium</vt:lpstr>
      <vt:lpstr>Exo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王君颖</dc:creator>
  <cp:lastModifiedBy>Microsoft Office User</cp:lastModifiedBy>
  <cp:revision>288</cp:revision>
  <dcterms:created xsi:type="dcterms:W3CDTF">2019-08-19T05:30:30Z</dcterms:created>
  <dcterms:modified xsi:type="dcterms:W3CDTF">2020-10-14T07:59:12Z</dcterms:modified>
</cp:coreProperties>
</file>