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0" r:id="rId5"/>
    <p:sldId id="275" r:id="rId6"/>
    <p:sldId id="273" r:id="rId7"/>
    <p:sldId id="271" r:id="rId8"/>
    <p:sldId id="272" r:id="rId9"/>
    <p:sldId id="276" r:id="rId10"/>
    <p:sldId id="277" r:id="rId11"/>
    <p:sldId id="284" r:id="rId12"/>
    <p:sldId id="279" r:id="rId13"/>
    <p:sldId id="285" r:id="rId14"/>
    <p:sldId id="287" r:id="rId15"/>
    <p:sldId id="288" r:id="rId16"/>
    <p:sldId id="300" r:id="rId17"/>
    <p:sldId id="299" r:id="rId18"/>
    <p:sldId id="264" r:id="rId19"/>
  </p:sldIdLst>
  <p:sldSz cx="9144000" cy="5143500" type="screen16x9"/>
  <p:notesSz cx="6858000" cy="9144000"/>
  <p:defaultTextStyle>
    <a:defPPr>
      <a:defRPr lang="zh-CN"/>
    </a:defPPr>
    <a:lvl1pPr marL="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0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09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6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5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565"/>
    <a:srgbClr val="2C437E"/>
    <a:srgbClr val="434FA1"/>
    <a:srgbClr val="1B2146"/>
    <a:srgbClr val="EABC79"/>
    <a:srgbClr val="0E173B"/>
    <a:srgbClr val="517081"/>
    <a:srgbClr val="9ABAE9"/>
    <a:srgbClr val="5E8395"/>
    <a:srgbClr val="F4C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2"/>
    <p:restoredTop sz="94586"/>
  </p:normalViewPr>
  <p:slideViewPr>
    <p:cSldViewPr snapToGrid="0" snapToObjects="1">
      <p:cViewPr varScale="1">
        <p:scale>
          <a:sx n="136" d="100"/>
          <a:sy n="136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29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1pPr>
          </a:lstStyle>
          <a:p>
            <a:fld id="{3F5DCD60-9CCB-CC4B-8E0F-CF2CBA93912B}" type="datetimeFigureOut">
              <a:rPr kumimoji="1" lang="zh-CN" altLang="en-US" smtClean="0"/>
              <a:pPr/>
              <a:t>2020/10/14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1pPr>
          </a:lstStyle>
          <a:p>
            <a:fld id="{FA799C16-E853-5541-80C5-93211B3ABBC4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329565" rtl="0" eaLnBrk="1" latinLnBrk="0" hangingPunct="1">
      <a:defRPr sz="435" b="0" i="0" kern="1200">
        <a:solidFill>
          <a:schemeClr val="tx1"/>
        </a:solidFill>
        <a:latin typeface="Source Han Sans CN" panose="020B0500000000000000" pitchFamily="34" charset="-128"/>
        <a:ea typeface="Source Han Sans CN" panose="020B0500000000000000" pitchFamily="34" charset="-128"/>
        <a:cs typeface="+mn-cs"/>
      </a:defRPr>
    </a:lvl1pPr>
    <a:lvl2pPr marL="165100" algn="l" defTabSz="32956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2pPr>
    <a:lvl3pPr marL="329565" algn="l" defTabSz="32956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3pPr>
    <a:lvl4pPr marL="494665" algn="l" defTabSz="32956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4pPr>
    <a:lvl5pPr marL="659765" algn="l" defTabSz="32956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5pPr>
    <a:lvl6pPr marL="824865" algn="l" defTabSz="32956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6pPr>
    <a:lvl7pPr marL="989330" algn="l" defTabSz="32956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7pPr>
    <a:lvl8pPr marL="1154430" algn="l" defTabSz="32956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8pPr>
    <a:lvl9pPr marL="1319530" algn="l" defTabSz="32956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2199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图片文字：</a:t>
            </a:r>
            <a:r>
              <a:rPr kumimoji="1" lang="en-US" altLang="zh-CN" dirty="0"/>
              <a:t>UHCS</a:t>
            </a:r>
            <a:r>
              <a:rPr kumimoji="1" lang="en-US" altLang="zh-CN" baseline="0" dirty="0"/>
              <a:t> UHAS</a:t>
            </a:r>
            <a:r>
              <a:rPr kumimoji="1" lang="zh-CN" altLang="en-US" baseline="0" dirty="0"/>
              <a:t> </a:t>
            </a:r>
            <a:r>
              <a:rPr kumimoji="1" lang="en-US" altLang="zh-CN" baseline="0" dirty="0" err="1"/>
              <a:t>Phost</a:t>
            </a:r>
            <a:r>
              <a:rPr kumimoji="1" lang="en-US" altLang="zh-CN" baseline="0" dirty="0"/>
              <a:t>  VPCGW  VM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3263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我们会继续和合作伙伴</a:t>
            </a:r>
            <a:r>
              <a:rPr lang="zh-CN" alt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一起</a:t>
            </a:r>
            <a:r>
              <a:rPr lang="zh-CN" altLang="zh-CN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在更多的</a:t>
            </a:r>
            <a:r>
              <a:rPr lang="zh-CN" alt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行业</a:t>
            </a:r>
            <a:r>
              <a:rPr lang="zh-CN" altLang="zh-CN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领域</a:t>
            </a:r>
            <a:r>
              <a:rPr lang="zh-CN" alt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深耕</a:t>
            </a:r>
            <a:r>
              <a:rPr lang="zh-CN" altLang="zh-CN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，比如</a:t>
            </a:r>
            <a:r>
              <a:rPr lang="zh-CN" alt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</a:t>
            </a:r>
            <a:r>
              <a:rPr lang="zh-CN" altLang="zh-CN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</a:t>
            </a:r>
            <a:r>
              <a:rPr lang="zh-CN" alt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多行业的设备接入支持、</a:t>
            </a:r>
            <a:r>
              <a:rPr lang="zh-CN" altLang="zh-CN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更智能的</a:t>
            </a:r>
            <a:r>
              <a:rPr lang="zh-CN" alt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边缘</a:t>
            </a:r>
            <a:r>
              <a:rPr lang="zh-CN" altLang="zh-CN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场景</a:t>
            </a:r>
            <a:r>
              <a:rPr lang="zh-CN" alt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联动能力，更丰富的创新应用，为新基建下的产业互联网升级赋能。</a:t>
            </a:r>
            <a:endParaRPr lang="zh-CN" altLang="zh-CN" sz="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谢谢大家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30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380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pPr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147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图片文字：</a:t>
            </a:r>
            <a:r>
              <a:rPr kumimoji="1" lang="en-US" altLang="zh-CN" dirty="0"/>
              <a:t>UHCS</a:t>
            </a:r>
            <a:r>
              <a:rPr kumimoji="1" lang="en-US" altLang="zh-CN" baseline="0" dirty="0"/>
              <a:t> UHAS</a:t>
            </a:r>
            <a:r>
              <a:rPr kumimoji="1" lang="zh-CN" altLang="en-US" baseline="0" dirty="0"/>
              <a:t> </a:t>
            </a:r>
            <a:r>
              <a:rPr kumimoji="1" lang="en-US" altLang="zh-CN" baseline="0" dirty="0" err="1"/>
              <a:t>Phost</a:t>
            </a:r>
            <a:r>
              <a:rPr kumimoji="1" lang="en-US" altLang="zh-CN" baseline="0" dirty="0"/>
              <a:t>  VPCGW  VM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图片文字：</a:t>
            </a:r>
            <a:r>
              <a:rPr kumimoji="1" lang="en-US" altLang="zh-CN" dirty="0"/>
              <a:t>UHCS</a:t>
            </a:r>
            <a:r>
              <a:rPr kumimoji="1" lang="en-US" altLang="zh-CN" baseline="0" dirty="0"/>
              <a:t> UHAS</a:t>
            </a:r>
            <a:r>
              <a:rPr kumimoji="1" lang="zh-CN" altLang="en-US" baseline="0" dirty="0"/>
              <a:t> </a:t>
            </a:r>
            <a:r>
              <a:rPr kumimoji="1" lang="en-US" altLang="zh-CN" baseline="0" dirty="0" err="1"/>
              <a:t>Phost</a:t>
            </a:r>
            <a:r>
              <a:rPr kumimoji="1" lang="en-US" altLang="zh-CN" baseline="0" dirty="0"/>
              <a:t>  VPCGW  VM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823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图片文字：地域</a:t>
            </a:r>
            <a:r>
              <a:rPr kumimoji="1" lang="en-US" altLang="zh-CN" dirty="0"/>
              <a:t>A</a:t>
            </a:r>
            <a:r>
              <a:rPr kumimoji="1" lang="zh-CN" altLang="en-US" baseline="0" dirty="0"/>
              <a:t>  外网 </a:t>
            </a:r>
            <a:r>
              <a:rPr kumimoji="1" lang="en-US" altLang="zh-CN" baseline="0" dirty="0"/>
              <a:t>BGP  POP V2.0 </a:t>
            </a:r>
            <a:r>
              <a:rPr kumimoji="1" lang="zh-CN" altLang="en-US" baseline="0" dirty="0"/>
              <a:t>可用区</a:t>
            </a:r>
            <a:r>
              <a:rPr kumimoji="1" lang="en-US" altLang="zh-CN" baseline="0" dirty="0"/>
              <a:t>A  </a:t>
            </a:r>
            <a:r>
              <a:rPr kumimoji="1" lang="zh-CN" altLang="en-US" baseline="0" dirty="0"/>
              <a:t>可用区</a:t>
            </a:r>
            <a:r>
              <a:rPr kumimoji="1" lang="en-US" altLang="zh-CN" baseline="0" dirty="0"/>
              <a:t>B </a:t>
            </a:r>
            <a:r>
              <a:rPr kumimoji="1" lang="zh-CN" altLang="en-US" baseline="0" dirty="0"/>
              <a:t>  机房核心</a:t>
            </a:r>
            <a:r>
              <a:rPr kumimoji="1" lang="en-US" altLang="zh-CN" baseline="0" dirty="0"/>
              <a:t>. UXR Cluster </a:t>
            </a:r>
            <a:r>
              <a:rPr kumimoji="1" lang="zh-CN" altLang="en-US" baseline="0" dirty="0"/>
              <a:t>公有云 物理云 外网接入 托管云 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图片文字：地域</a:t>
            </a:r>
            <a:r>
              <a:rPr kumimoji="1" lang="en-US" altLang="zh-CN" dirty="0"/>
              <a:t>A</a:t>
            </a:r>
            <a:r>
              <a:rPr kumimoji="1" lang="zh-CN" altLang="en-US" baseline="0" dirty="0"/>
              <a:t>  外网 </a:t>
            </a:r>
            <a:r>
              <a:rPr kumimoji="1" lang="en-US" altLang="zh-CN" baseline="0" dirty="0"/>
              <a:t>BGP  POP V2.0 </a:t>
            </a:r>
            <a:r>
              <a:rPr kumimoji="1" lang="zh-CN" altLang="en-US" baseline="0" dirty="0"/>
              <a:t>可用区</a:t>
            </a:r>
            <a:r>
              <a:rPr kumimoji="1" lang="en-US" altLang="zh-CN" baseline="0" dirty="0"/>
              <a:t>A  </a:t>
            </a:r>
            <a:r>
              <a:rPr kumimoji="1" lang="zh-CN" altLang="en-US" baseline="0" dirty="0"/>
              <a:t>可用区</a:t>
            </a:r>
            <a:r>
              <a:rPr kumimoji="1" lang="en-US" altLang="zh-CN" baseline="0" dirty="0"/>
              <a:t>B </a:t>
            </a:r>
            <a:r>
              <a:rPr kumimoji="1" lang="zh-CN" altLang="en-US" baseline="0" dirty="0"/>
              <a:t>  机房核心</a:t>
            </a:r>
            <a:r>
              <a:rPr kumimoji="1" lang="en-US" altLang="zh-CN" baseline="0" dirty="0"/>
              <a:t>. UXR Cluster </a:t>
            </a:r>
            <a:r>
              <a:rPr kumimoji="1" lang="zh-CN" altLang="en-US" baseline="0" dirty="0"/>
              <a:t>公有云 物理云 外网接入 托管云 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9121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图片文字：</a:t>
            </a:r>
            <a:r>
              <a:rPr kumimoji="1" lang="en-US" altLang="zh-CN" dirty="0"/>
              <a:t>UHCS</a:t>
            </a:r>
            <a:r>
              <a:rPr kumimoji="1" lang="en-US" altLang="zh-CN" baseline="0" dirty="0"/>
              <a:t> UHAS</a:t>
            </a:r>
            <a:r>
              <a:rPr kumimoji="1" lang="zh-CN" altLang="en-US" baseline="0" dirty="0"/>
              <a:t> </a:t>
            </a:r>
            <a:r>
              <a:rPr kumimoji="1" lang="en-US" altLang="zh-CN" baseline="0" dirty="0" err="1"/>
              <a:t>Phost</a:t>
            </a:r>
            <a:r>
              <a:rPr kumimoji="1" lang="en-US" altLang="zh-CN" baseline="0" dirty="0"/>
              <a:t>  VPCGW  VM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9385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图片文字：</a:t>
            </a:r>
            <a:r>
              <a:rPr kumimoji="1" lang="en-US" altLang="zh-CN" dirty="0"/>
              <a:t>UHCS</a:t>
            </a:r>
            <a:r>
              <a:rPr kumimoji="1" lang="en-US" altLang="zh-CN" baseline="0" dirty="0"/>
              <a:t> UHAS</a:t>
            </a:r>
            <a:r>
              <a:rPr kumimoji="1" lang="zh-CN" altLang="en-US" baseline="0" dirty="0"/>
              <a:t> </a:t>
            </a:r>
            <a:r>
              <a:rPr kumimoji="1" lang="en-US" altLang="zh-CN" baseline="0" dirty="0" err="1"/>
              <a:t>Phost</a:t>
            </a:r>
            <a:r>
              <a:rPr kumimoji="1" lang="en-US" altLang="zh-CN" baseline="0" dirty="0"/>
              <a:t>  VPCGW  VM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146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ea typeface="Source Han Sans CN" panose="020B0500000000000000" pitchFamily="34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9CAE5646-590A-DA49-A537-C036C6E5B5DE}" type="datetimeFigureOut">
              <a:rPr kumimoji="1" lang="zh-CN" altLang="en-US" smtClean="0"/>
              <a:pPr/>
              <a:t>2020/10/14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C356E492-50CD-E143-AAA8-9D77C5185EC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9CAE5646-590A-DA49-A537-C036C6E5B5DE}" type="datetimeFigureOut">
              <a:rPr kumimoji="1" lang="zh-CN" altLang="en-US" smtClean="0"/>
              <a:pPr/>
              <a:t>2020/10/14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C356E492-50CD-E143-AAA8-9D77C5185EC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9CAE5646-590A-DA49-A537-C036C6E5B5DE}" type="datetimeFigureOut">
              <a:rPr kumimoji="1" lang="zh-CN" altLang="en-US" smtClean="0"/>
              <a:pPr/>
              <a:t>2020/10/14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C356E492-50CD-E143-AAA8-9D77C5185EC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9CAE5646-590A-DA49-A537-C036C6E5B5DE}" type="datetimeFigureOut">
              <a:rPr kumimoji="1" lang="zh-CN" altLang="en-US" smtClean="0"/>
              <a:pPr/>
              <a:t>2020/10/14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C356E492-50CD-E143-AAA8-9D77C5185EC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ea typeface="Source Han Sans CN" panose="020B0500000000000000" pitchFamily="34" charset="-128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9CAE5646-590A-DA49-A537-C036C6E5B5DE}" type="datetimeFigureOut">
              <a:rPr kumimoji="1" lang="zh-CN" altLang="en-US" smtClean="0"/>
              <a:pPr/>
              <a:t>2020/10/14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C356E492-50CD-E143-AAA8-9D77C5185EC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9CAE5646-590A-DA49-A537-C036C6E5B5DE}" type="datetimeFigureOut">
              <a:rPr kumimoji="1" lang="zh-CN" altLang="en-US" smtClean="0"/>
              <a:pPr/>
              <a:t>2020/10/14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C356E492-50CD-E143-AAA8-9D77C5185EC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ea typeface="Source Han Sans CN" panose="020B0500000000000000" pitchFamily="34" charset="-12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ea typeface="Source Han Sans CN" panose="020B0500000000000000" pitchFamily="34" charset="-12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9CAE5646-590A-DA49-A537-C036C6E5B5DE}" type="datetimeFigureOut">
              <a:rPr kumimoji="1" lang="zh-CN" altLang="en-US" smtClean="0"/>
              <a:pPr/>
              <a:t>2020/10/14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C356E492-50CD-E143-AAA8-9D77C5185EC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9CAE5646-590A-DA49-A537-C036C6E5B5DE}" type="datetimeFigureOut">
              <a:rPr kumimoji="1" lang="zh-CN" altLang="en-US" smtClean="0"/>
              <a:pPr/>
              <a:t>2020/10/14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C356E492-50CD-E143-AAA8-9D77C5185EC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9CAE5646-590A-DA49-A537-C036C6E5B5DE}" type="datetimeFigureOut">
              <a:rPr kumimoji="1" lang="zh-CN" altLang="en-US" smtClean="0"/>
              <a:pPr/>
              <a:t>2020/10/14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C356E492-50CD-E143-AAA8-9D77C5185EC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 b="0" i="0">
                <a:ea typeface="Source Han Sans CN" panose="020B0500000000000000" pitchFamily="34" charset="-128"/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ea typeface="Source Han Sans CN" panose="020B0500000000000000" pitchFamily="34" charset="-128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9CAE5646-590A-DA49-A537-C036C6E5B5DE}" type="datetimeFigureOut">
              <a:rPr kumimoji="1" lang="zh-CN" altLang="en-US" smtClean="0"/>
              <a:pPr/>
              <a:t>2020/10/14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C356E492-50CD-E143-AAA8-9D77C5185EC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 i="0">
                <a:ea typeface="Source Han Sans CN" panose="020B0500000000000000" pitchFamily="34" charset="-128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ea typeface="Source Han Sans CN" panose="020B0500000000000000" pitchFamily="34" charset="-128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9CAE5646-590A-DA49-A537-C036C6E5B5DE}" type="datetimeFigureOut">
              <a:rPr kumimoji="1" lang="zh-CN" altLang="en-US" smtClean="0"/>
              <a:pPr/>
              <a:t>2020/10/14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Source Han Sans CN" panose="020B0500000000000000" pitchFamily="34" charset="-128"/>
              </a:defRPr>
            </a:lvl1pPr>
          </a:lstStyle>
          <a:p>
            <a:fld id="{C356E492-50CD-E143-AAA8-9D77C5185EC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alphaModFix amt="66000"/>
          </a:blip>
          <a:stretch>
            <a:fillRect/>
          </a:stretch>
        </p:blipFill>
        <p:spPr>
          <a:xfrm>
            <a:off x="407988" y="4819544"/>
            <a:ext cx="8416250" cy="1225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>
            <a:alphaModFix amt="42000"/>
          </a:blip>
          <a:stretch>
            <a:fillRect/>
          </a:stretch>
        </p:blipFill>
        <p:spPr>
          <a:xfrm>
            <a:off x="7872549" y="287867"/>
            <a:ext cx="951689" cy="1213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408" y="93036"/>
            <a:ext cx="5319486" cy="457530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3039" y="2079032"/>
            <a:ext cx="3797765" cy="122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Source Han Sans CN Light" panose="020B0200000000000000" pitchFamily="34" charset="-128"/>
                <a:ea typeface="Source Han Sans CN Light" panose="020B0200000000000000" pitchFamily="34" charset="-128"/>
              </a:rPr>
              <a:t>异构网络之</a:t>
            </a:r>
            <a:r>
              <a:rPr lang="en-US" altLang="zh-CN" sz="2400" b="1" dirty="0">
                <a:solidFill>
                  <a:schemeClr val="bg1"/>
                </a:solidFill>
                <a:latin typeface="Source Han Sans CN Light" panose="020B0200000000000000" pitchFamily="34" charset="-128"/>
                <a:ea typeface="Source Han Sans CN Light" panose="020B0200000000000000" pitchFamily="34" charset="-128"/>
              </a:rPr>
              <a:t>SDN</a:t>
            </a:r>
            <a:r>
              <a:rPr lang="zh-CN" altLang="en-US" sz="2400" b="1" dirty="0">
                <a:solidFill>
                  <a:schemeClr val="bg1"/>
                </a:solidFill>
                <a:latin typeface="Source Han Sans CN Light" panose="020B0200000000000000" pitchFamily="34" charset="-128"/>
                <a:ea typeface="Source Han Sans CN Light" panose="020B0200000000000000" pitchFamily="34" charset="-128"/>
              </a:rPr>
              <a:t>解决方案</a:t>
            </a:r>
          </a:p>
          <a:p>
            <a:pPr>
              <a:lnSpc>
                <a:spcPct val="150000"/>
              </a:lnSpc>
            </a:pPr>
            <a:endParaRPr kumimoji="1" lang="zh-CN" altLang="en-US" sz="2860" b="1" dirty="0">
              <a:solidFill>
                <a:schemeClr val="bg1"/>
              </a:solidFill>
              <a:latin typeface="Source Han Sans CN Light" panose="020B0200000000000000" pitchFamily="34" charset="-128"/>
              <a:ea typeface="Source Han Sans CN Light" panose="020B0200000000000000" pitchFamily="34" charset="-128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3039" y="2884387"/>
            <a:ext cx="2432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dirty="0">
                <a:solidFill>
                  <a:srgbClr val="E9BB7A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90204" pitchFamily="34" charset="0"/>
              </a:rPr>
              <a:t>周健 </a:t>
            </a:r>
            <a:r>
              <a:rPr kumimoji="1" lang="en-US" altLang="zh-CN" sz="1000" dirty="0">
                <a:solidFill>
                  <a:srgbClr val="E9BB7A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90204" pitchFamily="34" charset="0"/>
              </a:rPr>
              <a:t>|</a:t>
            </a:r>
            <a:r>
              <a:rPr kumimoji="1" lang="zh-CN" altLang="en-US" sz="1000" dirty="0">
                <a:solidFill>
                  <a:srgbClr val="E9BB7A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90204" pitchFamily="34" charset="0"/>
              </a:rPr>
              <a:t> </a:t>
            </a:r>
            <a:r>
              <a:rPr kumimoji="1" lang="en-US" altLang="zh-CN" sz="1000" dirty="0" err="1">
                <a:solidFill>
                  <a:srgbClr val="E9BB7A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90204" pitchFamily="34" charset="0"/>
              </a:rPr>
              <a:t>UCloud</a:t>
            </a:r>
            <a:r>
              <a:rPr kumimoji="1" lang="en-US" altLang="zh-CN" sz="1000" dirty="0">
                <a:solidFill>
                  <a:srgbClr val="E9BB7A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90204" pitchFamily="34" charset="0"/>
              </a:rPr>
              <a:t> </a:t>
            </a:r>
            <a:r>
              <a:rPr kumimoji="1" lang="zh-CN" altLang="en-US" sz="1000" dirty="0">
                <a:solidFill>
                  <a:srgbClr val="E9BB7A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90204" pitchFamily="34" charset="0"/>
              </a:rPr>
              <a:t>虚拟网络平台产品负责人</a:t>
            </a:r>
            <a:endParaRPr kumimoji="1" lang="zh-CN" altLang="en-US" sz="1000" dirty="0">
              <a:solidFill>
                <a:srgbClr val="E9BB7A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17081" cy="51504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48474" y="2247652"/>
            <a:ext cx="3082917" cy="97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alt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alt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alt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161292D-CD46-F84F-98F9-548D0AB59851}"/>
              </a:ext>
            </a:extLst>
          </p:cNvPr>
          <p:cNvSpPr txBox="1"/>
          <p:nvPr/>
        </p:nvSpPr>
        <p:spPr>
          <a:xfrm>
            <a:off x="546161" y="1016842"/>
            <a:ext cx="212767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异构网络</a:t>
            </a:r>
            <a:r>
              <a:rPr kumimoji="1" lang="en-US" altLang="zh-CN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-</a:t>
            </a:r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物理云</a:t>
            </a:r>
          </a:p>
        </p:txBody>
      </p:sp>
      <p:sp>
        <p:nvSpPr>
          <p:cNvPr id="7" name="Google Shape;246;p18">
            <a:extLst>
              <a:ext uri="{FF2B5EF4-FFF2-40B4-BE49-F238E27FC236}">
                <a16:creationId xmlns:a16="http://schemas.microsoft.com/office/drawing/2014/main" id="{280B76E1-8C0A-E848-AC39-293F7001B6BA}"/>
              </a:ext>
            </a:extLst>
          </p:cNvPr>
          <p:cNvSpPr/>
          <p:nvPr/>
        </p:nvSpPr>
        <p:spPr>
          <a:xfrm>
            <a:off x="546161" y="1555822"/>
            <a:ext cx="2670821" cy="883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基于 </a:t>
            </a:r>
            <a:r>
              <a:rPr lang="en-US" altLang="zh-CN" sz="1300" dirty="0">
                <a:solidFill>
                  <a:srgbClr val="EABC79"/>
                </a:solidFill>
                <a:latin typeface="Exo" pitchFamily="2" charset="0"/>
                <a:ea typeface="Source Han Sans CN" panose="020B0500000000000000" pitchFamily="34" charset="-128"/>
                <a:sym typeface="+mn-ea"/>
              </a:rPr>
              <a:t>DPDK</a:t>
            </a:r>
            <a:r>
              <a:rPr lang="zh-CN" altLang="en-US" sz="1300" dirty="0">
                <a:solidFill>
                  <a:srgbClr val="EABC79"/>
                </a:solidFill>
                <a:latin typeface="Exo" pitchFamily="2" charset="0"/>
                <a:ea typeface="Source Han Sans CN" panose="020B0500000000000000" pitchFamily="34" charset="-128"/>
                <a:sym typeface="+mn-ea"/>
              </a:rPr>
              <a:t> </a:t>
            </a: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开发， 单台服务器支持</a:t>
            </a:r>
            <a:r>
              <a:rPr lang="en-US" altLang="zh-CN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10Gbps</a:t>
            </a: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 线速、</a:t>
            </a:r>
            <a:r>
              <a:rPr lang="en-US" altLang="zh-CN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1000</a:t>
            </a: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万</a:t>
            </a:r>
            <a:r>
              <a:rPr lang="en-US" altLang="zh-CN" sz="1300" dirty="0" err="1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  <a:sym typeface="+mn-ea"/>
              </a:rPr>
              <a:t>pps</a:t>
            </a: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 报文转发能力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7F3F808-4B4D-484F-BA68-BD8287BF384E}"/>
              </a:ext>
            </a:extLst>
          </p:cNvPr>
          <p:cNvSpPr/>
          <p:nvPr/>
        </p:nvSpPr>
        <p:spPr>
          <a:xfrm>
            <a:off x="546161" y="2671742"/>
            <a:ext cx="2922595" cy="361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660" indent="-200660" algn="just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总计可提供 </a:t>
            </a:r>
            <a:r>
              <a:rPr lang="en-US" altLang="zh-CN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320</a:t>
            </a:r>
            <a:r>
              <a:rPr lang="en-US" altLang="zh-CN" sz="13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  <a:sym typeface="+mn-ea"/>
              </a:rPr>
              <a:t>Gbps</a:t>
            </a: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 的内网转发能力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44A3194-77EB-774B-9739-486F6AFD209E}"/>
              </a:ext>
            </a:extLst>
          </p:cNvPr>
          <p:cNvSpPr/>
          <p:nvPr/>
        </p:nvSpPr>
        <p:spPr>
          <a:xfrm>
            <a:off x="546161" y="3303479"/>
            <a:ext cx="1564852" cy="361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660" indent="-200660" algn="just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支持 </a:t>
            </a:r>
            <a:r>
              <a:rPr lang="en-US" altLang="zh-CN" sz="13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  <a:sym typeface="+mn-ea"/>
              </a:rPr>
              <a:t>VPC</a:t>
            </a: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 所有功能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213F401-E8EC-BA46-A684-129135623A58}"/>
              </a:ext>
            </a:extLst>
          </p:cNvPr>
          <p:cNvSpPr/>
          <p:nvPr/>
        </p:nvSpPr>
        <p:spPr>
          <a:xfrm>
            <a:off x="379336" y="1699752"/>
            <a:ext cx="115307" cy="115307"/>
          </a:xfrm>
          <a:prstGeom prst="rect">
            <a:avLst/>
          </a:prstGeom>
          <a:gradFill flip="none" rotWithShape="1"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r>
              <a:rPr lang="zh-CN" altLang="en-US" sz="200" dirty="0">
                <a:solidFill>
                  <a:schemeClr val="tx1"/>
                </a:solidFill>
                <a:latin typeface="Source Han Sans CN Regular"/>
                <a:ea typeface="Source Han Sans CN Regular"/>
              </a:rPr>
              <a:t> 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628E242-A495-EA47-8A84-682FCB32B58C}"/>
              </a:ext>
            </a:extLst>
          </p:cNvPr>
          <p:cNvSpPr/>
          <p:nvPr/>
        </p:nvSpPr>
        <p:spPr>
          <a:xfrm>
            <a:off x="379336" y="2801454"/>
            <a:ext cx="115307" cy="115307"/>
          </a:xfrm>
          <a:prstGeom prst="rect">
            <a:avLst/>
          </a:prstGeom>
          <a:gradFill flip="none" rotWithShape="1"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r>
              <a:rPr lang="zh-CN" altLang="en-US" sz="200" dirty="0">
                <a:solidFill>
                  <a:schemeClr val="tx1"/>
                </a:solidFill>
                <a:latin typeface="Source Han Sans CN Regular"/>
                <a:ea typeface="Source Han Sans CN Regular"/>
              </a:rPr>
              <a:t> 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75C7B26-C092-5C4D-BD6A-C48D310C1720}"/>
              </a:ext>
            </a:extLst>
          </p:cNvPr>
          <p:cNvSpPr/>
          <p:nvPr/>
        </p:nvSpPr>
        <p:spPr>
          <a:xfrm>
            <a:off x="379336" y="3434289"/>
            <a:ext cx="115307" cy="115307"/>
          </a:xfrm>
          <a:prstGeom prst="rect">
            <a:avLst/>
          </a:prstGeom>
          <a:gradFill flip="none" rotWithShape="1"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r>
              <a:rPr lang="zh-CN" altLang="en-US" sz="200" dirty="0">
                <a:solidFill>
                  <a:schemeClr val="tx1"/>
                </a:solidFill>
                <a:latin typeface="Source Han Sans CN Regular"/>
                <a:ea typeface="Source Han Sans CN Regular"/>
              </a:rPr>
              <a:t>  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6177ACD-89E8-CA44-8BC2-0109FE54D8E5}"/>
              </a:ext>
            </a:extLst>
          </p:cNvPr>
          <p:cNvGrpSpPr/>
          <p:nvPr/>
        </p:nvGrpSpPr>
        <p:grpSpPr>
          <a:xfrm>
            <a:off x="4142692" y="1156711"/>
            <a:ext cx="4210661" cy="2452763"/>
            <a:chOff x="3805538" y="1211713"/>
            <a:chExt cx="4752279" cy="281691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F1615F4-B6EC-4D48-8C92-F49FD0B33D28}"/>
                </a:ext>
              </a:extLst>
            </p:cNvPr>
            <p:cNvGrpSpPr/>
            <p:nvPr/>
          </p:nvGrpSpPr>
          <p:grpSpPr>
            <a:xfrm>
              <a:off x="4166724" y="1211713"/>
              <a:ext cx="1223675" cy="455087"/>
              <a:chOff x="2421495" y="3634904"/>
              <a:chExt cx="1223675" cy="455087"/>
            </a:xfrm>
          </p:grpSpPr>
          <p:sp>
            <p:nvSpPr>
              <p:cNvPr id="13" name="圆角矩形 150">
                <a:extLst>
                  <a:ext uri="{FF2B5EF4-FFF2-40B4-BE49-F238E27FC236}">
                    <a16:creationId xmlns:a16="http://schemas.microsoft.com/office/drawing/2014/main" id="{AD68145D-4467-A943-BBCC-BE4C92801C1A}"/>
                  </a:ext>
                </a:extLst>
              </p:cNvPr>
              <p:cNvSpPr/>
              <p:nvPr/>
            </p:nvSpPr>
            <p:spPr>
              <a:xfrm>
                <a:off x="2421495" y="3634904"/>
                <a:ext cx="1223675" cy="455087"/>
              </a:xfrm>
              <a:prstGeom prst="roundRect">
                <a:avLst>
                  <a:gd name="adj" fmla="val 4166"/>
                </a:avLst>
              </a:prstGeom>
              <a:gradFill flip="none" rotWithShape="1">
                <a:gsLst>
                  <a:gs pos="0">
                    <a:srgbClr val="686A95">
                      <a:alpha val="0"/>
                    </a:srgbClr>
                  </a:gs>
                  <a:gs pos="91108">
                    <a:srgbClr val="4350A0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643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DA5B7DE-421C-C34B-80C6-667AB341100E}"/>
                  </a:ext>
                </a:extLst>
              </p:cNvPr>
              <p:cNvSpPr txBox="1"/>
              <p:nvPr/>
            </p:nvSpPr>
            <p:spPr>
              <a:xfrm>
                <a:off x="2696457" y="3708558"/>
                <a:ext cx="673750" cy="31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chemeClr val="bg1"/>
                    </a:solidFill>
                    <a:latin typeface="Exo" pitchFamily="2" charset="0"/>
                    <a:ea typeface="Source Han Sans CN" panose="020B0500000000000000" pitchFamily="34" charset="-128"/>
                  </a:rPr>
                  <a:t>UHCS</a:t>
                </a:r>
                <a:endParaRPr kumimoji="1" lang="zh-CN" altLang="en-US" sz="12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B6ECCFB3-5C06-834B-BB40-6A337EBE37FA}"/>
                </a:ext>
              </a:extLst>
            </p:cNvPr>
            <p:cNvGrpSpPr/>
            <p:nvPr/>
          </p:nvGrpSpPr>
          <p:grpSpPr>
            <a:xfrm>
              <a:off x="6009478" y="1211713"/>
              <a:ext cx="1223675" cy="455087"/>
              <a:chOff x="2421495" y="3634904"/>
              <a:chExt cx="1223675" cy="455087"/>
            </a:xfrm>
          </p:grpSpPr>
          <p:sp>
            <p:nvSpPr>
              <p:cNvPr id="19" name="圆角矩形 150">
                <a:extLst>
                  <a:ext uri="{FF2B5EF4-FFF2-40B4-BE49-F238E27FC236}">
                    <a16:creationId xmlns:a16="http://schemas.microsoft.com/office/drawing/2014/main" id="{914F65EE-93AB-5C41-86B8-20DEC982553D}"/>
                  </a:ext>
                </a:extLst>
              </p:cNvPr>
              <p:cNvSpPr/>
              <p:nvPr/>
            </p:nvSpPr>
            <p:spPr>
              <a:xfrm>
                <a:off x="2421495" y="3634904"/>
                <a:ext cx="1223675" cy="455087"/>
              </a:xfrm>
              <a:prstGeom prst="roundRect">
                <a:avLst>
                  <a:gd name="adj" fmla="val 4166"/>
                </a:avLst>
              </a:prstGeom>
              <a:gradFill flip="none" rotWithShape="1">
                <a:gsLst>
                  <a:gs pos="0">
                    <a:srgbClr val="686A95">
                      <a:alpha val="0"/>
                    </a:srgbClr>
                  </a:gs>
                  <a:gs pos="91108">
                    <a:srgbClr val="4350A0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643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AF05583-E8D9-664F-92AA-38758DCF66EC}"/>
                  </a:ext>
                </a:extLst>
              </p:cNvPr>
              <p:cNvSpPr txBox="1"/>
              <p:nvPr/>
            </p:nvSpPr>
            <p:spPr>
              <a:xfrm>
                <a:off x="2696457" y="3708558"/>
                <a:ext cx="673750" cy="31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chemeClr val="bg1"/>
                    </a:solidFill>
                    <a:latin typeface="Exo" pitchFamily="2" charset="0"/>
                    <a:ea typeface="Source Han Sans CN" panose="020B0500000000000000" pitchFamily="34" charset="-128"/>
                  </a:rPr>
                  <a:t>UHAS</a:t>
                </a:r>
                <a:endParaRPr kumimoji="1" lang="zh-CN" altLang="en-US" sz="12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B71FCFE-EB1F-D448-B2DC-A9AA24657D0D}"/>
                </a:ext>
              </a:extLst>
            </p:cNvPr>
            <p:cNvGrpSpPr/>
            <p:nvPr/>
          </p:nvGrpSpPr>
          <p:grpSpPr>
            <a:xfrm>
              <a:off x="4166724" y="2321768"/>
              <a:ext cx="1223675" cy="455087"/>
              <a:chOff x="2421495" y="3634904"/>
              <a:chExt cx="1223675" cy="455087"/>
            </a:xfrm>
          </p:grpSpPr>
          <p:sp>
            <p:nvSpPr>
              <p:cNvPr id="22" name="圆角矩形 150">
                <a:extLst>
                  <a:ext uri="{FF2B5EF4-FFF2-40B4-BE49-F238E27FC236}">
                    <a16:creationId xmlns:a16="http://schemas.microsoft.com/office/drawing/2014/main" id="{2E99CB91-5663-4C4E-ABB7-69472CB2CBBB}"/>
                  </a:ext>
                </a:extLst>
              </p:cNvPr>
              <p:cNvSpPr/>
              <p:nvPr/>
            </p:nvSpPr>
            <p:spPr>
              <a:xfrm>
                <a:off x="2421495" y="3634904"/>
                <a:ext cx="1223675" cy="455087"/>
              </a:xfrm>
              <a:prstGeom prst="roundRect">
                <a:avLst>
                  <a:gd name="adj" fmla="val 4166"/>
                </a:avLst>
              </a:prstGeom>
              <a:gradFill flip="none" rotWithShape="1">
                <a:gsLst>
                  <a:gs pos="0">
                    <a:srgbClr val="686A95">
                      <a:alpha val="0"/>
                    </a:srgbClr>
                  </a:gs>
                  <a:gs pos="91108">
                    <a:srgbClr val="4350A0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643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A15863A-8BEB-3D46-824A-66ACBE8ADDB9}"/>
                  </a:ext>
                </a:extLst>
              </p:cNvPr>
              <p:cNvSpPr txBox="1"/>
              <p:nvPr/>
            </p:nvSpPr>
            <p:spPr>
              <a:xfrm>
                <a:off x="2696457" y="3708558"/>
                <a:ext cx="673750" cy="31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chemeClr val="bg1"/>
                    </a:solidFill>
                    <a:latin typeface="Exo" pitchFamily="2" charset="0"/>
                    <a:ea typeface="Source Han Sans CN" panose="020B0500000000000000" pitchFamily="34" charset="-128"/>
                  </a:rPr>
                  <a:t>UHAS</a:t>
                </a:r>
                <a:endParaRPr kumimoji="1" lang="zh-CN" altLang="en-US" sz="12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430BB1AB-0C28-1048-B7C1-5606B710D86C}"/>
                </a:ext>
              </a:extLst>
            </p:cNvPr>
            <p:cNvGrpSpPr/>
            <p:nvPr/>
          </p:nvGrpSpPr>
          <p:grpSpPr>
            <a:xfrm>
              <a:off x="3805538" y="3573538"/>
              <a:ext cx="843119" cy="455087"/>
              <a:chOff x="2682588" y="3634904"/>
              <a:chExt cx="843119" cy="455087"/>
            </a:xfrm>
          </p:grpSpPr>
          <p:sp>
            <p:nvSpPr>
              <p:cNvPr id="25" name="圆角矩形 150">
                <a:extLst>
                  <a:ext uri="{FF2B5EF4-FFF2-40B4-BE49-F238E27FC236}">
                    <a16:creationId xmlns:a16="http://schemas.microsoft.com/office/drawing/2014/main" id="{3473679B-2C05-0544-A290-5650936395D1}"/>
                  </a:ext>
                </a:extLst>
              </p:cNvPr>
              <p:cNvSpPr/>
              <p:nvPr/>
            </p:nvSpPr>
            <p:spPr>
              <a:xfrm>
                <a:off x="2691116" y="3634904"/>
                <a:ext cx="657314" cy="455087"/>
              </a:xfrm>
              <a:prstGeom prst="roundRect">
                <a:avLst>
                  <a:gd name="adj" fmla="val 4166"/>
                </a:avLst>
              </a:prstGeom>
              <a:gradFill flip="none" rotWithShape="1">
                <a:gsLst>
                  <a:gs pos="0">
                    <a:srgbClr val="285A71"/>
                  </a:gs>
                  <a:gs pos="100000">
                    <a:srgbClr val="203B50">
                      <a:alpha val="6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568"/>
                <a:endParaRPr kumimoji="1">
                  <a:solidFill>
                    <a:schemeClr val="lt1"/>
                  </a:solidFill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CD046FC-03C0-1440-974A-6DF0A9B42BB4}"/>
                  </a:ext>
                </a:extLst>
              </p:cNvPr>
              <p:cNvSpPr txBox="1"/>
              <p:nvPr/>
            </p:nvSpPr>
            <p:spPr>
              <a:xfrm>
                <a:off x="2682588" y="3706123"/>
                <a:ext cx="843119" cy="31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 err="1">
                    <a:solidFill>
                      <a:schemeClr val="bg1"/>
                    </a:solidFill>
                    <a:latin typeface="Exo" pitchFamily="2" charset="0"/>
                    <a:ea typeface="Source Han Sans CN" panose="020B0500000000000000" pitchFamily="34" charset="-128"/>
                  </a:rPr>
                  <a:t>PHost</a:t>
                </a:r>
                <a:endParaRPr kumimoji="1" lang="zh-CN" altLang="en-US" sz="12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B93D361-F85D-184B-B833-B21A4548E787}"/>
                </a:ext>
              </a:extLst>
            </p:cNvPr>
            <p:cNvGrpSpPr/>
            <p:nvPr/>
          </p:nvGrpSpPr>
          <p:grpSpPr>
            <a:xfrm>
              <a:off x="5081105" y="3573538"/>
              <a:ext cx="729834" cy="455087"/>
              <a:chOff x="2696457" y="3637339"/>
              <a:chExt cx="729834" cy="455087"/>
            </a:xfrm>
          </p:grpSpPr>
          <p:sp>
            <p:nvSpPr>
              <p:cNvPr id="28" name="圆角矩形 150">
                <a:extLst>
                  <a:ext uri="{FF2B5EF4-FFF2-40B4-BE49-F238E27FC236}">
                    <a16:creationId xmlns:a16="http://schemas.microsoft.com/office/drawing/2014/main" id="{FE952AB1-7A66-B04A-8E4D-7E7C14D0681D}"/>
                  </a:ext>
                </a:extLst>
              </p:cNvPr>
              <p:cNvSpPr/>
              <p:nvPr/>
            </p:nvSpPr>
            <p:spPr>
              <a:xfrm>
                <a:off x="2718233" y="3637339"/>
                <a:ext cx="648000" cy="455087"/>
              </a:xfrm>
              <a:prstGeom prst="roundRect">
                <a:avLst>
                  <a:gd name="adj" fmla="val 4166"/>
                </a:avLst>
              </a:prstGeom>
              <a:gradFill flip="none" rotWithShape="1">
                <a:gsLst>
                  <a:gs pos="0">
                    <a:srgbClr val="285A71"/>
                  </a:gs>
                  <a:gs pos="100000">
                    <a:srgbClr val="203B50">
                      <a:alpha val="6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568"/>
                <a:endParaRPr kumimoji="1">
                  <a:solidFill>
                    <a:schemeClr val="lt1"/>
                  </a:solidFill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E442E9F-DDED-7B42-8057-BBC2BFF5145B}"/>
                  </a:ext>
                </a:extLst>
              </p:cNvPr>
              <p:cNvSpPr txBox="1"/>
              <p:nvPr/>
            </p:nvSpPr>
            <p:spPr>
              <a:xfrm>
                <a:off x="2696457" y="3708558"/>
                <a:ext cx="729834" cy="318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 err="1">
                    <a:solidFill>
                      <a:schemeClr val="bg1"/>
                    </a:solidFill>
                    <a:latin typeface="Exo" pitchFamily="2" charset="0"/>
                    <a:ea typeface="Source Han Sans CN" panose="020B0500000000000000" pitchFamily="34" charset="-128"/>
                  </a:rPr>
                  <a:t>PHost</a:t>
                </a:r>
                <a:endParaRPr kumimoji="1" lang="zh-CN" altLang="en-US" sz="12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59800BE6-4F5B-1545-BE3E-EB8676EB1F73}"/>
                </a:ext>
              </a:extLst>
            </p:cNvPr>
            <p:cNvGrpSpPr/>
            <p:nvPr/>
          </p:nvGrpSpPr>
          <p:grpSpPr>
            <a:xfrm>
              <a:off x="5942788" y="2256453"/>
              <a:ext cx="1295521" cy="526933"/>
              <a:chOff x="2349649" y="3563058"/>
              <a:chExt cx="1295521" cy="526933"/>
            </a:xfrm>
          </p:grpSpPr>
          <p:sp>
            <p:nvSpPr>
              <p:cNvPr id="59" name="圆角矩形 150">
                <a:extLst>
                  <a:ext uri="{FF2B5EF4-FFF2-40B4-BE49-F238E27FC236}">
                    <a16:creationId xmlns:a16="http://schemas.microsoft.com/office/drawing/2014/main" id="{F125ECE6-6BA5-AA47-92D0-7A089116E95D}"/>
                  </a:ext>
                </a:extLst>
              </p:cNvPr>
              <p:cNvSpPr/>
              <p:nvPr/>
            </p:nvSpPr>
            <p:spPr>
              <a:xfrm flipH="1">
                <a:off x="2349649" y="3563058"/>
                <a:ext cx="1223675" cy="455087"/>
              </a:xfrm>
              <a:prstGeom prst="roundRect">
                <a:avLst>
                  <a:gd name="adj" fmla="val 4166"/>
                </a:avLst>
              </a:prstGeom>
              <a:gradFill flip="none" rotWithShape="1">
                <a:gsLst>
                  <a:gs pos="0">
                    <a:srgbClr val="686A95">
                      <a:alpha val="0"/>
                    </a:srgbClr>
                  </a:gs>
                  <a:gs pos="98000">
                    <a:srgbClr val="233565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643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31" name="圆角矩形 150">
                <a:extLst>
                  <a:ext uri="{FF2B5EF4-FFF2-40B4-BE49-F238E27FC236}">
                    <a16:creationId xmlns:a16="http://schemas.microsoft.com/office/drawing/2014/main" id="{CC2CFD79-12F5-DD4C-B940-FFC15074117B}"/>
                  </a:ext>
                </a:extLst>
              </p:cNvPr>
              <p:cNvSpPr/>
              <p:nvPr/>
            </p:nvSpPr>
            <p:spPr>
              <a:xfrm>
                <a:off x="2421495" y="3634904"/>
                <a:ext cx="1223675" cy="455087"/>
              </a:xfrm>
              <a:prstGeom prst="roundRect">
                <a:avLst>
                  <a:gd name="adj" fmla="val 4166"/>
                </a:avLst>
              </a:prstGeom>
              <a:gradFill flip="none" rotWithShape="1">
                <a:gsLst>
                  <a:gs pos="0">
                    <a:srgbClr val="686A95"/>
                  </a:gs>
                  <a:gs pos="91108">
                    <a:srgbClr val="4350A0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643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D1D89B4-08FA-0440-8DFE-F21732D26183}"/>
                  </a:ext>
                </a:extLst>
              </p:cNvPr>
              <p:cNvSpPr txBox="1"/>
              <p:nvPr/>
            </p:nvSpPr>
            <p:spPr>
              <a:xfrm>
                <a:off x="2608814" y="3708636"/>
                <a:ext cx="849036" cy="318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chemeClr val="bg1"/>
                    </a:solidFill>
                    <a:latin typeface="Exo" pitchFamily="2" charset="0"/>
                    <a:ea typeface="Source Han Sans CN" panose="020B0500000000000000" pitchFamily="34" charset="-128"/>
                  </a:rPr>
                  <a:t>VPCGW</a:t>
                </a:r>
                <a:endParaRPr kumimoji="1" lang="zh-CN" altLang="en-US" sz="12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B57823EA-5FC8-1845-97FA-012A0C38572C}"/>
                </a:ext>
              </a:extLst>
            </p:cNvPr>
            <p:cNvGrpSpPr/>
            <p:nvPr/>
          </p:nvGrpSpPr>
          <p:grpSpPr>
            <a:xfrm>
              <a:off x="7780576" y="2340926"/>
              <a:ext cx="777241" cy="455087"/>
              <a:chOff x="2631374" y="3634904"/>
              <a:chExt cx="777241" cy="455087"/>
            </a:xfrm>
          </p:grpSpPr>
          <p:sp>
            <p:nvSpPr>
              <p:cNvPr id="34" name="圆角矩形 150">
                <a:extLst>
                  <a:ext uri="{FF2B5EF4-FFF2-40B4-BE49-F238E27FC236}">
                    <a16:creationId xmlns:a16="http://schemas.microsoft.com/office/drawing/2014/main" id="{7EB16D6B-82AC-0444-A9A0-B7C5158C7AC0}"/>
                  </a:ext>
                </a:extLst>
              </p:cNvPr>
              <p:cNvSpPr/>
              <p:nvPr/>
            </p:nvSpPr>
            <p:spPr>
              <a:xfrm>
                <a:off x="2631374" y="3634904"/>
                <a:ext cx="777241" cy="455087"/>
              </a:xfrm>
              <a:prstGeom prst="roundRect">
                <a:avLst>
                  <a:gd name="adj" fmla="val 4166"/>
                </a:avLst>
              </a:prstGeom>
              <a:gradFill flip="none" rotWithShape="1">
                <a:gsLst>
                  <a:gs pos="0">
                    <a:srgbClr val="686A95">
                      <a:alpha val="0"/>
                    </a:srgbClr>
                  </a:gs>
                  <a:gs pos="91108">
                    <a:srgbClr val="4350A0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643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4661C13-B57C-E842-9AE5-402A907DD426}"/>
                  </a:ext>
                </a:extLst>
              </p:cNvPr>
              <p:cNvSpPr txBox="1"/>
              <p:nvPr/>
            </p:nvSpPr>
            <p:spPr>
              <a:xfrm>
                <a:off x="2797179" y="3708558"/>
                <a:ext cx="464957" cy="31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chemeClr val="bg1"/>
                    </a:solidFill>
                    <a:latin typeface="Exo" pitchFamily="2" charset="0"/>
                    <a:ea typeface="Source Han Sans CN" panose="020B0500000000000000" pitchFamily="34" charset="-128"/>
                  </a:rPr>
                  <a:t>VM</a:t>
                </a:r>
                <a:endParaRPr kumimoji="1" lang="zh-CN" altLang="en-US" sz="12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endParaRPr>
              </a:p>
            </p:txBody>
          </p:sp>
        </p:grpSp>
        <p:cxnSp>
          <p:nvCxnSpPr>
            <p:cNvPr id="36" name="直线箭头连接符 35">
              <a:extLst>
                <a:ext uri="{FF2B5EF4-FFF2-40B4-BE49-F238E27FC236}">
                  <a16:creationId xmlns:a16="http://schemas.microsoft.com/office/drawing/2014/main" id="{2CA3975E-D284-684F-AC93-AA6E77FD50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75910" y="1439357"/>
              <a:ext cx="447366" cy="871"/>
            </a:xfrm>
            <a:prstGeom prst="straightConnector1">
              <a:avLst/>
            </a:prstGeom>
            <a:ln w="12700">
              <a:solidFill>
                <a:srgbClr val="EABC7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箭头连接符 36">
              <a:extLst>
                <a:ext uri="{FF2B5EF4-FFF2-40B4-BE49-F238E27FC236}">
                  <a16:creationId xmlns:a16="http://schemas.microsoft.com/office/drawing/2014/main" id="{3B1F6346-5EF6-104E-B40B-F80FEE227F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9940" y="1736602"/>
              <a:ext cx="0" cy="483841"/>
            </a:xfrm>
            <a:prstGeom prst="straightConnector1">
              <a:avLst/>
            </a:prstGeom>
            <a:ln w="12700">
              <a:solidFill>
                <a:srgbClr val="EABC7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863533C5-5F6B-174E-A91F-2004D32DA665}"/>
                </a:ext>
              </a:extLst>
            </p:cNvPr>
            <p:cNvGrpSpPr/>
            <p:nvPr/>
          </p:nvGrpSpPr>
          <p:grpSpPr>
            <a:xfrm>
              <a:off x="4145598" y="2835325"/>
              <a:ext cx="1265925" cy="679741"/>
              <a:chOff x="4164074" y="2576890"/>
              <a:chExt cx="1265925" cy="679741"/>
            </a:xfrm>
          </p:grpSpPr>
          <p:cxnSp>
            <p:nvCxnSpPr>
              <p:cNvPr id="40" name="直线箭头连接符 39">
                <a:extLst>
                  <a:ext uri="{FF2B5EF4-FFF2-40B4-BE49-F238E27FC236}">
                    <a16:creationId xmlns:a16="http://schemas.microsoft.com/office/drawing/2014/main" id="{740FB319-4263-2F47-967B-E4EF000B55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7037" y="2576890"/>
                <a:ext cx="5342" cy="339871"/>
              </a:xfrm>
              <a:prstGeom prst="straightConnector1">
                <a:avLst/>
              </a:prstGeom>
              <a:ln w="12700">
                <a:solidFill>
                  <a:srgbClr val="EABC79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线箭头连接符 42">
                <a:extLst>
                  <a:ext uri="{FF2B5EF4-FFF2-40B4-BE49-F238E27FC236}">
                    <a16:creationId xmlns:a16="http://schemas.microsoft.com/office/drawing/2014/main" id="{3D7B1E6C-0A81-0E4C-B9FD-1F9393F0C5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64074" y="2916761"/>
                <a:ext cx="1265925" cy="0"/>
              </a:xfrm>
              <a:prstGeom prst="straightConnector1">
                <a:avLst/>
              </a:prstGeom>
              <a:ln w="12700">
                <a:solidFill>
                  <a:srgbClr val="EABC79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线箭头连接符 45">
                <a:extLst>
                  <a:ext uri="{FF2B5EF4-FFF2-40B4-BE49-F238E27FC236}">
                    <a16:creationId xmlns:a16="http://schemas.microsoft.com/office/drawing/2014/main" id="{250C7138-B6D3-E043-A716-AD89F81405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9417" y="2916760"/>
                <a:ext cx="5342" cy="339871"/>
              </a:xfrm>
              <a:prstGeom prst="straightConnector1">
                <a:avLst/>
              </a:prstGeom>
              <a:ln w="12700">
                <a:solidFill>
                  <a:srgbClr val="EABC79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线箭头连接符 46">
                <a:extLst>
                  <a:ext uri="{FF2B5EF4-FFF2-40B4-BE49-F238E27FC236}">
                    <a16:creationId xmlns:a16="http://schemas.microsoft.com/office/drawing/2014/main" id="{4C707A0F-98C5-174A-944E-D82BB5F6D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4657" y="2916760"/>
                <a:ext cx="5342" cy="339871"/>
              </a:xfrm>
              <a:prstGeom prst="straightConnector1">
                <a:avLst/>
              </a:prstGeom>
              <a:ln w="12700">
                <a:solidFill>
                  <a:srgbClr val="EABC79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直线箭头连接符 50">
              <a:extLst>
                <a:ext uri="{FF2B5EF4-FFF2-40B4-BE49-F238E27FC236}">
                  <a16:creationId xmlns:a16="http://schemas.microsoft.com/office/drawing/2014/main" id="{394ECD11-CECA-7C4F-B80A-BF7AD026F9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5119" y="2568469"/>
              <a:ext cx="458492" cy="1"/>
            </a:xfrm>
            <a:prstGeom prst="straightConnector1">
              <a:avLst/>
            </a:prstGeom>
            <a:ln w="12700">
              <a:solidFill>
                <a:srgbClr val="EABC79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肘形连接符 53">
              <a:extLst>
                <a:ext uri="{FF2B5EF4-FFF2-40B4-BE49-F238E27FC236}">
                  <a16:creationId xmlns:a16="http://schemas.microsoft.com/office/drawing/2014/main" id="{98F90684-6206-9347-84BD-CBDC27F5CBE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21995" y="1863945"/>
              <a:ext cx="525745" cy="271059"/>
            </a:xfrm>
            <a:prstGeom prst="bentConnector3">
              <a:avLst/>
            </a:prstGeom>
            <a:ln w="12700">
              <a:solidFill>
                <a:srgbClr val="EABC7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箭头连接符 57">
              <a:extLst>
                <a:ext uri="{FF2B5EF4-FFF2-40B4-BE49-F238E27FC236}">
                  <a16:creationId xmlns:a16="http://schemas.microsoft.com/office/drawing/2014/main" id="{E1AAD053-4955-2E4C-B5AE-10108287EA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75910" y="2523574"/>
              <a:ext cx="447366" cy="871"/>
            </a:xfrm>
            <a:prstGeom prst="straightConnector1">
              <a:avLst/>
            </a:prstGeom>
            <a:ln w="12700">
              <a:solidFill>
                <a:srgbClr val="EABC7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2CA3975E-D284-684F-AC93-AA6E77FD503F}"/>
              </a:ext>
            </a:extLst>
          </p:cNvPr>
          <p:cNvCxnSpPr>
            <a:cxnSpLocks/>
          </p:cNvCxnSpPr>
          <p:nvPr/>
        </p:nvCxnSpPr>
        <p:spPr>
          <a:xfrm flipV="1">
            <a:off x="4540565" y="978054"/>
            <a:ext cx="0" cy="1264855"/>
          </a:xfrm>
          <a:prstGeom prst="straightConnector1">
            <a:avLst/>
          </a:prstGeom>
          <a:ln w="12700">
            <a:solidFill>
              <a:srgbClr val="EABC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18049" cy="51504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74332" y="2247652"/>
            <a:ext cx="3082917" cy="97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alt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alt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alt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161292D-CD46-F84F-98F9-548D0AB59851}"/>
              </a:ext>
            </a:extLst>
          </p:cNvPr>
          <p:cNvSpPr txBox="1"/>
          <p:nvPr/>
        </p:nvSpPr>
        <p:spPr>
          <a:xfrm>
            <a:off x="574332" y="1016842"/>
            <a:ext cx="212767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异构网络</a:t>
            </a:r>
            <a:r>
              <a:rPr kumimoji="1" lang="en-US" altLang="zh-CN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-</a:t>
            </a:r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混合云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B71FCFE-EB1F-D448-B2DC-A9AA24657D0D}"/>
              </a:ext>
            </a:extLst>
          </p:cNvPr>
          <p:cNvGrpSpPr/>
          <p:nvPr/>
        </p:nvGrpSpPr>
        <p:grpSpPr>
          <a:xfrm>
            <a:off x="4019718" y="1440311"/>
            <a:ext cx="1088832" cy="353273"/>
            <a:chOff x="2421495" y="3634904"/>
            <a:chExt cx="1311920" cy="455087"/>
          </a:xfrm>
        </p:grpSpPr>
        <p:sp>
          <p:nvSpPr>
            <p:cNvPr id="22" name="圆角矩形 150">
              <a:extLst>
                <a:ext uri="{FF2B5EF4-FFF2-40B4-BE49-F238E27FC236}">
                  <a16:creationId xmlns:a16="http://schemas.microsoft.com/office/drawing/2014/main" id="{2E99CB91-5663-4C4E-ABB7-69472CB2CBBB}"/>
                </a:ext>
              </a:extLst>
            </p:cNvPr>
            <p:cNvSpPr/>
            <p:nvPr/>
          </p:nvSpPr>
          <p:spPr>
            <a:xfrm>
              <a:off x="2421495" y="3634904"/>
              <a:ext cx="1223675" cy="455087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285A71"/>
                </a:gs>
                <a:gs pos="100000">
                  <a:srgbClr val="203B50">
                    <a:alpha val="6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8"/>
              <a:endParaRPr kumimoji="1">
                <a:solidFill>
                  <a:schemeClr val="lt1"/>
                </a:solidFill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A15863A-8BEB-3D46-824A-66ACBE8ADDB9}"/>
                </a:ext>
              </a:extLst>
            </p:cNvPr>
            <p:cNvSpPr txBox="1"/>
            <p:nvPr/>
          </p:nvSpPr>
          <p:spPr>
            <a:xfrm>
              <a:off x="2565997" y="3697918"/>
              <a:ext cx="1167418" cy="356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200" dirty="0">
                  <a:solidFill>
                    <a:srgbClr val="EABC79"/>
                  </a:solidFill>
                  <a:latin typeface="Exo" pitchFamily="2" charset="0"/>
                  <a:ea typeface="Source Han Sans CN" panose="020B0500000000000000" pitchFamily="34" charset="-128"/>
                </a:rPr>
                <a:t>专线流量 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30BB1AB-0C28-1048-B7C1-5606B710D86C}"/>
              </a:ext>
            </a:extLst>
          </p:cNvPr>
          <p:cNvGrpSpPr/>
          <p:nvPr/>
        </p:nvGrpSpPr>
        <p:grpSpPr>
          <a:xfrm>
            <a:off x="4198855" y="2352731"/>
            <a:ext cx="657314" cy="455087"/>
            <a:chOff x="2691116" y="3634904"/>
            <a:chExt cx="657314" cy="455087"/>
          </a:xfrm>
        </p:grpSpPr>
        <p:sp>
          <p:nvSpPr>
            <p:cNvPr id="25" name="圆角矩形 150">
              <a:extLst>
                <a:ext uri="{FF2B5EF4-FFF2-40B4-BE49-F238E27FC236}">
                  <a16:creationId xmlns:a16="http://schemas.microsoft.com/office/drawing/2014/main" id="{3473679B-2C05-0544-A290-5650936395D1}"/>
                </a:ext>
              </a:extLst>
            </p:cNvPr>
            <p:cNvSpPr/>
            <p:nvPr/>
          </p:nvSpPr>
          <p:spPr>
            <a:xfrm>
              <a:off x="2691116" y="3634904"/>
              <a:ext cx="657314" cy="455087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100000">
                  <a:srgbClr val="43382C"/>
                </a:gs>
                <a:gs pos="0">
                  <a:srgbClr val="EABC79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>
                <a:defRPr sz="20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pPr>
              <a:endParaRPr sz="20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CD046FC-03C0-1440-974A-6DF0A9B42BB4}"/>
                </a:ext>
              </a:extLst>
            </p:cNvPr>
            <p:cNvSpPr txBox="1"/>
            <p:nvPr/>
          </p:nvSpPr>
          <p:spPr>
            <a:xfrm>
              <a:off x="2829524" y="3737610"/>
              <a:ext cx="406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 err="1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PE</a:t>
              </a:r>
              <a:endParaRPr kumimoji="1" lang="zh-CN" altLang="en-US" sz="12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9800BE6-4F5B-1545-BE3E-EB8676EB1F73}"/>
              </a:ext>
            </a:extLst>
          </p:cNvPr>
          <p:cNvGrpSpPr/>
          <p:nvPr/>
        </p:nvGrpSpPr>
        <p:grpSpPr>
          <a:xfrm>
            <a:off x="5832785" y="2278918"/>
            <a:ext cx="1223675" cy="526933"/>
            <a:chOff x="2349649" y="3563058"/>
            <a:chExt cx="1223675" cy="526933"/>
          </a:xfrm>
        </p:grpSpPr>
        <p:sp>
          <p:nvSpPr>
            <p:cNvPr id="59" name="圆角矩形 150">
              <a:extLst>
                <a:ext uri="{FF2B5EF4-FFF2-40B4-BE49-F238E27FC236}">
                  <a16:creationId xmlns:a16="http://schemas.microsoft.com/office/drawing/2014/main" id="{F125ECE6-6BA5-AA47-92D0-7A089116E95D}"/>
                </a:ext>
              </a:extLst>
            </p:cNvPr>
            <p:cNvSpPr/>
            <p:nvPr/>
          </p:nvSpPr>
          <p:spPr>
            <a:xfrm>
              <a:off x="2349649" y="3563058"/>
              <a:ext cx="1223675" cy="455087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74000">
                  <a:srgbClr val="43382C">
                    <a:alpha val="0"/>
                  </a:srgbClr>
                </a:gs>
                <a:gs pos="0">
                  <a:srgbClr val="746651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>
                <a:defRPr sz="20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pPr>
              <a:endParaRPr sz="200"/>
            </a:p>
          </p:txBody>
        </p:sp>
        <p:sp>
          <p:nvSpPr>
            <p:cNvPr id="31" name="圆角矩形 150">
              <a:extLst>
                <a:ext uri="{FF2B5EF4-FFF2-40B4-BE49-F238E27FC236}">
                  <a16:creationId xmlns:a16="http://schemas.microsoft.com/office/drawing/2014/main" id="{CC2CFD79-12F5-DD4C-B940-FFC15074117B}"/>
                </a:ext>
              </a:extLst>
            </p:cNvPr>
            <p:cNvSpPr/>
            <p:nvPr/>
          </p:nvSpPr>
          <p:spPr>
            <a:xfrm>
              <a:off x="2421496" y="3634904"/>
              <a:ext cx="1118824" cy="455087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100000">
                  <a:srgbClr val="43382C"/>
                </a:gs>
                <a:gs pos="0">
                  <a:srgbClr val="EABC79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>
                <a:defRPr sz="20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pPr>
              <a:endParaRPr sz="20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D1D89B4-08FA-0440-8DFE-F21732D26183}"/>
                </a:ext>
              </a:extLst>
            </p:cNvPr>
            <p:cNvSpPr txBox="1"/>
            <p:nvPr/>
          </p:nvSpPr>
          <p:spPr>
            <a:xfrm>
              <a:off x="2645471" y="3749269"/>
              <a:ext cx="8490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/>
                  </a:solidFill>
                  <a:latin typeface="Exo" pitchFamily="2" charset="0"/>
                </a:rPr>
                <a:t>HCGW</a:t>
              </a:r>
              <a:endParaRPr kumimoji="1" lang="zh-CN" altLang="en-US" sz="12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endParaRPr>
            </a:p>
          </p:txBody>
        </p:sp>
      </p:grp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394ECD11-CECA-7C4F-B80A-BF7AD026F96E}"/>
              </a:ext>
            </a:extLst>
          </p:cNvPr>
          <p:cNvCxnSpPr>
            <a:cxnSpLocks/>
          </p:cNvCxnSpPr>
          <p:nvPr/>
        </p:nvCxnSpPr>
        <p:spPr>
          <a:xfrm flipV="1">
            <a:off x="7315625" y="2590935"/>
            <a:ext cx="354948" cy="6004"/>
          </a:xfrm>
          <a:prstGeom prst="straightConnector1">
            <a:avLst/>
          </a:prstGeom>
          <a:ln w="12700">
            <a:solidFill>
              <a:srgbClr val="EABC79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E1AAD053-4955-2E4C-B5AE-10108287EA6F}"/>
              </a:ext>
            </a:extLst>
          </p:cNvPr>
          <p:cNvCxnSpPr>
            <a:cxnSpLocks/>
          </p:cNvCxnSpPr>
          <p:nvPr/>
        </p:nvCxnSpPr>
        <p:spPr>
          <a:xfrm flipH="1" flipV="1">
            <a:off x="4882979" y="2586186"/>
            <a:ext cx="887293" cy="1"/>
          </a:xfrm>
          <a:prstGeom prst="straightConnector1">
            <a:avLst/>
          </a:prstGeom>
          <a:ln w="12700">
            <a:solidFill>
              <a:srgbClr val="EABC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oogle Shape;246;p18">
            <a:extLst>
              <a:ext uri="{FF2B5EF4-FFF2-40B4-BE49-F238E27FC236}">
                <a16:creationId xmlns:a16="http://schemas.microsoft.com/office/drawing/2014/main" id="{9625D541-3865-5944-9627-ED0E4E88F458}"/>
              </a:ext>
            </a:extLst>
          </p:cNvPr>
          <p:cNvSpPr/>
          <p:nvPr/>
        </p:nvSpPr>
        <p:spPr>
          <a:xfrm>
            <a:off x="561365" y="1634788"/>
            <a:ext cx="2995485" cy="64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2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基于 </a:t>
            </a:r>
            <a:r>
              <a:rPr lang="en-US" altLang="zh-CN" sz="1200" dirty="0">
                <a:solidFill>
                  <a:srgbClr val="EABC79"/>
                </a:solidFill>
                <a:latin typeface="Exo" pitchFamily="2" charset="0"/>
                <a:ea typeface="Source Han Sans CN" panose="020B0500000000000000" pitchFamily="34" charset="-128"/>
                <a:sym typeface="+mn-ea"/>
              </a:rPr>
              <a:t>DPDK</a:t>
            </a:r>
            <a:r>
              <a:rPr lang="zh-CN" altLang="en-US" sz="12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开发， 单台服务器支持</a:t>
            </a:r>
            <a:r>
              <a:rPr lang="en-US" altLang="zh-CN" sz="12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10</a:t>
            </a:r>
            <a:r>
              <a:rPr lang="en-US" altLang="zh-CN" sz="12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  <a:sym typeface="+mn-ea"/>
              </a:rPr>
              <a:t>Gbps</a:t>
            </a:r>
            <a:r>
              <a:rPr lang="zh-CN" altLang="en-US" sz="12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 线速、</a:t>
            </a:r>
            <a:r>
              <a:rPr lang="en-US" altLang="zh-CN" sz="12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1000</a:t>
            </a:r>
            <a:r>
              <a:rPr lang="zh-CN" altLang="en-US" sz="12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万 </a:t>
            </a:r>
            <a:r>
              <a:rPr lang="en-US" altLang="zh-CN" sz="1200" dirty="0" err="1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  <a:sym typeface="+mn-ea"/>
              </a:rPr>
              <a:t>pps</a:t>
            </a:r>
            <a:r>
              <a:rPr lang="zh-CN" altLang="en-US" sz="1200" dirty="0" err="1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报文转发</a:t>
            </a: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能力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3D452B9-D2FA-B44D-AB9F-3C5876C63E35}"/>
              </a:ext>
            </a:extLst>
          </p:cNvPr>
          <p:cNvSpPr/>
          <p:nvPr/>
        </p:nvSpPr>
        <p:spPr>
          <a:xfrm>
            <a:off x="561366" y="2401761"/>
            <a:ext cx="2660873" cy="34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660" indent="-200660" algn="just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支持专线、托管等多种场景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7E185CB2-600D-E741-AEAE-85B8E4DD5344}"/>
              </a:ext>
            </a:extLst>
          </p:cNvPr>
          <p:cNvSpPr/>
          <p:nvPr/>
        </p:nvSpPr>
        <p:spPr>
          <a:xfrm>
            <a:off x="561367" y="2865980"/>
            <a:ext cx="2995484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单个集群总计可提供</a:t>
            </a:r>
            <a:r>
              <a:rPr lang="en-US" altLang="zh-CN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320Gbps</a:t>
            </a: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的内网转发能力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152A3F39-B458-5542-86EE-7616AD58069B}"/>
              </a:ext>
            </a:extLst>
          </p:cNvPr>
          <p:cNvSpPr/>
          <p:nvPr/>
        </p:nvSpPr>
        <p:spPr>
          <a:xfrm>
            <a:off x="561366" y="3630282"/>
            <a:ext cx="2800767" cy="34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660" indent="-200660" algn="just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2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结合</a:t>
            </a:r>
            <a:r>
              <a:rPr lang="en-US" altLang="zh-CN" sz="12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VPC/UDPN</a:t>
            </a:r>
            <a:r>
              <a:rPr lang="zh-CN" altLang="en-US" sz="12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，单点</a:t>
            </a: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接入</a:t>
            </a:r>
            <a:r>
              <a:rPr lang="zh-CN" altLang="en-US" sz="12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，全球互通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0CAC740-B95E-FB40-BABE-A5D0991D3F24}"/>
              </a:ext>
            </a:extLst>
          </p:cNvPr>
          <p:cNvSpPr/>
          <p:nvPr/>
        </p:nvSpPr>
        <p:spPr>
          <a:xfrm>
            <a:off x="446059" y="1761925"/>
            <a:ext cx="115307" cy="115307"/>
          </a:xfrm>
          <a:prstGeom prst="rect">
            <a:avLst/>
          </a:prstGeom>
          <a:gradFill flip="none" rotWithShape="1"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r>
              <a:rPr lang="zh-CN" altLang="en-US" sz="200" dirty="0">
                <a:solidFill>
                  <a:schemeClr val="tx1"/>
                </a:solidFill>
                <a:latin typeface="Source Han Sans CN Regular"/>
                <a:ea typeface="Source Han Sans CN Regular"/>
              </a:rPr>
              <a:t>  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8578537-C8BB-E94D-971C-698F40D09AA5}"/>
              </a:ext>
            </a:extLst>
          </p:cNvPr>
          <p:cNvSpPr/>
          <p:nvPr/>
        </p:nvSpPr>
        <p:spPr>
          <a:xfrm>
            <a:off x="446059" y="2556236"/>
            <a:ext cx="115307" cy="115307"/>
          </a:xfrm>
          <a:prstGeom prst="rect">
            <a:avLst/>
          </a:prstGeom>
          <a:gradFill flip="none" rotWithShape="1"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r>
              <a:rPr lang="zh-CN" altLang="en-US" sz="200" dirty="0">
                <a:solidFill>
                  <a:schemeClr val="tx1"/>
                </a:solidFill>
                <a:latin typeface="Source Han Sans CN Regular"/>
                <a:ea typeface="Source Han Sans CN Regular"/>
              </a:rPr>
              <a:t>  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8C42862-F6CF-CE48-9D3A-D71A1A6B4491}"/>
              </a:ext>
            </a:extLst>
          </p:cNvPr>
          <p:cNvSpPr/>
          <p:nvPr/>
        </p:nvSpPr>
        <p:spPr>
          <a:xfrm>
            <a:off x="446059" y="3016784"/>
            <a:ext cx="115307" cy="115307"/>
          </a:xfrm>
          <a:prstGeom prst="rect">
            <a:avLst/>
          </a:prstGeom>
          <a:gradFill flip="none" rotWithShape="1"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r>
              <a:rPr lang="zh-CN" altLang="en-US" sz="200" dirty="0">
                <a:solidFill>
                  <a:schemeClr val="tx1"/>
                </a:solidFill>
                <a:latin typeface="Source Han Sans CN Regular"/>
                <a:ea typeface="Source Han Sans CN Regular"/>
              </a:rPr>
              <a:t>  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488AA477-939C-4847-A5F3-5BD00F410A9E}"/>
              </a:ext>
            </a:extLst>
          </p:cNvPr>
          <p:cNvSpPr/>
          <p:nvPr/>
        </p:nvSpPr>
        <p:spPr>
          <a:xfrm>
            <a:off x="445505" y="3796948"/>
            <a:ext cx="115307" cy="115307"/>
          </a:xfrm>
          <a:prstGeom prst="rect">
            <a:avLst/>
          </a:prstGeom>
          <a:gradFill flip="none" rotWithShape="1"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r>
              <a:rPr lang="zh-CN" altLang="en-US" sz="200" dirty="0">
                <a:solidFill>
                  <a:schemeClr val="tx1"/>
                </a:solidFill>
                <a:latin typeface="Source Han Sans CN Regular"/>
                <a:ea typeface="Source Han Sans CN Regular"/>
              </a:rPr>
              <a:t>  </a:t>
            </a: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C3B02D00-6435-994D-A7F1-511BC5B6A4E8}"/>
              </a:ext>
            </a:extLst>
          </p:cNvPr>
          <p:cNvGrpSpPr/>
          <p:nvPr/>
        </p:nvGrpSpPr>
        <p:grpSpPr>
          <a:xfrm>
            <a:off x="7668143" y="1566886"/>
            <a:ext cx="777241" cy="353273"/>
            <a:chOff x="2628944" y="3670420"/>
            <a:chExt cx="777241" cy="353273"/>
          </a:xfrm>
        </p:grpSpPr>
        <p:sp>
          <p:nvSpPr>
            <p:cNvPr id="68" name="圆角矩形 150">
              <a:extLst>
                <a:ext uri="{FF2B5EF4-FFF2-40B4-BE49-F238E27FC236}">
                  <a16:creationId xmlns:a16="http://schemas.microsoft.com/office/drawing/2014/main" id="{2EC53A2E-D8D9-544F-9535-8E29D3784A15}"/>
                </a:ext>
              </a:extLst>
            </p:cNvPr>
            <p:cNvSpPr/>
            <p:nvPr/>
          </p:nvSpPr>
          <p:spPr>
            <a:xfrm>
              <a:off x="2628944" y="3670420"/>
              <a:ext cx="777241" cy="353273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100000">
                  <a:srgbClr val="1B254C"/>
                </a:gs>
                <a:gs pos="0">
                  <a:srgbClr val="24305E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6E1D4C3F-C3B3-554F-B1CE-472B44A06415}"/>
                </a:ext>
              </a:extLst>
            </p:cNvPr>
            <p:cNvSpPr txBox="1"/>
            <p:nvPr/>
          </p:nvSpPr>
          <p:spPr>
            <a:xfrm>
              <a:off x="2797179" y="3708558"/>
              <a:ext cx="4649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VM</a:t>
              </a:r>
              <a:endParaRPr kumimoji="1" lang="zh-CN" altLang="en-US" sz="12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91BFED75-054D-D149-9786-B64B4B3542DB}"/>
              </a:ext>
            </a:extLst>
          </p:cNvPr>
          <p:cNvGrpSpPr/>
          <p:nvPr/>
        </p:nvGrpSpPr>
        <p:grpSpPr>
          <a:xfrm rot="16200000">
            <a:off x="6578854" y="2380342"/>
            <a:ext cx="1599099" cy="446576"/>
            <a:chOff x="4164074" y="2576890"/>
            <a:chExt cx="1265925" cy="679741"/>
          </a:xfrm>
        </p:grpSpPr>
        <p:cxnSp>
          <p:nvCxnSpPr>
            <p:cNvPr id="74" name="直线箭头连接符 73">
              <a:extLst>
                <a:ext uri="{FF2B5EF4-FFF2-40B4-BE49-F238E27FC236}">
                  <a16:creationId xmlns:a16="http://schemas.microsoft.com/office/drawing/2014/main" id="{2303EFFF-D772-2946-AE5C-276DA5912C96}"/>
                </a:ext>
              </a:extLst>
            </p:cNvPr>
            <p:cNvCxnSpPr>
              <a:cxnSpLocks/>
            </p:cNvCxnSpPr>
            <p:nvPr/>
          </p:nvCxnSpPr>
          <p:spPr>
            <a:xfrm>
              <a:off x="4797037" y="2576890"/>
              <a:ext cx="5342" cy="339871"/>
            </a:xfrm>
            <a:prstGeom prst="straightConnector1">
              <a:avLst/>
            </a:prstGeom>
            <a:ln w="12700">
              <a:solidFill>
                <a:srgbClr val="EABC7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线箭头连接符 74">
              <a:extLst>
                <a:ext uri="{FF2B5EF4-FFF2-40B4-BE49-F238E27FC236}">
                  <a16:creationId xmlns:a16="http://schemas.microsoft.com/office/drawing/2014/main" id="{DDF6AB17-69B6-304B-90CA-1F7E1512D5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4074" y="2916761"/>
              <a:ext cx="1265925" cy="0"/>
            </a:xfrm>
            <a:prstGeom prst="straightConnector1">
              <a:avLst/>
            </a:prstGeom>
            <a:ln w="12700">
              <a:solidFill>
                <a:srgbClr val="EABC79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箭头连接符 75">
              <a:extLst>
                <a:ext uri="{FF2B5EF4-FFF2-40B4-BE49-F238E27FC236}">
                  <a16:creationId xmlns:a16="http://schemas.microsoft.com/office/drawing/2014/main" id="{CB2979B8-0C80-B243-B1FF-58A46083F41A}"/>
                </a:ext>
              </a:extLst>
            </p:cNvPr>
            <p:cNvCxnSpPr>
              <a:cxnSpLocks/>
            </p:cNvCxnSpPr>
            <p:nvPr/>
          </p:nvCxnSpPr>
          <p:spPr>
            <a:xfrm>
              <a:off x="4169417" y="2916760"/>
              <a:ext cx="5342" cy="339871"/>
            </a:xfrm>
            <a:prstGeom prst="straightConnector1">
              <a:avLst/>
            </a:prstGeom>
            <a:ln w="12700">
              <a:solidFill>
                <a:srgbClr val="EABC79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线箭头连接符 76">
              <a:extLst>
                <a:ext uri="{FF2B5EF4-FFF2-40B4-BE49-F238E27FC236}">
                  <a16:creationId xmlns:a16="http://schemas.microsoft.com/office/drawing/2014/main" id="{8CBB9B01-67E8-2445-9CDF-2DEEE215956A}"/>
                </a:ext>
              </a:extLst>
            </p:cNvPr>
            <p:cNvCxnSpPr>
              <a:cxnSpLocks/>
            </p:cNvCxnSpPr>
            <p:nvPr/>
          </p:nvCxnSpPr>
          <p:spPr>
            <a:xfrm>
              <a:off x="5424657" y="2916760"/>
              <a:ext cx="5342" cy="339871"/>
            </a:xfrm>
            <a:prstGeom prst="straightConnector1">
              <a:avLst/>
            </a:prstGeom>
            <a:ln w="12700">
              <a:solidFill>
                <a:srgbClr val="EABC79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8CD5C6B-C7A9-3047-B1F5-5139D8402AF7}"/>
              </a:ext>
            </a:extLst>
          </p:cNvPr>
          <p:cNvGrpSpPr/>
          <p:nvPr/>
        </p:nvGrpSpPr>
        <p:grpSpPr>
          <a:xfrm>
            <a:off x="7668143" y="2412534"/>
            <a:ext cx="777241" cy="353273"/>
            <a:chOff x="2628944" y="3670420"/>
            <a:chExt cx="777241" cy="353273"/>
          </a:xfrm>
        </p:grpSpPr>
        <p:sp>
          <p:nvSpPr>
            <p:cNvPr id="42" name="圆角矩形 150">
              <a:extLst>
                <a:ext uri="{FF2B5EF4-FFF2-40B4-BE49-F238E27FC236}">
                  <a16:creationId xmlns:a16="http://schemas.microsoft.com/office/drawing/2014/main" id="{A05160D6-A1F3-D144-BAAE-63802CCE3ADD}"/>
                </a:ext>
              </a:extLst>
            </p:cNvPr>
            <p:cNvSpPr/>
            <p:nvPr/>
          </p:nvSpPr>
          <p:spPr>
            <a:xfrm>
              <a:off x="2628944" y="3670420"/>
              <a:ext cx="777241" cy="353273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100000">
                  <a:srgbClr val="1B254C"/>
                </a:gs>
                <a:gs pos="0">
                  <a:srgbClr val="24305E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E47605A-1313-864C-8D47-2AD009F35D64}"/>
                </a:ext>
              </a:extLst>
            </p:cNvPr>
            <p:cNvSpPr txBox="1"/>
            <p:nvPr/>
          </p:nvSpPr>
          <p:spPr>
            <a:xfrm>
              <a:off x="2797179" y="3708558"/>
              <a:ext cx="4649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VM</a:t>
              </a:r>
              <a:endParaRPr kumimoji="1" lang="zh-CN" altLang="en-US" sz="12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866B7B1-3B98-5144-A124-5E816495F2C6}"/>
              </a:ext>
            </a:extLst>
          </p:cNvPr>
          <p:cNvGrpSpPr/>
          <p:nvPr/>
        </p:nvGrpSpPr>
        <p:grpSpPr>
          <a:xfrm>
            <a:off x="7668143" y="3223806"/>
            <a:ext cx="777241" cy="353273"/>
            <a:chOff x="2628944" y="3670420"/>
            <a:chExt cx="777241" cy="353273"/>
          </a:xfrm>
        </p:grpSpPr>
        <p:sp>
          <p:nvSpPr>
            <p:cNvPr id="47" name="圆角矩形 150">
              <a:extLst>
                <a:ext uri="{FF2B5EF4-FFF2-40B4-BE49-F238E27FC236}">
                  <a16:creationId xmlns:a16="http://schemas.microsoft.com/office/drawing/2014/main" id="{7E987860-FD1E-484F-8331-FEE66E67AADD}"/>
                </a:ext>
              </a:extLst>
            </p:cNvPr>
            <p:cNvSpPr/>
            <p:nvPr/>
          </p:nvSpPr>
          <p:spPr>
            <a:xfrm>
              <a:off x="2628944" y="3670420"/>
              <a:ext cx="777241" cy="353273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100000">
                  <a:srgbClr val="1B254C"/>
                </a:gs>
                <a:gs pos="0">
                  <a:srgbClr val="24305E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271B013D-A9B8-E34D-A2FA-FBBC2CD7D11A}"/>
                </a:ext>
              </a:extLst>
            </p:cNvPr>
            <p:cNvSpPr txBox="1"/>
            <p:nvPr/>
          </p:nvSpPr>
          <p:spPr>
            <a:xfrm>
              <a:off x="2797179" y="3708558"/>
              <a:ext cx="4649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VM</a:t>
              </a:r>
              <a:endParaRPr kumimoji="1" lang="zh-CN" altLang="en-US" sz="12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50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>
            <a:extLst>
              <a:ext uri="{FF2B5EF4-FFF2-40B4-BE49-F238E27FC236}">
                <a16:creationId xmlns:a16="http://schemas.microsoft.com/office/drawing/2014/main" id="{C5A1C582-D804-884D-A5B2-E3AF56A960D8}"/>
              </a:ext>
            </a:extLst>
          </p:cNvPr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571110" y="2053362"/>
            <a:ext cx="2431813" cy="2674038"/>
          </a:xfrm>
          <a:prstGeom prst="rect">
            <a:avLst/>
          </a:prstGeom>
        </p:spPr>
      </p:pic>
      <p:pic>
        <p:nvPicPr>
          <p:cNvPr id="2" name="图片 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18907" y="-17681"/>
            <a:ext cx="3316155" cy="51787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EE51940-CC17-B841-B288-535EF41059A6}"/>
              </a:ext>
            </a:extLst>
          </p:cNvPr>
          <p:cNvSpPr txBox="1"/>
          <p:nvPr/>
        </p:nvSpPr>
        <p:spPr>
          <a:xfrm>
            <a:off x="340549" y="1126047"/>
            <a:ext cx="285051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基于</a:t>
            </a:r>
            <a:r>
              <a:rPr kumimoji="1" lang="en-US" altLang="zh-CN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P4</a:t>
            </a:r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的交换网关</a:t>
            </a:r>
            <a:r>
              <a:rPr kumimoji="1" lang="en-US" altLang="zh-CN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UXR</a:t>
            </a:r>
          </a:p>
        </p:txBody>
      </p:sp>
      <p:sp>
        <p:nvSpPr>
          <p:cNvPr id="9" name="Google Shape;246;p18">
            <a:extLst>
              <a:ext uri="{FF2B5EF4-FFF2-40B4-BE49-F238E27FC236}">
                <a16:creationId xmlns:a16="http://schemas.microsoft.com/office/drawing/2014/main" id="{C7C36F33-4A4A-4048-B042-D4ACE047B01E}"/>
              </a:ext>
            </a:extLst>
          </p:cNvPr>
          <p:cNvSpPr/>
          <p:nvPr/>
        </p:nvSpPr>
        <p:spPr>
          <a:xfrm>
            <a:off x="451994" y="1828310"/>
            <a:ext cx="2803006" cy="45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更高的转发性能（ </a:t>
            </a:r>
            <a:r>
              <a:rPr lang="en-US" altLang="zh-CN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1.8T</a:t>
            </a: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 </a:t>
            </a:r>
            <a:r>
              <a:rPr lang="en-US" altLang="zh-CN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~</a:t>
            </a: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 </a:t>
            </a:r>
            <a:r>
              <a:rPr lang="en-US" altLang="zh-CN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6.4T</a:t>
            </a: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 ）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B2E2C4D-4C24-834A-99F7-00FE64F4EC74}"/>
              </a:ext>
            </a:extLst>
          </p:cNvPr>
          <p:cNvSpPr/>
          <p:nvPr/>
        </p:nvSpPr>
        <p:spPr>
          <a:xfrm>
            <a:off x="451994" y="3257913"/>
            <a:ext cx="2720740" cy="34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P4</a:t>
            </a: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 可编程能力强</a:t>
            </a:r>
            <a:r>
              <a:rPr lang="en-US" altLang="zh-CN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,</a:t>
            </a: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良好的生态圈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B2F76E8-6E5A-954D-928D-BA8D122A078D}"/>
              </a:ext>
            </a:extLst>
          </p:cNvPr>
          <p:cNvSpPr/>
          <p:nvPr/>
        </p:nvSpPr>
        <p:spPr>
          <a:xfrm>
            <a:off x="336687" y="2008384"/>
            <a:ext cx="115307" cy="115307"/>
          </a:xfrm>
          <a:prstGeom prst="rect">
            <a:avLst/>
          </a:prstGeom>
          <a:gradFill flip="none" rotWithShape="1"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r>
              <a:rPr lang="zh-CN" altLang="en-US" sz="200" dirty="0">
                <a:solidFill>
                  <a:schemeClr val="tx1"/>
                </a:solidFill>
                <a:latin typeface="Source Han Sans CN Regular"/>
                <a:ea typeface="Source Han Sans CN Regular"/>
              </a:rPr>
              <a:t> 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D3FBA7F-8B0A-274A-9E77-8BC4ADD698A1}"/>
              </a:ext>
            </a:extLst>
          </p:cNvPr>
          <p:cNvSpPr/>
          <p:nvPr/>
        </p:nvSpPr>
        <p:spPr>
          <a:xfrm>
            <a:off x="336687" y="2533091"/>
            <a:ext cx="115307" cy="115307"/>
          </a:xfrm>
          <a:prstGeom prst="rect">
            <a:avLst/>
          </a:prstGeom>
          <a:gradFill flip="none" rotWithShape="1"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r>
              <a:rPr lang="zh-CN" altLang="en-US" sz="200" dirty="0">
                <a:solidFill>
                  <a:schemeClr val="tx1"/>
                </a:solidFill>
                <a:latin typeface="Source Han Sans CN Regular"/>
                <a:ea typeface="Source Han Sans CN Regular"/>
              </a:rPr>
              <a:t> 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6015BBE-E754-8B44-894E-7E272D2AB0C5}"/>
              </a:ext>
            </a:extLst>
          </p:cNvPr>
          <p:cNvSpPr/>
          <p:nvPr/>
        </p:nvSpPr>
        <p:spPr>
          <a:xfrm>
            <a:off x="336687" y="3407053"/>
            <a:ext cx="115307" cy="115307"/>
          </a:xfrm>
          <a:prstGeom prst="rect">
            <a:avLst/>
          </a:prstGeom>
          <a:gradFill flip="none" rotWithShape="1"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r>
              <a:rPr lang="zh-CN" altLang="en-US" sz="200" dirty="0">
                <a:solidFill>
                  <a:schemeClr val="tx1"/>
                </a:solidFill>
                <a:latin typeface="Source Han Sans CN Regular"/>
                <a:ea typeface="Source Han Sans CN Regular"/>
              </a:rPr>
              <a:t>  </a:t>
            </a:r>
          </a:p>
        </p:txBody>
      </p:sp>
      <p:sp>
        <p:nvSpPr>
          <p:cNvPr id="19" name="圆角矩形 150">
            <a:extLst>
              <a:ext uri="{FF2B5EF4-FFF2-40B4-BE49-F238E27FC236}">
                <a16:creationId xmlns:a16="http://schemas.microsoft.com/office/drawing/2014/main" id="{ACA95563-6400-EF43-B444-7ECB15A82CA0}"/>
              </a:ext>
            </a:extLst>
          </p:cNvPr>
          <p:cNvSpPr/>
          <p:nvPr/>
        </p:nvSpPr>
        <p:spPr>
          <a:xfrm>
            <a:off x="4316227" y="434566"/>
            <a:ext cx="3388363" cy="429405"/>
          </a:xfrm>
          <a:prstGeom prst="roundRect">
            <a:avLst>
              <a:gd name="adj" fmla="val 5252"/>
            </a:avLst>
          </a:prstGeom>
          <a:gradFill flip="none" rotWithShape="1"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>
              <a:latin typeface="Source Han Sans CN Regular"/>
              <a:ea typeface="Source Han Sans CN Regular"/>
            </a:endParaRPr>
          </a:p>
        </p:txBody>
      </p:sp>
      <p:sp>
        <p:nvSpPr>
          <p:cNvPr id="21" name="Google Shape;246;p18">
            <a:extLst>
              <a:ext uri="{FF2B5EF4-FFF2-40B4-BE49-F238E27FC236}">
                <a16:creationId xmlns:a16="http://schemas.microsoft.com/office/drawing/2014/main" id="{C8BF826D-51AC-9846-8A35-5B0A34E90CEE}"/>
              </a:ext>
            </a:extLst>
          </p:cNvPr>
          <p:cNvSpPr/>
          <p:nvPr/>
        </p:nvSpPr>
        <p:spPr>
          <a:xfrm>
            <a:off x="5755729" y="423139"/>
            <a:ext cx="509357" cy="45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2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外网</a:t>
            </a:r>
          </a:p>
        </p:txBody>
      </p:sp>
      <p:sp>
        <p:nvSpPr>
          <p:cNvPr id="22" name="Google Shape;246;p18">
            <a:extLst>
              <a:ext uri="{FF2B5EF4-FFF2-40B4-BE49-F238E27FC236}">
                <a16:creationId xmlns:a16="http://schemas.microsoft.com/office/drawing/2014/main" id="{86E9B782-D0CE-1949-BEED-D9C58845EA95}"/>
              </a:ext>
            </a:extLst>
          </p:cNvPr>
          <p:cNvSpPr/>
          <p:nvPr/>
        </p:nvSpPr>
        <p:spPr>
          <a:xfrm>
            <a:off x="3638264" y="423139"/>
            <a:ext cx="835521" cy="45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1" lang="zh-CN" altLang="en-US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地域</a:t>
            </a:r>
            <a:r>
              <a:rPr kumimoji="1" lang="en-US" altLang="zh-CN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A</a:t>
            </a:r>
            <a:endParaRPr lang="zh-CN" altLang="en-US" sz="1000" dirty="0">
              <a:solidFill>
                <a:srgbClr val="EABC79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</p:txBody>
      </p:sp>
      <p:sp>
        <p:nvSpPr>
          <p:cNvPr id="113" name="圆角矩形 150">
            <a:extLst>
              <a:ext uri="{FF2B5EF4-FFF2-40B4-BE49-F238E27FC236}">
                <a16:creationId xmlns:a16="http://schemas.microsoft.com/office/drawing/2014/main" id="{733DBF2F-9C0F-974B-94E6-17DA37E54B66}"/>
              </a:ext>
            </a:extLst>
          </p:cNvPr>
          <p:cNvSpPr/>
          <p:nvPr/>
        </p:nvSpPr>
        <p:spPr>
          <a:xfrm>
            <a:off x="3898612" y="2227843"/>
            <a:ext cx="1756729" cy="343835"/>
          </a:xfrm>
          <a:prstGeom prst="roundRect">
            <a:avLst>
              <a:gd name="adj" fmla="val 5252"/>
            </a:avLst>
          </a:prstGeom>
          <a:gradFill flip="none" rotWithShape="1">
            <a:gsLst>
              <a:gs pos="0">
                <a:srgbClr val="1B254C">
                  <a:alpha val="0"/>
                </a:srgbClr>
              </a:gs>
              <a:gs pos="100000">
                <a:srgbClr val="3D5AA7">
                  <a:alpha val="5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>
              <a:latin typeface="Source Han Sans CN Regular"/>
              <a:ea typeface="Source Han Sans CN Regular"/>
            </a:endParaRPr>
          </a:p>
        </p:txBody>
      </p:sp>
      <p:sp>
        <p:nvSpPr>
          <p:cNvPr id="114" name="Google Shape;246;p18">
            <a:extLst>
              <a:ext uri="{FF2B5EF4-FFF2-40B4-BE49-F238E27FC236}">
                <a16:creationId xmlns:a16="http://schemas.microsoft.com/office/drawing/2014/main" id="{CD3E177B-AD47-4C42-BB2B-0516FDBB6DE6}"/>
              </a:ext>
            </a:extLst>
          </p:cNvPr>
          <p:cNvSpPr/>
          <p:nvPr/>
        </p:nvSpPr>
        <p:spPr>
          <a:xfrm>
            <a:off x="4367133" y="2167364"/>
            <a:ext cx="896771" cy="45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1" lang="zh-CN" altLang="en-US" sz="10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机房核心</a:t>
            </a:r>
            <a:endParaRPr lang="zh-CN" altLang="en-US" sz="10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</p:txBody>
      </p:sp>
      <p:sp>
        <p:nvSpPr>
          <p:cNvPr id="115" name="圆角矩形 150">
            <a:extLst>
              <a:ext uri="{FF2B5EF4-FFF2-40B4-BE49-F238E27FC236}">
                <a16:creationId xmlns:a16="http://schemas.microsoft.com/office/drawing/2014/main" id="{900776CF-5C2B-8748-9910-6E8101795346}"/>
              </a:ext>
            </a:extLst>
          </p:cNvPr>
          <p:cNvSpPr/>
          <p:nvPr/>
        </p:nvSpPr>
        <p:spPr>
          <a:xfrm>
            <a:off x="3898612" y="2863736"/>
            <a:ext cx="1756726" cy="343835"/>
          </a:xfrm>
          <a:prstGeom prst="roundRect">
            <a:avLst>
              <a:gd name="adj" fmla="val 4166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>
              <a:latin typeface="Source Han Sans CN Regular"/>
              <a:ea typeface="Source Han Sans CN Regular"/>
            </a:endParaRPr>
          </a:p>
        </p:txBody>
      </p:sp>
      <p:sp>
        <p:nvSpPr>
          <p:cNvPr id="116" name="Google Shape;246;p18">
            <a:extLst>
              <a:ext uri="{FF2B5EF4-FFF2-40B4-BE49-F238E27FC236}">
                <a16:creationId xmlns:a16="http://schemas.microsoft.com/office/drawing/2014/main" id="{238CE893-B94B-514A-BDB7-F63A87885610}"/>
              </a:ext>
            </a:extLst>
          </p:cNvPr>
          <p:cNvSpPr/>
          <p:nvPr/>
        </p:nvSpPr>
        <p:spPr>
          <a:xfrm>
            <a:off x="4344890" y="2815949"/>
            <a:ext cx="1076562" cy="45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1" lang="en-US" altLang="zh-CN" sz="10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rPr>
              <a:t>UXR Cluster</a:t>
            </a:r>
            <a:endParaRPr lang="zh-CN" altLang="en-US" sz="1000" dirty="0">
              <a:solidFill>
                <a:schemeClr val="bg1"/>
              </a:solidFill>
              <a:latin typeface="Exo" pitchFamily="2" charset="0"/>
              <a:ea typeface="Source Han Sans CN" panose="020B0500000000000000" pitchFamily="34" charset="-128"/>
              <a:sym typeface="+mn-ea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895A85A-1869-8746-8A69-444C6C5F22A1}"/>
              </a:ext>
            </a:extLst>
          </p:cNvPr>
          <p:cNvGrpSpPr/>
          <p:nvPr/>
        </p:nvGrpSpPr>
        <p:grpSpPr>
          <a:xfrm>
            <a:off x="3642576" y="3607138"/>
            <a:ext cx="2384341" cy="1188146"/>
            <a:chOff x="3642576" y="3676586"/>
            <a:chExt cx="2384341" cy="1188146"/>
          </a:xfrm>
        </p:grpSpPr>
        <p:sp>
          <p:nvSpPr>
            <p:cNvPr id="134" name="圆角矩形 150">
              <a:extLst>
                <a:ext uri="{FF2B5EF4-FFF2-40B4-BE49-F238E27FC236}">
                  <a16:creationId xmlns:a16="http://schemas.microsoft.com/office/drawing/2014/main" id="{7C180AE0-388A-4F49-8111-43E9E7396F7B}"/>
                </a:ext>
              </a:extLst>
            </p:cNvPr>
            <p:cNvSpPr/>
            <p:nvPr/>
          </p:nvSpPr>
          <p:spPr>
            <a:xfrm>
              <a:off x="5540824" y="3676586"/>
              <a:ext cx="339639" cy="809447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0D0D1E">
                    <a:alpha val="19000"/>
                  </a:srgbClr>
                </a:gs>
                <a:gs pos="100000">
                  <a:srgbClr val="0A1332">
                    <a:alpha val="38000"/>
                  </a:srgbClr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714">
                <a:latin typeface="Source Han Sans CN Regular"/>
                <a:ea typeface="Source Han Sans CN Regular"/>
              </a:endParaRPr>
            </a:p>
          </p:txBody>
        </p:sp>
        <p:sp>
          <p:nvSpPr>
            <p:cNvPr id="135" name="圆角矩形 150">
              <a:extLst>
                <a:ext uri="{FF2B5EF4-FFF2-40B4-BE49-F238E27FC236}">
                  <a16:creationId xmlns:a16="http://schemas.microsoft.com/office/drawing/2014/main" id="{4064F2FE-B3DC-1E46-90E5-CD01714BC595}"/>
                </a:ext>
              </a:extLst>
            </p:cNvPr>
            <p:cNvSpPr/>
            <p:nvPr/>
          </p:nvSpPr>
          <p:spPr>
            <a:xfrm>
              <a:off x="4290758" y="3676586"/>
              <a:ext cx="339639" cy="809447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0D0D1E">
                    <a:alpha val="19000"/>
                  </a:srgbClr>
                </a:gs>
                <a:gs pos="100000">
                  <a:srgbClr val="0A1332">
                    <a:alpha val="38000"/>
                  </a:srgbClr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714">
                <a:latin typeface="Source Han Sans CN Regular"/>
                <a:ea typeface="Source Han Sans CN Regular"/>
              </a:endParaRPr>
            </a:p>
          </p:txBody>
        </p:sp>
        <p:sp>
          <p:nvSpPr>
            <p:cNvPr id="137" name="圆角矩形 150">
              <a:extLst>
                <a:ext uri="{FF2B5EF4-FFF2-40B4-BE49-F238E27FC236}">
                  <a16:creationId xmlns:a16="http://schemas.microsoft.com/office/drawing/2014/main" id="{2003F36F-F2A7-2840-80DF-28C84C3EB759}"/>
                </a:ext>
              </a:extLst>
            </p:cNvPr>
            <p:cNvSpPr/>
            <p:nvPr/>
          </p:nvSpPr>
          <p:spPr>
            <a:xfrm>
              <a:off x="3642576" y="3676586"/>
              <a:ext cx="339639" cy="809447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0D0D1E">
                    <a:alpha val="19000"/>
                  </a:srgbClr>
                </a:gs>
                <a:gs pos="100000">
                  <a:srgbClr val="0A1332">
                    <a:alpha val="38000"/>
                  </a:srgbClr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714">
                <a:latin typeface="Source Han Sans CN Regular"/>
                <a:ea typeface="Source Han Sans CN Regular"/>
              </a:endParaRPr>
            </a:p>
          </p:txBody>
        </p:sp>
        <p:sp>
          <p:nvSpPr>
            <p:cNvPr id="117" name="Google Shape;246;p18">
              <a:extLst>
                <a:ext uri="{FF2B5EF4-FFF2-40B4-BE49-F238E27FC236}">
                  <a16:creationId xmlns:a16="http://schemas.microsoft.com/office/drawing/2014/main" id="{F207B8E7-A223-424F-9C48-8635ADED8AEA}"/>
                </a:ext>
              </a:extLst>
            </p:cNvPr>
            <p:cNvSpPr/>
            <p:nvPr/>
          </p:nvSpPr>
          <p:spPr>
            <a:xfrm>
              <a:off x="3653722" y="3823229"/>
              <a:ext cx="466764" cy="1041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eaVert" wrap="square" lIns="91425" tIns="0" rIns="91425" bIns="180000" anchor="ctr" anchorCtr="0">
              <a:sp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kumimoji="1" lang="zh-CN" altLang="en-US" sz="10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公 有 云</a:t>
              </a:r>
              <a:endParaRPr lang="zh-CN" altLang="en-US" sz="10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  <p:sp>
          <p:nvSpPr>
            <p:cNvPr id="118" name="Google Shape;246;p18">
              <a:extLst>
                <a:ext uri="{FF2B5EF4-FFF2-40B4-BE49-F238E27FC236}">
                  <a16:creationId xmlns:a16="http://schemas.microsoft.com/office/drawing/2014/main" id="{AB99B84F-E664-C348-B07A-15BE9A0EA5B4}"/>
                </a:ext>
              </a:extLst>
            </p:cNvPr>
            <p:cNvSpPr/>
            <p:nvPr/>
          </p:nvSpPr>
          <p:spPr>
            <a:xfrm>
              <a:off x="4288961" y="3824212"/>
              <a:ext cx="466764" cy="975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eaVert" wrap="square" lIns="91425" tIns="0" rIns="91425" bIns="180000" anchor="ctr" anchorCtr="0">
              <a:sp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kumimoji="1" lang="zh-CN" altLang="en-US" sz="10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物 理 云</a:t>
              </a:r>
              <a:endParaRPr lang="zh-CN" altLang="en-US" sz="10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  <p:sp>
          <p:nvSpPr>
            <p:cNvPr id="119" name="圆角矩形 150">
              <a:extLst>
                <a:ext uri="{FF2B5EF4-FFF2-40B4-BE49-F238E27FC236}">
                  <a16:creationId xmlns:a16="http://schemas.microsoft.com/office/drawing/2014/main" id="{703ED51C-6BEF-0A43-8342-3394D3268085}"/>
                </a:ext>
              </a:extLst>
            </p:cNvPr>
            <p:cNvSpPr/>
            <p:nvPr/>
          </p:nvSpPr>
          <p:spPr>
            <a:xfrm>
              <a:off x="4892641" y="3676586"/>
              <a:ext cx="339639" cy="809447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0D0D1E">
                    <a:alpha val="19000"/>
                  </a:srgbClr>
                </a:gs>
                <a:gs pos="100000">
                  <a:srgbClr val="0A1332">
                    <a:alpha val="38000"/>
                  </a:srgbClr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714">
                <a:latin typeface="Source Han Sans CN Regular"/>
                <a:ea typeface="Source Han Sans CN Regular"/>
              </a:endParaRPr>
            </a:p>
          </p:txBody>
        </p:sp>
        <p:sp>
          <p:nvSpPr>
            <p:cNvPr id="120" name="Google Shape;246;p18">
              <a:extLst>
                <a:ext uri="{FF2B5EF4-FFF2-40B4-BE49-F238E27FC236}">
                  <a16:creationId xmlns:a16="http://schemas.microsoft.com/office/drawing/2014/main" id="{4A8D4005-7AC9-624F-81E6-8868A1088089}"/>
                </a:ext>
              </a:extLst>
            </p:cNvPr>
            <p:cNvSpPr/>
            <p:nvPr/>
          </p:nvSpPr>
          <p:spPr>
            <a:xfrm>
              <a:off x="4902432" y="3797974"/>
              <a:ext cx="466764" cy="1041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eaVert" wrap="square" lIns="91425" tIns="0" rIns="91425" bIns="180000" anchor="ctr" anchorCtr="0">
              <a:sp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kumimoji="1" lang="zh-CN" altLang="en-US" sz="10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外 网 接 入</a:t>
              </a:r>
              <a:endParaRPr lang="zh-CN" altLang="en-US" sz="10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  <p:sp>
          <p:nvSpPr>
            <p:cNvPr id="121" name="Google Shape;246;p18">
              <a:extLst>
                <a:ext uri="{FF2B5EF4-FFF2-40B4-BE49-F238E27FC236}">
                  <a16:creationId xmlns:a16="http://schemas.microsoft.com/office/drawing/2014/main" id="{7C958389-BB13-5E4F-91E9-525456ADD44E}"/>
                </a:ext>
              </a:extLst>
            </p:cNvPr>
            <p:cNvSpPr/>
            <p:nvPr/>
          </p:nvSpPr>
          <p:spPr>
            <a:xfrm>
              <a:off x="5560153" y="3809376"/>
              <a:ext cx="466764" cy="1008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eaVert" wrap="square" lIns="91425" tIns="0" rIns="91425" bIns="180000" anchor="ctr" anchorCtr="0">
              <a:sp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kumimoji="1" lang="zh-CN" altLang="en-US" sz="10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托 管 云</a:t>
              </a:r>
              <a:endParaRPr lang="zh-CN" altLang="en-US" sz="10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</p:grpSp>
      <p:cxnSp>
        <p:nvCxnSpPr>
          <p:cNvPr id="122" name="直线箭头连接符 121">
            <a:extLst>
              <a:ext uri="{FF2B5EF4-FFF2-40B4-BE49-F238E27FC236}">
                <a16:creationId xmlns:a16="http://schemas.microsoft.com/office/drawing/2014/main" id="{A54E4642-036E-7640-B170-BDA1AFA1856A}"/>
              </a:ext>
            </a:extLst>
          </p:cNvPr>
          <p:cNvCxnSpPr>
            <a:cxnSpLocks/>
          </p:cNvCxnSpPr>
          <p:nvPr/>
        </p:nvCxnSpPr>
        <p:spPr>
          <a:xfrm flipV="1">
            <a:off x="4776975" y="2583554"/>
            <a:ext cx="0" cy="258152"/>
          </a:xfrm>
          <a:prstGeom prst="straightConnector1">
            <a:avLst/>
          </a:prstGeom>
          <a:ln w="12700">
            <a:solidFill>
              <a:srgbClr val="F4C57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oogle Shape;246;p18">
            <a:extLst>
              <a:ext uri="{FF2B5EF4-FFF2-40B4-BE49-F238E27FC236}">
                <a16:creationId xmlns:a16="http://schemas.microsoft.com/office/drawing/2014/main" id="{6F4D531A-9113-144F-8495-51332642FB3B}"/>
              </a:ext>
            </a:extLst>
          </p:cNvPr>
          <p:cNvSpPr/>
          <p:nvPr/>
        </p:nvSpPr>
        <p:spPr>
          <a:xfrm>
            <a:off x="3592646" y="1818785"/>
            <a:ext cx="835521" cy="45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1" lang="zh-CN" altLang="en-US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可用区</a:t>
            </a:r>
            <a:r>
              <a:rPr kumimoji="1" lang="en-US" altLang="zh-CN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A</a:t>
            </a:r>
            <a:endParaRPr lang="zh-CN" altLang="en-US" sz="1000" dirty="0">
              <a:solidFill>
                <a:srgbClr val="EABC79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</p:txBody>
      </p:sp>
      <p:cxnSp>
        <p:nvCxnSpPr>
          <p:cNvPr id="151" name="直线箭头连接符 150">
            <a:extLst>
              <a:ext uri="{FF2B5EF4-FFF2-40B4-BE49-F238E27FC236}">
                <a16:creationId xmlns:a16="http://schemas.microsoft.com/office/drawing/2014/main" id="{D7A84D47-F21C-634B-983B-0996B1BC0FCC}"/>
              </a:ext>
            </a:extLst>
          </p:cNvPr>
          <p:cNvCxnSpPr>
            <a:cxnSpLocks/>
          </p:cNvCxnSpPr>
          <p:nvPr/>
        </p:nvCxnSpPr>
        <p:spPr>
          <a:xfrm flipH="1" flipV="1">
            <a:off x="7331073" y="1821559"/>
            <a:ext cx="1" cy="207910"/>
          </a:xfrm>
          <a:prstGeom prst="straightConnector1">
            <a:avLst/>
          </a:prstGeom>
          <a:ln w="12700">
            <a:solidFill>
              <a:srgbClr val="F4C57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肘形连接符 73">
            <a:extLst>
              <a:ext uri="{FF2B5EF4-FFF2-40B4-BE49-F238E27FC236}">
                <a16:creationId xmlns:a16="http://schemas.microsoft.com/office/drawing/2014/main" id="{1F5E3809-C5B9-2348-BC17-CF3306E26BF4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 rot="5400000">
            <a:off x="5170500" y="503177"/>
            <a:ext cx="463444" cy="1216372"/>
          </a:xfrm>
          <a:prstGeom prst="bentConnector3">
            <a:avLst>
              <a:gd name="adj1" fmla="val 50000"/>
            </a:avLst>
          </a:prstGeom>
          <a:ln w="12700">
            <a:solidFill>
              <a:srgbClr val="EABC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C5E3E2E5-DF65-2D4E-9DD4-975D3A9ACC72}"/>
              </a:ext>
            </a:extLst>
          </p:cNvPr>
          <p:cNvGrpSpPr/>
          <p:nvPr/>
        </p:nvGrpSpPr>
        <p:grpSpPr>
          <a:xfrm>
            <a:off x="5113481" y="1001521"/>
            <a:ext cx="445686" cy="222353"/>
            <a:chOff x="4189189" y="995771"/>
            <a:chExt cx="445686" cy="222353"/>
          </a:xfrm>
        </p:grpSpPr>
        <p:sp>
          <p:nvSpPr>
            <p:cNvPr id="140" name="圆角矩形 150">
              <a:extLst>
                <a:ext uri="{FF2B5EF4-FFF2-40B4-BE49-F238E27FC236}">
                  <a16:creationId xmlns:a16="http://schemas.microsoft.com/office/drawing/2014/main" id="{464115A4-8C23-6140-93A5-5CD8A369E757}"/>
                </a:ext>
              </a:extLst>
            </p:cNvPr>
            <p:cNvSpPr/>
            <p:nvPr/>
          </p:nvSpPr>
          <p:spPr>
            <a:xfrm>
              <a:off x="4189189" y="995771"/>
              <a:ext cx="417427" cy="206085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285A71"/>
                </a:gs>
                <a:gs pos="100000">
                  <a:srgbClr val="203B50">
                    <a:alpha val="6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8"/>
              <a:endParaRPr kumimoji="1">
                <a:solidFill>
                  <a:schemeClr val="lt1"/>
                </a:solidFill>
              </a:endParaRP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CE08E1F8-0412-AD45-A6AC-2F56ECE4AA8F}"/>
                </a:ext>
              </a:extLst>
            </p:cNvPr>
            <p:cNvSpPr txBox="1"/>
            <p:nvPr/>
          </p:nvSpPr>
          <p:spPr>
            <a:xfrm flipH="1">
              <a:off x="4231906" y="1002680"/>
              <a:ext cx="4029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dirty="0">
                  <a:solidFill>
                    <a:schemeClr val="bg1"/>
                  </a:solidFill>
                  <a:latin typeface="Exo" pitchFamily="2" charset="0"/>
                </a:rPr>
                <a:t>BGP</a:t>
              </a:r>
              <a:endParaRPr kumimoji="1" lang="zh-CN" altLang="en-US" sz="800">
                <a:solidFill>
                  <a:schemeClr val="bg1"/>
                </a:solidFill>
                <a:latin typeface="Exo" pitchFamily="2" charset="0"/>
              </a:endParaRPr>
            </a:p>
          </p:txBody>
        </p:sp>
      </p:grpSp>
      <p:cxnSp>
        <p:nvCxnSpPr>
          <p:cNvPr id="78" name="肘形连接符 77">
            <a:extLst>
              <a:ext uri="{FF2B5EF4-FFF2-40B4-BE49-F238E27FC236}">
                <a16:creationId xmlns:a16="http://schemas.microsoft.com/office/drawing/2014/main" id="{26B5DD43-15D0-BA4E-863C-FD6CB69ACC65}"/>
              </a:ext>
            </a:extLst>
          </p:cNvPr>
          <p:cNvCxnSpPr>
            <a:cxnSpLocks/>
            <a:stCxn id="21" idx="2"/>
          </p:cNvCxnSpPr>
          <p:nvPr/>
        </p:nvCxnSpPr>
        <p:spPr>
          <a:xfrm rot="16200000" flipH="1">
            <a:off x="6410295" y="479754"/>
            <a:ext cx="463444" cy="1263218"/>
          </a:xfrm>
          <a:prstGeom prst="bentConnector3">
            <a:avLst>
              <a:gd name="adj1" fmla="val 50000"/>
            </a:avLst>
          </a:prstGeom>
          <a:ln w="12700">
            <a:solidFill>
              <a:srgbClr val="EABC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F8DAAA6C-00F4-FC4C-83D6-4B17F3C2A139}"/>
              </a:ext>
            </a:extLst>
          </p:cNvPr>
          <p:cNvGrpSpPr/>
          <p:nvPr/>
        </p:nvGrpSpPr>
        <p:grpSpPr>
          <a:xfrm>
            <a:off x="6473048" y="987291"/>
            <a:ext cx="445686" cy="222353"/>
            <a:chOff x="4189189" y="995771"/>
            <a:chExt cx="445686" cy="222353"/>
          </a:xfrm>
        </p:grpSpPr>
        <p:sp>
          <p:nvSpPr>
            <p:cNvPr id="143" name="圆角矩形 150">
              <a:extLst>
                <a:ext uri="{FF2B5EF4-FFF2-40B4-BE49-F238E27FC236}">
                  <a16:creationId xmlns:a16="http://schemas.microsoft.com/office/drawing/2014/main" id="{3E45B87E-F15C-3844-9FE0-B7F98B800EB6}"/>
                </a:ext>
              </a:extLst>
            </p:cNvPr>
            <p:cNvSpPr/>
            <p:nvPr/>
          </p:nvSpPr>
          <p:spPr>
            <a:xfrm>
              <a:off x="4189189" y="995771"/>
              <a:ext cx="417427" cy="206085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285A71"/>
                </a:gs>
                <a:gs pos="100000">
                  <a:srgbClr val="203B50">
                    <a:alpha val="6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8"/>
              <a:endParaRPr kumimoji="1">
                <a:solidFill>
                  <a:schemeClr val="lt1"/>
                </a:solidFill>
              </a:endParaRPr>
            </a:p>
          </p:txBody>
        </p:sp>
        <p:sp>
          <p:nvSpPr>
            <p:cNvPr id="144" name="文本框 143">
              <a:extLst>
                <a:ext uri="{FF2B5EF4-FFF2-40B4-BE49-F238E27FC236}">
                  <a16:creationId xmlns:a16="http://schemas.microsoft.com/office/drawing/2014/main" id="{151B1C03-E5E6-C34D-80E3-2ECFCCD95985}"/>
                </a:ext>
              </a:extLst>
            </p:cNvPr>
            <p:cNvSpPr txBox="1"/>
            <p:nvPr/>
          </p:nvSpPr>
          <p:spPr>
            <a:xfrm flipH="1">
              <a:off x="4231906" y="1002680"/>
              <a:ext cx="4029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dirty="0">
                  <a:solidFill>
                    <a:schemeClr val="bg1"/>
                  </a:solidFill>
                  <a:latin typeface="Exo" pitchFamily="2" charset="0"/>
                </a:rPr>
                <a:t>BGP</a:t>
              </a:r>
              <a:endParaRPr kumimoji="1" lang="zh-CN" altLang="en-US" sz="800">
                <a:solidFill>
                  <a:schemeClr val="bg1"/>
                </a:solidFill>
                <a:latin typeface="Exo" pitchFamily="2" charset="0"/>
              </a:endParaRPr>
            </a:p>
          </p:txBody>
        </p:sp>
      </p:grp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D8A5CBA9-4897-4342-BF21-3FCD91776FC5}"/>
              </a:ext>
            </a:extLst>
          </p:cNvPr>
          <p:cNvCxnSpPr>
            <a:cxnSpLocks/>
          </p:cNvCxnSpPr>
          <p:nvPr/>
        </p:nvCxnSpPr>
        <p:spPr>
          <a:xfrm flipH="1" flipV="1">
            <a:off x="4777878" y="1821559"/>
            <a:ext cx="1" cy="207910"/>
          </a:xfrm>
          <a:prstGeom prst="straightConnector1">
            <a:avLst/>
          </a:prstGeom>
          <a:ln w="12700">
            <a:solidFill>
              <a:srgbClr val="F4C57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C29B0697-40BF-4B4F-A98B-23ED5003E830}"/>
              </a:ext>
            </a:extLst>
          </p:cNvPr>
          <p:cNvCxnSpPr>
            <a:cxnSpLocks/>
          </p:cNvCxnSpPr>
          <p:nvPr/>
        </p:nvCxnSpPr>
        <p:spPr>
          <a:xfrm>
            <a:off x="4776975" y="1925417"/>
            <a:ext cx="2554098" cy="5550"/>
          </a:xfrm>
          <a:prstGeom prst="straightConnector1">
            <a:avLst/>
          </a:prstGeom>
          <a:ln w="12700">
            <a:solidFill>
              <a:srgbClr val="F4C57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肘形连接符 90">
            <a:extLst>
              <a:ext uri="{FF2B5EF4-FFF2-40B4-BE49-F238E27FC236}">
                <a16:creationId xmlns:a16="http://schemas.microsoft.com/office/drawing/2014/main" id="{F9A74C48-1ED2-C64C-9DA3-26996BEAC2D1}"/>
              </a:ext>
            </a:extLst>
          </p:cNvPr>
          <p:cNvCxnSpPr>
            <a:cxnSpLocks/>
            <a:stCxn id="115" idx="2"/>
          </p:cNvCxnSpPr>
          <p:nvPr/>
        </p:nvCxnSpPr>
        <p:spPr>
          <a:xfrm rot="5400000">
            <a:off x="4131662" y="2922218"/>
            <a:ext cx="359961" cy="930666"/>
          </a:xfrm>
          <a:prstGeom prst="bentConnector3">
            <a:avLst>
              <a:gd name="adj1" fmla="val 50000"/>
            </a:avLst>
          </a:prstGeom>
          <a:ln w="12700">
            <a:solidFill>
              <a:srgbClr val="EABC7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肘形连接符 91">
            <a:extLst>
              <a:ext uri="{FF2B5EF4-FFF2-40B4-BE49-F238E27FC236}">
                <a16:creationId xmlns:a16="http://schemas.microsoft.com/office/drawing/2014/main" id="{4E5803DD-6CC0-E245-8262-72A25B718DA1}"/>
              </a:ext>
            </a:extLst>
          </p:cNvPr>
          <p:cNvCxnSpPr>
            <a:cxnSpLocks/>
            <a:stCxn id="115" idx="2"/>
          </p:cNvCxnSpPr>
          <p:nvPr/>
        </p:nvCxnSpPr>
        <p:spPr>
          <a:xfrm rot="16200000" flipH="1">
            <a:off x="5073494" y="2911052"/>
            <a:ext cx="359961" cy="952998"/>
          </a:xfrm>
          <a:prstGeom prst="bentConnector3">
            <a:avLst>
              <a:gd name="adj1" fmla="val 50000"/>
            </a:avLst>
          </a:prstGeom>
          <a:ln w="12700">
            <a:solidFill>
              <a:srgbClr val="EABC7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连接符 44">
            <a:extLst>
              <a:ext uri="{FF2B5EF4-FFF2-40B4-BE49-F238E27FC236}">
                <a16:creationId xmlns:a16="http://schemas.microsoft.com/office/drawing/2014/main" id="{151F1CE0-4143-0947-B8DD-3D5349C6C006}"/>
              </a:ext>
            </a:extLst>
          </p:cNvPr>
          <p:cNvCxnSpPr>
            <a:cxnSpLocks/>
          </p:cNvCxnSpPr>
          <p:nvPr/>
        </p:nvCxnSpPr>
        <p:spPr>
          <a:xfrm flipH="1" flipV="1">
            <a:off x="4458956" y="3384528"/>
            <a:ext cx="1" cy="179981"/>
          </a:xfrm>
          <a:prstGeom prst="line">
            <a:avLst/>
          </a:prstGeom>
          <a:ln w="12700">
            <a:solidFill>
              <a:srgbClr val="F4C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线连接符 104">
            <a:extLst>
              <a:ext uri="{FF2B5EF4-FFF2-40B4-BE49-F238E27FC236}">
                <a16:creationId xmlns:a16="http://schemas.microsoft.com/office/drawing/2014/main" id="{C783C990-112D-784F-B1E6-DA61CE6384EB}"/>
              </a:ext>
            </a:extLst>
          </p:cNvPr>
          <p:cNvCxnSpPr>
            <a:cxnSpLocks/>
          </p:cNvCxnSpPr>
          <p:nvPr/>
        </p:nvCxnSpPr>
        <p:spPr>
          <a:xfrm flipH="1" flipV="1">
            <a:off x="5052722" y="3384528"/>
            <a:ext cx="1" cy="179981"/>
          </a:xfrm>
          <a:prstGeom prst="line">
            <a:avLst/>
          </a:prstGeom>
          <a:ln w="12700">
            <a:solidFill>
              <a:srgbClr val="F4C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图片 137">
            <a:extLst>
              <a:ext uri="{FF2B5EF4-FFF2-40B4-BE49-F238E27FC236}">
                <a16:creationId xmlns:a16="http://schemas.microsoft.com/office/drawing/2014/main" id="{F37D4730-AC6D-4A4C-915D-40AC86AB10CF}"/>
              </a:ext>
            </a:extLst>
          </p:cNvPr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082816" y="2053362"/>
            <a:ext cx="2431813" cy="2674038"/>
          </a:xfrm>
          <a:prstGeom prst="rect">
            <a:avLst/>
          </a:prstGeom>
        </p:spPr>
      </p:pic>
      <p:sp>
        <p:nvSpPr>
          <p:cNvPr id="139" name="圆角矩形 150">
            <a:extLst>
              <a:ext uri="{FF2B5EF4-FFF2-40B4-BE49-F238E27FC236}">
                <a16:creationId xmlns:a16="http://schemas.microsoft.com/office/drawing/2014/main" id="{154C33FF-A8AD-0F47-9929-429AB242D862}"/>
              </a:ext>
            </a:extLst>
          </p:cNvPr>
          <p:cNvSpPr/>
          <p:nvPr/>
        </p:nvSpPr>
        <p:spPr>
          <a:xfrm>
            <a:off x="6410318" y="2227843"/>
            <a:ext cx="1756729" cy="343835"/>
          </a:xfrm>
          <a:prstGeom prst="roundRect">
            <a:avLst>
              <a:gd name="adj" fmla="val 5252"/>
            </a:avLst>
          </a:prstGeom>
          <a:gradFill flip="none" rotWithShape="1">
            <a:gsLst>
              <a:gs pos="0">
                <a:srgbClr val="1B254C">
                  <a:alpha val="0"/>
                </a:srgbClr>
              </a:gs>
              <a:gs pos="100000">
                <a:srgbClr val="3D5AA7">
                  <a:alpha val="5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>
              <a:latin typeface="Source Han Sans CN Regular"/>
              <a:ea typeface="Source Han Sans CN Regular"/>
            </a:endParaRPr>
          </a:p>
        </p:txBody>
      </p:sp>
      <p:sp>
        <p:nvSpPr>
          <p:cNvPr id="146" name="圆角矩形 150">
            <a:extLst>
              <a:ext uri="{FF2B5EF4-FFF2-40B4-BE49-F238E27FC236}">
                <a16:creationId xmlns:a16="http://schemas.microsoft.com/office/drawing/2014/main" id="{DE1B9AD4-2072-EE40-B5BD-E249DD9D2413}"/>
              </a:ext>
            </a:extLst>
          </p:cNvPr>
          <p:cNvSpPr/>
          <p:nvPr/>
        </p:nvSpPr>
        <p:spPr>
          <a:xfrm>
            <a:off x="6410318" y="2863736"/>
            <a:ext cx="1756726" cy="343835"/>
          </a:xfrm>
          <a:prstGeom prst="roundRect">
            <a:avLst>
              <a:gd name="adj" fmla="val 4166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>
              <a:latin typeface="Source Han Sans CN Regular"/>
              <a:ea typeface="Source Han Sans CN Regular"/>
            </a:endParaRPr>
          </a:p>
        </p:txBody>
      </p:sp>
      <p:sp>
        <p:nvSpPr>
          <p:cNvPr id="147" name="Google Shape;246;p18">
            <a:extLst>
              <a:ext uri="{FF2B5EF4-FFF2-40B4-BE49-F238E27FC236}">
                <a16:creationId xmlns:a16="http://schemas.microsoft.com/office/drawing/2014/main" id="{6F73D50E-C983-C742-B1A9-FFFDEE2EB5DB}"/>
              </a:ext>
            </a:extLst>
          </p:cNvPr>
          <p:cNvSpPr/>
          <p:nvPr/>
        </p:nvSpPr>
        <p:spPr>
          <a:xfrm>
            <a:off x="6856596" y="2815949"/>
            <a:ext cx="1076562" cy="45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1" lang="en-US" altLang="zh-CN" sz="10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rPr>
              <a:t>UXR Cluster</a:t>
            </a:r>
            <a:endParaRPr lang="zh-CN" altLang="en-US" sz="1000" dirty="0">
              <a:solidFill>
                <a:schemeClr val="bg1"/>
              </a:solidFill>
              <a:latin typeface="Exo" pitchFamily="2" charset="0"/>
              <a:ea typeface="Source Han Sans CN" panose="020B0500000000000000" pitchFamily="34" charset="-128"/>
              <a:sym typeface="+mn-ea"/>
            </a:endParaRPr>
          </a:p>
        </p:txBody>
      </p: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AE24F281-9421-A544-BE55-5B90AA032201}"/>
              </a:ext>
            </a:extLst>
          </p:cNvPr>
          <p:cNvGrpSpPr/>
          <p:nvPr/>
        </p:nvGrpSpPr>
        <p:grpSpPr>
          <a:xfrm>
            <a:off x="6154282" y="3607138"/>
            <a:ext cx="2384341" cy="1188146"/>
            <a:chOff x="3642576" y="3676586"/>
            <a:chExt cx="2384341" cy="1188146"/>
          </a:xfrm>
        </p:grpSpPr>
        <p:sp>
          <p:nvSpPr>
            <p:cNvPr id="150" name="圆角矩形 150">
              <a:extLst>
                <a:ext uri="{FF2B5EF4-FFF2-40B4-BE49-F238E27FC236}">
                  <a16:creationId xmlns:a16="http://schemas.microsoft.com/office/drawing/2014/main" id="{2E5E54D1-6314-034F-BA15-7BAC8220F051}"/>
                </a:ext>
              </a:extLst>
            </p:cNvPr>
            <p:cNvSpPr/>
            <p:nvPr/>
          </p:nvSpPr>
          <p:spPr>
            <a:xfrm>
              <a:off x="5540824" y="3676586"/>
              <a:ext cx="339639" cy="809447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0D0D1E">
                    <a:alpha val="19000"/>
                  </a:srgbClr>
                </a:gs>
                <a:gs pos="100000">
                  <a:srgbClr val="0A1332">
                    <a:alpha val="38000"/>
                  </a:srgbClr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714">
                <a:latin typeface="Source Han Sans CN Regular"/>
                <a:ea typeface="Source Han Sans CN Regular"/>
              </a:endParaRPr>
            </a:p>
          </p:txBody>
        </p:sp>
        <p:sp>
          <p:nvSpPr>
            <p:cNvPr id="152" name="圆角矩形 150">
              <a:extLst>
                <a:ext uri="{FF2B5EF4-FFF2-40B4-BE49-F238E27FC236}">
                  <a16:creationId xmlns:a16="http://schemas.microsoft.com/office/drawing/2014/main" id="{20D340C8-F68B-594D-89BD-4B64A8CAE49E}"/>
                </a:ext>
              </a:extLst>
            </p:cNvPr>
            <p:cNvSpPr/>
            <p:nvPr/>
          </p:nvSpPr>
          <p:spPr>
            <a:xfrm>
              <a:off x="4290758" y="3676586"/>
              <a:ext cx="339639" cy="809447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0D0D1E">
                    <a:alpha val="19000"/>
                  </a:srgbClr>
                </a:gs>
                <a:gs pos="100000">
                  <a:srgbClr val="0A1332">
                    <a:alpha val="38000"/>
                  </a:srgbClr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714">
                <a:latin typeface="Source Han Sans CN Regular"/>
                <a:ea typeface="Source Han Sans CN Regular"/>
              </a:endParaRPr>
            </a:p>
          </p:txBody>
        </p:sp>
        <p:sp>
          <p:nvSpPr>
            <p:cNvPr id="153" name="圆角矩形 150">
              <a:extLst>
                <a:ext uri="{FF2B5EF4-FFF2-40B4-BE49-F238E27FC236}">
                  <a16:creationId xmlns:a16="http://schemas.microsoft.com/office/drawing/2014/main" id="{5C89C401-3C00-6F4E-878D-38480309C9B9}"/>
                </a:ext>
              </a:extLst>
            </p:cNvPr>
            <p:cNvSpPr/>
            <p:nvPr/>
          </p:nvSpPr>
          <p:spPr>
            <a:xfrm>
              <a:off x="3642576" y="3676586"/>
              <a:ext cx="339639" cy="809447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0D0D1E">
                    <a:alpha val="19000"/>
                  </a:srgbClr>
                </a:gs>
                <a:gs pos="100000">
                  <a:srgbClr val="0A1332">
                    <a:alpha val="38000"/>
                  </a:srgbClr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714">
                <a:latin typeface="Source Han Sans CN Regular"/>
                <a:ea typeface="Source Han Sans CN Regular"/>
              </a:endParaRPr>
            </a:p>
          </p:txBody>
        </p:sp>
        <p:sp>
          <p:nvSpPr>
            <p:cNvPr id="155" name="Google Shape;246;p18">
              <a:extLst>
                <a:ext uri="{FF2B5EF4-FFF2-40B4-BE49-F238E27FC236}">
                  <a16:creationId xmlns:a16="http://schemas.microsoft.com/office/drawing/2014/main" id="{E59DDB16-188F-D94C-80DE-B0575B6CB816}"/>
                </a:ext>
              </a:extLst>
            </p:cNvPr>
            <p:cNvSpPr/>
            <p:nvPr/>
          </p:nvSpPr>
          <p:spPr>
            <a:xfrm>
              <a:off x="3653722" y="3823229"/>
              <a:ext cx="466764" cy="1041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eaVert" wrap="square" lIns="91425" tIns="0" rIns="91425" bIns="180000" anchor="ctr" anchorCtr="0">
              <a:sp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kumimoji="1" lang="zh-CN" altLang="en-US" sz="10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公 有 云</a:t>
              </a:r>
              <a:endParaRPr lang="zh-CN" altLang="en-US" sz="10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  <p:sp>
          <p:nvSpPr>
            <p:cNvPr id="156" name="Google Shape;246;p18">
              <a:extLst>
                <a:ext uri="{FF2B5EF4-FFF2-40B4-BE49-F238E27FC236}">
                  <a16:creationId xmlns:a16="http://schemas.microsoft.com/office/drawing/2014/main" id="{491827D3-3839-6C48-8F6A-0627E6DB8FA6}"/>
                </a:ext>
              </a:extLst>
            </p:cNvPr>
            <p:cNvSpPr/>
            <p:nvPr/>
          </p:nvSpPr>
          <p:spPr>
            <a:xfrm>
              <a:off x="4288961" y="3824212"/>
              <a:ext cx="466764" cy="975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eaVert" wrap="square" lIns="91425" tIns="0" rIns="91425" bIns="180000" anchor="ctr" anchorCtr="0">
              <a:sp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kumimoji="1" lang="zh-CN" altLang="en-US" sz="10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物 理 云</a:t>
              </a:r>
              <a:endParaRPr lang="zh-CN" altLang="en-US" sz="10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  <p:sp>
          <p:nvSpPr>
            <p:cNvPr id="157" name="圆角矩形 150">
              <a:extLst>
                <a:ext uri="{FF2B5EF4-FFF2-40B4-BE49-F238E27FC236}">
                  <a16:creationId xmlns:a16="http://schemas.microsoft.com/office/drawing/2014/main" id="{B134A73A-EB43-D746-9C3C-1E1BDA25C4C7}"/>
                </a:ext>
              </a:extLst>
            </p:cNvPr>
            <p:cNvSpPr/>
            <p:nvPr/>
          </p:nvSpPr>
          <p:spPr>
            <a:xfrm>
              <a:off x="4892641" y="3676586"/>
              <a:ext cx="339639" cy="809447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0D0D1E">
                    <a:alpha val="19000"/>
                  </a:srgbClr>
                </a:gs>
                <a:gs pos="100000">
                  <a:srgbClr val="0A1332">
                    <a:alpha val="38000"/>
                  </a:srgbClr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714">
                <a:latin typeface="Source Han Sans CN Regular"/>
                <a:ea typeface="Source Han Sans CN Regular"/>
              </a:endParaRPr>
            </a:p>
          </p:txBody>
        </p:sp>
        <p:sp>
          <p:nvSpPr>
            <p:cNvPr id="158" name="Google Shape;246;p18">
              <a:extLst>
                <a:ext uri="{FF2B5EF4-FFF2-40B4-BE49-F238E27FC236}">
                  <a16:creationId xmlns:a16="http://schemas.microsoft.com/office/drawing/2014/main" id="{EC1C7192-6F8F-444B-912B-8934D4E9A691}"/>
                </a:ext>
              </a:extLst>
            </p:cNvPr>
            <p:cNvSpPr/>
            <p:nvPr/>
          </p:nvSpPr>
          <p:spPr>
            <a:xfrm>
              <a:off x="4902432" y="3797974"/>
              <a:ext cx="466764" cy="1041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eaVert" wrap="square" lIns="91425" tIns="0" rIns="91425" bIns="180000" anchor="ctr" anchorCtr="0">
              <a:sp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kumimoji="1" lang="zh-CN" altLang="en-US" sz="10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外 网 接 入</a:t>
              </a:r>
              <a:endParaRPr lang="zh-CN" altLang="en-US" sz="10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  <p:sp>
          <p:nvSpPr>
            <p:cNvPr id="159" name="Google Shape;246;p18">
              <a:extLst>
                <a:ext uri="{FF2B5EF4-FFF2-40B4-BE49-F238E27FC236}">
                  <a16:creationId xmlns:a16="http://schemas.microsoft.com/office/drawing/2014/main" id="{F1060832-0319-AD4E-A746-CD14D013750A}"/>
                </a:ext>
              </a:extLst>
            </p:cNvPr>
            <p:cNvSpPr/>
            <p:nvPr/>
          </p:nvSpPr>
          <p:spPr>
            <a:xfrm>
              <a:off x="5560153" y="3809376"/>
              <a:ext cx="466764" cy="1008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eaVert" wrap="square" lIns="91425" tIns="0" rIns="91425" bIns="180000" anchor="ctr" anchorCtr="0">
              <a:sp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kumimoji="1" lang="zh-CN" altLang="en-US" sz="10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托 管 云</a:t>
              </a:r>
              <a:endParaRPr lang="zh-CN" altLang="en-US" sz="10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</p:grpSp>
      <p:cxnSp>
        <p:nvCxnSpPr>
          <p:cNvPr id="160" name="直线箭头连接符 159">
            <a:extLst>
              <a:ext uri="{FF2B5EF4-FFF2-40B4-BE49-F238E27FC236}">
                <a16:creationId xmlns:a16="http://schemas.microsoft.com/office/drawing/2014/main" id="{62DFB4D4-9F29-874E-B1A6-DAFB9AF5AAA3}"/>
              </a:ext>
            </a:extLst>
          </p:cNvPr>
          <p:cNvCxnSpPr>
            <a:cxnSpLocks/>
          </p:cNvCxnSpPr>
          <p:nvPr/>
        </p:nvCxnSpPr>
        <p:spPr>
          <a:xfrm flipV="1">
            <a:off x="7288681" y="2583554"/>
            <a:ext cx="0" cy="258152"/>
          </a:xfrm>
          <a:prstGeom prst="straightConnector1">
            <a:avLst/>
          </a:prstGeom>
          <a:ln w="12700">
            <a:solidFill>
              <a:srgbClr val="F4C57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肘形连接符 160">
            <a:extLst>
              <a:ext uri="{FF2B5EF4-FFF2-40B4-BE49-F238E27FC236}">
                <a16:creationId xmlns:a16="http://schemas.microsoft.com/office/drawing/2014/main" id="{1322EBDE-9535-0C4B-B08B-07F4D6A333CF}"/>
              </a:ext>
            </a:extLst>
          </p:cNvPr>
          <p:cNvCxnSpPr>
            <a:cxnSpLocks/>
            <a:stCxn id="146" idx="2"/>
          </p:cNvCxnSpPr>
          <p:nvPr/>
        </p:nvCxnSpPr>
        <p:spPr>
          <a:xfrm rot="5400000">
            <a:off x="6643368" y="2922218"/>
            <a:ext cx="359961" cy="930666"/>
          </a:xfrm>
          <a:prstGeom prst="bentConnector3">
            <a:avLst>
              <a:gd name="adj1" fmla="val 50000"/>
            </a:avLst>
          </a:prstGeom>
          <a:ln w="12700">
            <a:solidFill>
              <a:srgbClr val="EABC7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肘形连接符 161">
            <a:extLst>
              <a:ext uri="{FF2B5EF4-FFF2-40B4-BE49-F238E27FC236}">
                <a16:creationId xmlns:a16="http://schemas.microsoft.com/office/drawing/2014/main" id="{3BD971CB-463E-D249-AB71-F0DD7800096C}"/>
              </a:ext>
            </a:extLst>
          </p:cNvPr>
          <p:cNvCxnSpPr>
            <a:cxnSpLocks/>
            <a:stCxn id="146" idx="2"/>
          </p:cNvCxnSpPr>
          <p:nvPr/>
        </p:nvCxnSpPr>
        <p:spPr>
          <a:xfrm rot="16200000" flipH="1">
            <a:off x="7585200" y="2911052"/>
            <a:ext cx="359961" cy="952998"/>
          </a:xfrm>
          <a:prstGeom prst="bentConnector3">
            <a:avLst>
              <a:gd name="adj1" fmla="val 50000"/>
            </a:avLst>
          </a:prstGeom>
          <a:ln w="12700">
            <a:solidFill>
              <a:srgbClr val="EABC7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线连接符 162">
            <a:extLst>
              <a:ext uri="{FF2B5EF4-FFF2-40B4-BE49-F238E27FC236}">
                <a16:creationId xmlns:a16="http://schemas.microsoft.com/office/drawing/2014/main" id="{4484AD07-6C5E-DB43-A429-DBA6E79053C7}"/>
              </a:ext>
            </a:extLst>
          </p:cNvPr>
          <p:cNvCxnSpPr>
            <a:cxnSpLocks/>
          </p:cNvCxnSpPr>
          <p:nvPr/>
        </p:nvCxnSpPr>
        <p:spPr>
          <a:xfrm flipH="1" flipV="1">
            <a:off x="6970662" y="3384528"/>
            <a:ext cx="1" cy="179981"/>
          </a:xfrm>
          <a:prstGeom prst="line">
            <a:avLst/>
          </a:prstGeom>
          <a:ln w="12700">
            <a:solidFill>
              <a:srgbClr val="F4C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线连接符 163">
            <a:extLst>
              <a:ext uri="{FF2B5EF4-FFF2-40B4-BE49-F238E27FC236}">
                <a16:creationId xmlns:a16="http://schemas.microsoft.com/office/drawing/2014/main" id="{92EAB513-AEF4-A847-8574-A8EFED55D106}"/>
              </a:ext>
            </a:extLst>
          </p:cNvPr>
          <p:cNvCxnSpPr>
            <a:cxnSpLocks/>
          </p:cNvCxnSpPr>
          <p:nvPr/>
        </p:nvCxnSpPr>
        <p:spPr>
          <a:xfrm flipH="1" flipV="1">
            <a:off x="7564428" y="3384528"/>
            <a:ext cx="1" cy="179981"/>
          </a:xfrm>
          <a:prstGeom prst="line">
            <a:avLst/>
          </a:prstGeom>
          <a:ln w="12700">
            <a:solidFill>
              <a:srgbClr val="F4C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Google Shape;246;p18">
            <a:extLst>
              <a:ext uri="{FF2B5EF4-FFF2-40B4-BE49-F238E27FC236}">
                <a16:creationId xmlns:a16="http://schemas.microsoft.com/office/drawing/2014/main" id="{0CC89A21-806D-8C49-A6B8-F406D6974DCC}"/>
              </a:ext>
            </a:extLst>
          </p:cNvPr>
          <p:cNvSpPr/>
          <p:nvPr/>
        </p:nvSpPr>
        <p:spPr>
          <a:xfrm>
            <a:off x="6878839" y="2167364"/>
            <a:ext cx="896771" cy="45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1" lang="zh-CN" altLang="en-US" sz="10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机房核心</a:t>
            </a:r>
            <a:endParaRPr lang="zh-CN" altLang="en-US" sz="10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</p:txBody>
      </p:sp>
      <p:sp>
        <p:nvSpPr>
          <p:cNvPr id="27" name="Google Shape;246;p18">
            <a:extLst>
              <a:ext uri="{FF2B5EF4-FFF2-40B4-BE49-F238E27FC236}">
                <a16:creationId xmlns:a16="http://schemas.microsoft.com/office/drawing/2014/main" id="{6EAAF7E2-5BFF-2F4E-83DC-23445A76DE66}"/>
              </a:ext>
            </a:extLst>
          </p:cNvPr>
          <p:cNvSpPr/>
          <p:nvPr/>
        </p:nvSpPr>
        <p:spPr>
          <a:xfrm>
            <a:off x="7771150" y="1818785"/>
            <a:ext cx="835521" cy="45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1" lang="zh-CN" altLang="en-US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可用区</a:t>
            </a:r>
            <a:r>
              <a:rPr kumimoji="1" lang="en-US" altLang="zh-CN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B</a:t>
            </a:r>
            <a:endParaRPr lang="zh-CN" altLang="en-US" sz="1000" dirty="0">
              <a:solidFill>
                <a:srgbClr val="EABC79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853314B-C5C4-FD4E-B9C3-FA5E289B1C92}"/>
              </a:ext>
            </a:extLst>
          </p:cNvPr>
          <p:cNvGrpSpPr/>
          <p:nvPr/>
        </p:nvGrpSpPr>
        <p:grpSpPr>
          <a:xfrm>
            <a:off x="3972810" y="1343085"/>
            <a:ext cx="1558098" cy="456502"/>
            <a:chOff x="3972810" y="1343085"/>
            <a:chExt cx="1558098" cy="456502"/>
          </a:xfrm>
        </p:grpSpPr>
        <p:sp>
          <p:nvSpPr>
            <p:cNvPr id="20" name="圆角矩形 150">
              <a:extLst>
                <a:ext uri="{FF2B5EF4-FFF2-40B4-BE49-F238E27FC236}">
                  <a16:creationId xmlns:a16="http://schemas.microsoft.com/office/drawing/2014/main" id="{C4BDFE60-44C1-2C47-B5A2-1BBA5E3810AA}"/>
                </a:ext>
              </a:extLst>
            </p:cNvPr>
            <p:cNvSpPr/>
            <p:nvPr/>
          </p:nvSpPr>
          <p:spPr>
            <a:xfrm>
              <a:off x="3972810" y="1382087"/>
              <a:ext cx="1558098" cy="415578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43382C">
                    <a:alpha val="0"/>
                  </a:srgbClr>
                </a:gs>
                <a:gs pos="99000">
                  <a:srgbClr val="EABC79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23" name="Google Shape;246;p18">
              <a:extLst>
                <a:ext uri="{FF2B5EF4-FFF2-40B4-BE49-F238E27FC236}">
                  <a16:creationId xmlns:a16="http://schemas.microsoft.com/office/drawing/2014/main" id="{414056CF-1DB9-6240-9EE6-35802EF4AF06}"/>
                </a:ext>
              </a:extLst>
            </p:cNvPr>
            <p:cNvSpPr/>
            <p:nvPr/>
          </p:nvSpPr>
          <p:spPr>
            <a:xfrm>
              <a:off x="4345650" y="1343085"/>
              <a:ext cx="896772" cy="456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kumimoji="1" lang="en-US" altLang="zh-CN" sz="12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POP V2.0</a:t>
              </a:r>
              <a:endParaRPr lang="zh-CN" altLang="en-US" sz="12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  <a:sym typeface="+mn-ea"/>
              </a:endParaRPr>
            </a:p>
          </p:txBody>
        </p:sp>
        <p:sp>
          <p:nvSpPr>
            <p:cNvPr id="166" name="矩形">
              <a:extLst>
                <a:ext uri="{FF2B5EF4-FFF2-40B4-BE49-F238E27FC236}">
                  <a16:creationId xmlns:a16="http://schemas.microsoft.com/office/drawing/2014/main" id="{5157A64C-9AEF-FD4F-A9AA-861CC067FD4A}"/>
                </a:ext>
              </a:extLst>
            </p:cNvPr>
            <p:cNvSpPr/>
            <p:nvPr/>
          </p:nvSpPr>
          <p:spPr>
            <a:xfrm>
              <a:off x="4014176" y="1400766"/>
              <a:ext cx="45719" cy="378219"/>
            </a:xfrm>
            <a:prstGeom prst="roundRect">
              <a:avLst>
                <a:gd name="adj" fmla="val 0"/>
              </a:avLst>
            </a:prstGeom>
            <a:solidFill>
              <a:srgbClr val="E9BB7A"/>
            </a:soli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pPr>
              <a:endParaRPr sz="643">
                <a:solidFill>
                  <a:srgbClr val="E9BB7A"/>
                </a:solidFill>
              </a:endParaRPr>
            </a:p>
          </p:txBody>
        </p:sp>
      </p:grp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D1A1358C-1FCD-9746-9458-CEEF65279621}"/>
              </a:ext>
            </a:extLst>
          </p:cNvPr>
          <p:cNvGrpSpPr/>
          <p:nvPr/>
        </p:nvGrpSpPr>
        <p:grpSpPr>
          <a:xfrm>
            <a:off x="6403493" y="1343085"/>
            <a:ext cx="1558098" cy="456502"/>
            <a:chOff x="3972810" y="1343085"/>
            <a:chExt cx="1558098" cy="456502"/>
          </a:xfrm>
        </p:grpSpPr>
        <p:sp>
          <p:nvSpPr>
            <p:cNvPr id="168" name="圆角矩形 150">
              <a:extLst>
                <a:ext uri="{FF2B5EF4-FFF2-40B4-BE49-F238E27FC236}">
                  <a16:creationId xmlns:a16="http://schemas.microsoft.com/office/drawing/2014/main" id="{0E8902E2-6121-BC4E-BD7F-46C47E626EB9}"/>
                </a:ext>
              </a:extLst>
            </p:cNvPr>
            <p:cNvSpPr/>
            <p:nvPr/>
          </p:nvSpPr>
          <p:spPr>
            <a:xfrm>
              <a:off x="3972810" y="1382087"/>
              <a:ext cx="1558098" cy="415578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43382C">
                    <a:alpha val="0"/>
                  </a:srgbClr>
                </a:gs>
                <a:gs pos="99000">
                  <a:srgbClr val="EABC79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169" name="Google Shape;246;p18">
              <a:extLst>
                <a:ext uri="{FF2B5EF4-FFF2-40B4-BE49-F238E27FC236}">
                  <a16:creationId xmlns:a16="http://schemas.microsoft.com/office/drawing/2014/main" id="{91E67B81-4147-B94A-9AB4-AED21ED6418B}"/>
                </a:ext>
              </a:extLst>
            </p:cNvPr>
            <p:cNvSpPr/>
            <p:nvPr/>
          </p:nvSpPr>
          <p:spPr>
            <a:xfrm>
              <a:off x="4345650" y="1343085"/>
              <a:ext cx="896772" cy="456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kumimoji="1" lang="en-US" altLang="zh-CN" sz="12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POP V2.0</a:t>
              </a:r>
              <a:endParaRPr lang="zh-CN" altLang="en-US" sz="12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  <a:sym typeface="+mn-ea"/>
              </a:endParaRPr>
            </a:p>
          </p:txBody>
        </p:sp>
        <p:sp>
          <p:nvSpPr>
            <p:cNvPr id="170" name="矩形">
              <a:extLst>
                <a:ext uri="{FF2B5EF4-FFF2-40B4-BE49-F238E27FC236}">
                  <a16:creationId xmlns:a16="http://schemas.microsoft.com/office/drawing/2014/main" id="{4F465BD4-8507-B84F-8A85-366FD3745E2D}"/>
                </a:ext>
              </a:extLst>
            </p:cNvPr>
            <p:cNvSpPr/>
            <p:nvPr/>
          </p:nvSpPr>
          <p:spPr>
            <a:xfrm>
              <a:off x="4014176" y="1400766"/>
              <a:ext cx="45719" cy="378219"/>
            </a:xfrm>
            <a:prstGeom prst="roundRect">
              <a:avLst>
                <a:gd name="adj" fmla="val 0"/>
              </a:avLst>
            </a:prstGeom>
            <a:solidFill>
              <a:srgbClr val="E9BB7A"/>
            </a:soli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pPr>
              <a:endParaRPr sz="643">
                <a:solidFill>
                  <a:srgbClr val="E9BB7A"/>
                </a:solidFill>
              </a:endParaRPr>
            </a:p>
          </p:txBody>
        </p:sp>
      </p:grpSp>
      <p:sp>
        <p:nvSpPr>
          <p:cNvPr id="171" name="矩形">
            <a:extLst>
              <a:ext uri="{FF2B5EF4-FFF2-40B4-BE49-F238E27FC236}">
                <a16:creationId xmlns:a16="http://schemas.microsoft.com/office/drawing/2014/main" id="{517CF64F-C066-964D-80FA-3997CA1D6670}"/>
              </a:ext>
            </a:extLst>
          </p:cNvPr>
          <p:cNvSpPr/>
          <p:nvPr/>
        </p:nvSpPr>
        <p:spPr>
          <a:xfrm>
            <a:off x="3898612" y="2863737"/>
            <a:ext cx="46800" cy="341214"/>
          </a:xfrm>
          <a:prstGeom prst="roundRect">
            <a:avLst>
              <a:gd name="adj" fmla="val 0"/>
            </a:avLst>
          </a:prstGeom>
          <a:solidFill>
            <a:srgbClr val="719CB4"/>
          </a:soli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43">
              <a:solidFill>
                <a:srgbClr val="E9BB7A"/>
              </a:solidFill>
            </a:endParaRPr>
          </a:p>
        </p:txBody>
      </p:sp>
      <p:sp>
        <p:nvSpPr>
          <p:cNvPr id="172" name="矩形">
            <a:extLst>
              <a:ext uri="{FF2B5EF4-FFF2-40B4-BE49-F238E27FC236}">
                <a16:creationId xmlns:a16="http://schemas.microsoft.com/office/drawing/2014/main" id="{5CA2F5A7-53F6-3F4D-9B21-2897F7506720}"/>
              </a:ext>
            </a:extLst>
          </p:cNvPr>
          <p:cNvSpPr/>
          <p:nvPr/>
        </p:nvSpPr>
        <p:spPr>
          <a:xfrm>
            <a:off x="6445042" y="2863737"/>
            <a:ext cx="46800" cy="341214"/>
          </a:xfrm>
          <a:prstGeom prst="roundRect">
            <a:avLst>
              <a:gd name="adj" fmla="val 0"/>
            </a:avLst>
          </a:prstGeom>
          <a:solidFill>
            <a:srgbClr val="719CB4"/>
          </a:soli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43">
              <a:solidFill>
                <a:srgbClr val="E9BB7A"/>
              </a:solidFill>
            </a:endParaRPr>
          </a:p>
        </p:txBody>
      </p:sp>
      <p:sp>
        <p:nvSpPr>
          <p:cNvPr id="173" name="矩形">
            <a:extLst>
              <a:ext uri="{FF2B5EF4-FFF2-40B4-BE49-F238E27FC236}">
                <a16:creationId xmlns:a16="http://schemas.microsoft.com/office/drawing/2014/main" id="{7DFDA136-6C5E-1E40-BF79-73794725775C}"/>
              </a:ext>
            </a:extLst>
          </p:cNvPr>
          <p:cNvSpPr/>
          <p:nvPr/>
        </p:nvSpPr>
        <p:spPr>
          <a:xfrm>
            <a:off x="3898612" y="2240918"/>
            <a:ext cx="53183" cy="312003"/>
          </a:xfrm>
          <a:prstGeom prst="roundRect">
            <a:avLst>
              <a:gd name="adj" fmla="val 0"/>
            </a:avLst>
          </a:prstGeom>
          <a:solidFill>
            <a:srgbClr val="2C437E"/>
          </a:soli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43">
              <a:solidFill>
                <a:srgbClr val="E9BB7A"/>
              </a:solidFill>
            </a:endParaRPr>
          </a:p>
        </p:txBody>
      </p:sp>
      <p:sp>
        <p:nvSpPr>
          <p:cNvPr id="174" name="矩形">
            <a:extLst>
              <a:ext uri="{FF2B5EF4-FFF2-40B4-BE49-F238E27FC236}">
                <a16:creationId xmlns:a16="http://schemas.microsoft.com/office/drawing/2014/main" id="{024F8335-5B5D-CC49-B47D-B0A1EF88D835}"/>
              </a:ext>
            </a:extLst>
          </p:cNvPr>
          <p:cNvSpPr/>
          <p:nvPr/>
        </p:nvSpPr>
        <p:spPr>
          <a:xfrm>
            <a:off x="6445042" y="2240918"/>
            <a:ext cx="53183" cy="312003"/>
          </a:xfrm>
          <a:prstGeom prst="roundRect">
            <a:avLst>
              <a:gd name="adj" fmla="val 0"/>
            </a:avLst>
          </a:prstGeom>
          <a:solidFill>
            <a:srgbClr val="2C437E"/>
          </a:soli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43">
              <a:solidFill>
                <a:srgbClr val="E9BB7A"/>
              </a:solidFill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B3AF5487-3A7A-6142-9E5B-359A1400A685}"/>
              </a:ext>
            </a:extLst>
          </p:cNvPr>
          <p:cNvSpPr/>
          <p:nvPr/>
        </p:nvSpPr>
        <p:spPr>
          <a:xfrm>
            <a:off x="451994" y="2395528"/>
            <a:ext cx="2720740" cy="692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利用 </a:t>
            </a:r>
            <a:r>
              <a:rPr lang="en-US" altLang="zh-CN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BGPECMP </a:t>
            </a: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实现集群扩展和</a:t>
            </a:r>
            <a:endParaRPr lang="en-US" altLang="zh-CN" sz="13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高可用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6130" y="-17609"/>
            <a:ext cx="3316155" cy="51787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EE51940-CC17-B841-B288-535EF41059A6}"/>
              </a:ext>
            </a:extLst>
          </p:cNvPr>
          <p:cNvSpPr txBox="1"/>
          <p:nvPr/>
        </p:nvSpPr>
        <p:spPr>
          <a:xfrm>
            <a:off x="511600" y="1126047"/>
            <a:ext cx="285051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跨域互通</a:t>
            </a:r>
            <a:r>
              <a:rPr kumimoji="1" lang="en-US" altLang="zh-CN" sz="2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-UDPN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A09EABD-540C-9642-B045-8D8A40719D19}"/>
              </a:ext>
            </a:extLst>
          </p:cNvPr>
          <p:cNvGrpSpPr/>
          <p:nvPr/>
        </p:nvGrpSpPr>
        <p:grpSpPr>
          <a:xfrm>
            <a:off x="446732" y="1887579"/>
            <a:ext cx="2630171" cy="1432684"/>
            <a:chOff x="456450" y="2511829"/>
            <a:chExt cx="2630171" cy="1432684"/>
          </a:xfrm>
        </p:grpSpPr>
        <p:sp>
          <p:nvSpPr>
            <p:cNvPr id="9" name="Google Shape;246;p18">
              <a:extLst>
                <a:ext uri="{FF2B5EF4-FFF2-40B4-BE49-F238E27FC236}">
                  <a16:creationId xmlns:a16="http://schemas.microsoft.com/office/drawing/2014/main" id="{C7C36F33-4A4A-4048-B042-D4ACE047B01E}"/>
                </a:ext>
              </a:extLst>
            </p:cNvPr>
            <p:cNvSpPr/>
            <p:nvPr/>
          </p:nvSpPr>
          <p:spPr>
            <a:xfrm>
              <a:off x="571757" y="2511829"/>
              <a:ext cx="2514864" cy="456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lnSpc>
                  <a:spcPct val="150000"/>
                </a:lnSpc>
                <a:buSzPct val="100000"/>
                <a:defRPr sz="2000">
                  <a:solidFill>
                    <a:srgbClr val="808080"/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defRPr>
              </a:pPr>
              <a:r>
                <a:rPr lang="zh-CN" altLang="en-US" sz="13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微软雅黑"/>
                  <a:sym typeface="微软雅黑"/>
                </a:rPr>
                <a:t> 提供跨地域的低延时、高质量   </a:t>
              </a:r>
              <a:endParaRPr lang="en-US" altLang="zh-CN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微软雅黑"/>
                <a:sym typeface="微软雅黑"/>
              </a:endParaRPr>
            </a:p>
            <a:p>
              <a:pPr>
                <a:lnSpc>
                  <a:spcPct val="150000"/>
                </a:lnSpc>
                <a:buSzPct val="100000"/>
                <a:defRPr sz="2000">
                  <a:solidFill>
                    <a:srgbClr val="808080"/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defRPr>
              </a:pPr>
              <a:r>
                <a:rPr lang="zh-CN" altLang="en-US" sz="13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微软雅黑"/>
                  <a:sym typeface="微软雅黑"/>
                </a:rPr>
                <a:t> 内网互联网络</a:t>
              </a:r>
              <a:endPara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39CDE6C-5C58-9C4F-99EC-1D5BDA68C594}"/>
                </a:ext>
              </a:extLst>
            </p:cNvPr>
            <p:cNvSpPr/>
            <p:nvPr/>
          </p:nvSpPr>
          <p:spPr>
            <a:xfrm>
              <a:off x="588691" y="3208695"/>
              <a:ext cx="1871025" cy="3413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13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微软雅黑"/>
                  <a:sym typeface="微软雅黑"/>
                </a:rPr>
                <a:t>覆盖国内外近</a:t>
              </a:r>
              <a:r>
                <a:rPr lang="en-US" altLang="zh-CN" sz="13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微软雅黑"/>
                  <a:sym typeface="微软雅黑"/>
                </a:rPr>
                <a:t>30</a:t>
              </a:r>
              <a:r>
                <a:rPr lang="zh-CN" altLang="en-US" sz="13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微软雅黑"/>
                  <a:sym typeface="微软雅黑"/>
                </a:rPr>
                <a:t>个节点</a:t>
              </a:r>
              <a:endPara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B2E2C4D-4C24-834A-99F7-00FE64F4EC74}"/>
                </a:ext>
              </a:extLst>
            </p:cNvPr>
            <p:cNvSpPr/>
            <p:nvPr/>
          </p:nvSpPr>
          <p:spPr>
            <a:xfrm>
              <a:off x="546356" y="3603137"/>
              <a:ext cx="2055371" cy="3413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13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sym typeface="Helvetica"/>
                </a:rPr>
                <a:t> 即买即用，支持带宽调整</a:t>
              </a:r>
              <a:endPara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B2F76E8-6E5A-954D-928D-BA8D122A078D}"/>
                </a:ext>
              </a:extLst>
            </p:cNvPr>
            <p:cNvSpPr/>
            <p:nvPr/>
          </p:nvSpPr>
          <p:spPr>
            <a:xfrm>
              <a:off x="464917" y="2641101"/>
              <a:ext cx="115307" cy="115307"/>
            </a:xfrm>
            <a:prstGeom prst="rect">
              <a:avLst/>
            </a:prstGeom>
            <a:gradFill flip="none" rotWithShape="1">
              <a:gsLst>
                <a:gs pos="89000">
                  <a:srgbClr val="1B254C"/>
                </a:gs>
                <a:gs pos="14000">
                  <a:srgbClr val="3D5AA7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r>
                <a:rPr lang="zh-CN" altLang="en-US" sz="1300" dirty="0">
                  <a:solidFill>
                    <a:schemeClr val="tx1"/>
                  </a:solidFill>
                  <a:latin typeface="Source Han Sans CN Regular"/>
                  <a:ea typeface="Source Han Sans CN Regular"/>
                </a:rPr>
                <a:t>  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D3FBA7F-8B0A-274A-9E77-8BC4ADD698A1}"/>
                </a:ext>
              </a:extLst>
            </p:cNvPr>
            <p:cNvSpPr/>
            <p:nvPr/>
          </p:nvSpPr>
          <p:spPr>
            <a:xfrm>
              <a:off x="456450" y="3325822"/>
              <a:ext cx="115307" cy="115307"/>
            </a:xfrm>
            <a:prstGeom prst="rect">
              <a:avLst/>
            </a:prstGeom>
            <a:gradFill flip="none" rotWithShape="1">
              <a:gsLst>
                <a:gs pos="89000">
                  <a:srgbClr val="1B254C"/>
                </a:gs>
                <a:gs pos="14000">
                  <a:srgbClr val="3D5AA7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r>
                <a:rPr lang="zh-CN" altLang="en-US" sz="1300" dirty="0">
                  <a:solidFill>
                    <a:schemeClr val="tx1"/>
                  </a:solidFill>
                  <a:latin typeface="Source Han Sans CN Regular"/>
                  <a:ea typeface="Source Han Sans CN Regular"/>
                </a:rPr>
                <a:t>  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6015BBE-E754-8B44-894E-7E272D2AB0C5}"/>
                </a:ext>
              </a:extLst>
            </p:cNvPr>
            <p:cNvSpPr/>
            <p:nvPr/>
          </p:nvSpPr>
          <p:spPr>
            <a:xfrm>
              <a:off x="456450" y="3723022"/>
              <a:ext cx="115307" cy="115307"/>
            </a:xfrm>
            <a:prstGeom prst="rect">
              <a:avLst/>
            </a:prstGeom>
            <a:gradFill flip="none" rotWithShape="1">
              <a:gsLst>
                <a:gs pos="89000">
                  <a:srgbClr val="1B254C"/>
                </a:gs>
                <a:gs pos="14000">
                  <a:srgbClr val="3D5AA7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r>
                <a:rPr lang="zh-CN" altLang="en-US" sz="1300" dirty="0">
                  <a:solidFill>
                    <a:schemeClr val="tx1"/>
                  </a:solidFill>
                  <a:latin typeface="Source Han Sans CN Regular"/>
                  <a:ea typeface="Source Han Sans CN Regular"/>
                </a:rPr>
                <a:t>  </a:t>
              </a:r>
            </a:p>
          </p:txBody>
        </p:sp>
      </p:grpSp>
      <p:sp>
        <p:nvSpPr>
          <p:cNvPr id="117" name="Google Shape;246;p18">
            <a:extLst>
              <a:ext uri="{FF2B5EF4-FFF2-40B4-BE49-F238E27FC236}">
                <a16:creationId xmlns:a16="http://schemas.microsoft.com/office/drawing/2014/main" id="{F207B8E7-A223-424F-9C48-8635ADED8AEA}"/>
              </a:ext>
            </a:extLst>
          </p:cNvPr>
          <p:cNvSpPr/>
          <p:nvPr/>
        </p:nvSpPr>
        <p:spPr>
          <a:xfrm>
            <a:off x="3684546" y="3740959"/>
            <a:ext cx="466764" cy="1041503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91425" tIns="0" rIns="91425" bIns="180000" anchor="ctr" anchorCtr="0">
            <a:sp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altLang="en-US" sz="10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</p:txBody>
      </p:sp>
      <p:sp>
        <p:nvSpPr>
          <p:cNvPr id="118" name="Google Shape;246;p18">
            <a:extLst>
              <a:ext uri="{FF2B5EF4-FFF2-40B4-BE49-F238E27FC236}">
                <a16:creationId xmlns:a16="http://schemas.microsoft.com/office/drawing/2014/main" id="{AB99B84F-E664-C348-B07A-15BE9A0EA5B4}"/>
              </a:ext>
            </a:extLst>
          </p:cNvPr>
          <p:cNvSpPr/>
          <p:nvPr/>
        </p:nvSpPr>
        <p:spPr>
          <a:xfrm>
            <a:off x="4288961" y="3824212"/>
            <a:ext cx="466764" cy="975256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91425" tIns="0" rIns="91425" bIns="180000" anchor="ctr" anchorCtr="0">
            <a:sp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altLang="en-US" sz="10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</p:txBody>
      </p:sp>
      <p:sp>
        <p:nvSpPr>
          <p:cNvPr id="120" name="Google Shape;246;p18">
            <a:extLst>
              <a:ext uri="{FF2B5EF4-FFF2-40B4-BE49-F238E27FC236}">
                <a16:creationId xmlns:a16="http://schemas.microsoft.com/office/drawing/2014/main" id="{4A8D4005-7AC9-624F-81E6-8868A1088089}"/>
              </a:ext>
            </a:extLst>
          </p:cNvPr>
          <p:cNvSpPr/>
          <p:nvPr/>
        </p:nvSpPr>
        <p:spPr>
          <a:xfrm>
            <a:off x="4869560" y="3740960"/>
            <a:ext cx="466764" cy="1041503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91425" tIns="0" rIns="91425" bIns="180000" anchor="ctr" anchorCtr="0">
            <a:sp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altLang="en-US" sz="10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</p:txBody>
      </p:sp>
      <p:pic>
        <p:nvPicPr>
          <p:cNvPr id="78" name="企业微信截图_153793171722(2)(2).png" descr="&#10;">
            <a:extLst>
              <a:ext uri="{FF2B5EF4-FFF2-40B4-BE49-F238E27FC236}">
                <a16:creationId xmlns:a16="http://schemas.microsoft.com/office/drawing/2014/main" id="{9D614E09-A4F4-6744-ACBD-94A89F3E5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776" y="2488755"/>
            <a:ext cx="5027723" cy="2160321"/>
          </a:xfrm>
          <a:prstGeom prst="rect">
            <a:avLst/>
          </a:prstGeom>
          <a:ln w="12700">
            <a:miter lim="400000"/>
            <a:headEnd/>
            <a:tailEnd/>
          </a:ln>
          <a:effectLst>
            <a:reflection stA="0" endPos="83000" dist="50800" dir="5400000" sy="-100000" algn="bl" rotWithShape="0"/>
          </a:effectLst>
        </p:spPr>
      </p:pic>
      <p:pic>
        <p:nvPicPr>
          <p:cNvPr id="127" name="图片 126">
            <a:extLst>
              <a:ext uri="{FF2B5EF4-FFF2-40B4-BE49-F238E27FC236}">
                <a16:creationId xmlns:a16="http://schemas.microsoft.com/office/drawing/2014/main" id="{C5A1C582-D804-884D-A5B2-E3AF56A960D8}"/>
              </a:ext>
            </a:extLst>
          </p:cNvPr>
          <p:cNvPicPr preferRelativeResize="0"/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3490577" y="491109"/>
            <a:ext cx="2431813" cy="1718005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6A8F0EAA-ED01-9645-AB64-EEE1BF4D287D}"/>
              </a:ext>
            </a:extLst>
          </p:cNvPr>
          <p:cNvGrpSpPr/>
          <p:nvPr/>
        </p:nvGrpSpPr>
        <p:grpSpPr>
          <a:xfrm>
            <a:off x="4821636" y="1144368"/>
            <a:ext cx="991666" cy="456502"/>
            <a:chOff x="5930530" y="3313956"/>
            <a:chExt cx="991666" cy="456502"/>
          </a:xfrm>
        </p:grpSpPr>
        <p:sp>
          <p:nvSpPr>
            <p:cNvPr id="113" name="圆角矩形 150">
              <a:extLst>
                <a:ext uri="{FF2B5EF4-FFF2-40B4-BE49-F238E27FC236}">
                  <a16:creationId xmlns:a16="http://schemas.microsoft.com/office/drawing/2014/main" id="{733DBF2F-9C0F-974B-94E6-17DA37E54B66}"/>
                </a:ext>
              </a:extLst>
            </p:cNvPr>
            <p:cNvSpPr/>
            <p:nvPr/>
          </p:nvSpPr>
          <p:spPr>
            <a:xfrm>
              <a:off x="5930530" y="3340869"/>
              <a:ext cx="991666" cy="343835"/>
            </a:xfrm>
            <a:prstGeom prst="roundRect">
              <a:avLst>
                <a:gd name="adj" fmla="val 5252"/>
              </a:avLst>
            </a:prstGeom>
            <a:gradFill flip="none" rotWithShape="1">
              <a:gsLst>
                <a:gs pos="89000">
                  <a:srgbClr val="1B254C"/>
                </a:gs>
                <a:gs pos="14000">
                  <a:srgbClr val="3D5AA7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114" name="Google Shape;246;p18">
              <a:extLst>
                <a:ext uri="{FF2B5EF4-FFF2-40B4-BE49-F238E27FC236}">
                  <a16:creationId xmlns:a16="http://schemas.microsoft.com/office/drawing/2014/main" id="{CD3E177B-AD47-4C42-BB2B-0516FDBB6DE6}"/>
                </a:ext>
              </a:extLst>
            </p:cNvPr>
            <p:cNvSpPr/>
            <p:nvPr/>
          </p:nvSpPr>
          <p:spPr>
            <a:xfrm>
              <a:off x="6003293" y="3313956"/>
              <a:ext cx="896771" cy="456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en-US" altLang="zh-CN" sz="1000" dirty="0">
                  <a:solidFill>
                    <a:srgbClr val="EABC79"/>
                  </a:solidFill>
                </a:rPr>
                <a:t>UDPN</a:t>
              </a:r>
              <a:r>
                <a:rPr lang="zh-CN" altLang="en-US" sz="1000" dirty="0">
                  <a:solidFill>
                    <a:srgbClr val="EABC79"/>
                  </a:solidFill>
                </a:rPr>
                <a:t>网关</a:t>
              </a:r>
              <a:endParaRPr lang="zh-CN" altLang="en-US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46D97A3-7E80-314B-999F-C84DE3176D57}"/>
              </a:ext>
            </a:extLst>
          </p:cNvPr>
          <p:cNvGrpSpPr/>
          <p:nvPr/>
        </p:nvGrpSpPr>
        <p:grpSpPr>
          <a:xfrm>
            <a:off x="3595449" y="674570"/>
            <a:ext cx="1135721" cy="1428530"/>
            <a:chOff x="4254008" y="2509982"/>
            <a:chExt cx="1135721" cy="1428530"/>
          </a:xfrm>
        </p:grpSpPr>
        <p:sp>
          <p:nvSpPr>
            <p:cNvPr id="64" name="圆角矩形 150">
              <a:extLst>
                <a:ext uri="{FF2B5EF4-FFF2-40B4-BE49-F238E27FC236}">
                  <a16:creationId xmlns:a16="http://schemas.microsoft.com/office/drawing/2014/main" id="{0E708921-8F0E-E14A-BBD7-92544D09774A}"/>
                </a:ext>
              </a:extLst>
            </p:cNvPr>
            <p:cNvSpPr/>
            <p:nvPr/>
          </p:nvSpPr>
          <p:spPr>
            <a:xfrm>
              <a:off x="4258459" y="3021509"/>
              <a:ext cx="835522" cy="343835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4350A0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643">
                <a:latin typeface="Source Han Sans CN Regular"/>
                <a:ea typeface="Source Han Sans CN Regular"/>
              </a:endParaRPr>
            </a:p>
          </p:txBody>
        </p:sp>
        <p:sp>
          <p:nvSpPr>
            <p:cNvPr id="115" name="圆角矩形 150">
              <a:extLst>
                <a:ext uri="{FF2B5EF4-FFF2-40B4-BE49-F238E27FC236}">
                  <a16:creationId xmlns:a16="http://schemas.microsoft.com/office/drawing/2014/main" id="{900776CF-5C2B-8748-9910-6E8101795346}"/>
                </a:ext>
              </a:extLst>
            </p:cNvPr>
            <p:cNvSpPr/>
            <p:nvPr/>
          </p:nvSpPr>
          <p:spPr>
            <a:xfrm>
              <a:off x="4258459" y="2541244"/>
              <a:ext cx="835522" cy="343835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4350A0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643">
                <a:latin typeface="Source Han Sans CN Regular"/>
                <a:ea typeface="Source Han Sans CN Regular"/>
              </a:endParaRPr>
            </a:p>
          </p:txBody>
        </p:sp>
        <p:sp>
          <p:nvSpPr>
            <p:cNvPr id="116" name="Google Shape;246;p18">
              <a:extLst>
                <a:ext uri="{FF2B5EF4-FFF2-40B4-BE49-F238E27FC236}">
                  <a16:creationId xmlns:a16="http://schemas.microsoft.com/office/drawing/2014/main" id="{238CE893-B94B-514A-BDB7-F63A87885610}"/>
                </a:ext>
              </a:extLst>
            </p:cNvPr>
            <p:cNvSpPr/>
            <p:nvPr/>
          </p:nvSpPr>
          <p:spPr>
            <a:xfrm>
              <a:off x="4313167" y="2509982"/>
              <a:ext cx="1076562" cy="456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9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公有云</a:t>
              </a:r>
              <a:r>
                <a:rPr lang="en-US" altLang="zh-CN" sz="9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VPC</a:t>
              </a:r>
              <a:endParaRPr lang="zh-CN" altLang="en-US" sz="9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  <p:sp>
          <p:nvSpPr>
            <p:cNvPr id="72" name="圆角矩形 150">
              <a:extLst>
                <a:ext uri="{FF2B5EF4-FFF2-40B4-BE49-F238E27FC236}">
                  <a16:creationId xmlns:a16="http://schemas.microsoft.com/office/drawing/2014/main" id="{8730BDE8-49A5-714C-90A2-25FDD324E19E}"/>
                </a:ext>
              </a:extLst>
            </p:cNvPr>
            <p:cNvSpPr/>
            <p:nvPr/>
          </p:nvSpPr>
          <p:spPr>
            <a:xfrm>
              <a:off x="4254008" y="3512081"/>
              <a:ext cx="839972" cy="343835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4350A0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643">
                <a:latin typeface="Source Han Sans CN Regular"/>
                <a:ea typeface="Source Han Sans CN Regular"/>
              </a:endParaRPr>
            </a:p>
          </p:txBody>
        </p:sp>
        <p:sp>
          <p:nvSpPr>
            <p:cNvPr id="74" name="Google Shape;246;p18">
              <a:extLst>
                <a:ext uri="{FF2B5EF4-FFF2-40B4-BE49-F238E27FC236}">
                  <a16:creationId xmlns:a16="http://schemas.microsoft.com/office/drawing/2014/main" id="{2FBE77CC-495E-8547-A15D-37A5B9B14EDD}"/>
                </a:ext>
              </a:extLst>
            </p:cNvPr>
            <p:cNvSpPr/>
            <p:nvPr/>
          </p:nvSpPr>
          <p:spPr>
            <a:xfrm>
              <a:off x="4475907" y="2988729"/>
              <a:ext cx="466764" cy="456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9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sym typeface="+mn-ea"/>
                </a:rPr>
                <a:t>托管</a:t>
              </a:r>
            </a:p>
          </p:txBody>
        </p:sp>
        <p:sp>
          <p:nvSpPr>
            <p:cNvPr id="65" name="Google Shape;246;p18">
              <a:extLst>
                <a:ext uri="{FF2B5EF4-FFF2-40B4-BE49-F238E27FC236}">
                  <a16:creationId xmlns:a16="http://schemas.microsoft.com/office/drawing/2014/main" id="{F6C036D2-7E93-BA46-8CDC-D1A90F42DFC0}"/>
                </a:ext>
              </a:extLst>
            </p:cNvPr>
            <p:cNvSpPr/>
            <p:nvPr/>
          </p:nvSpPr>
          <p:spPr>
            <a:xfrm>
              <a:off x="4408079" y="3482010"/>
              <a:ext cx="580750" cy="456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kumimoji="1" lang="zh-CN" altLang="en-US" sz="9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物理云</a:t>
              </a:r>
              <a:endParaRPr lang="zh-CN" altLang="en-US" sz="9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</p:grpSp>
      <p:sp>
        <p:nvSpPr>
          <p:cNvPr id="26" name="Google Shape;246;p18">
            <a:extLst>
              <a:ext uri="{FF2B5EF4-FFF2-40B4-BE49-F238E27FC236}">
                <a16:creationId xmlns:a16="http://schemas.microsoft.com/office/drawing/2014/main" id="{6F4D531A-9113-144F-8495-51332642FB3B}"/>
              </a:ext>
            </a:extLst>
          </p:cNvPr>
          <p:cNvSpPr/>
          <p:nvPr/>
        </p:nvSpPr>
        <p:spPr>
          <a:xfrm>
            <a:off x="5504629" y="266173"/>
            <a:ext cx="835521" cy="45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2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北京</a:t>
            </a:r>
            <a:endParaRPr lang="zh-CN" altLang="en-US" sz="1200" dirty="0">
              <a:solidFill>
                <a:srgbClr val="EABC79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</p:txBody>
      </p:sp>
      <p:pic>
        <p:nvPicPr>
          <p:cNvPr id="84" name="图片 83">
            <a:extLst>
              <a:ext uri="{FF2B5EF4-FFF2-40B4-BE49-F238E27FC236}">
                <a16:creationId xmlns:a16="http://schemas.microsoft.com/office/drawing/2014/main" id="{7671A493-B64F-984B-8209-3A2C0F054A8A}"/>
              </a:ext>
            </a:extLst>
          </p:cNvPr>
          <p:cNvPicPr preferRelativeResize="0"/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6225310" y="491109"/>
            <a:ext cx="2508819" cy="1718005"/>
          </a:xfrm>
          <a:prstGeom prst="rect">
            <a:avLst/>
          </a:prstGeom>
        </p:spPr>
      </p:pic>
      <p:grpSp>
        <p:nvGrpSpPr>
          <p:cNvPr id="85" name="组合 84">
            <a:extLst>
              <a:ext uri="{FF2B5EF4-FFF2-40B4-BE49-F238E27FC236}">
                <a16:creationId xmlns:a16="http://schemas.microsoft.com/office/drawing/2014/main" id="{7FA6CD50-C6FE-BD4F-B8C2-48ED28E3CB7A}"/>
              </a:ext>
            </a:extLst>
          </p:cNvPr>
          <p:cNvGrpSpPr/>
          <p:nvPr/>
        </p:nvGrpSpPr>
        <p:grpSpPr>
          <a:xfrm>
            <a:off x="6392782" y="1144368"/>
            <a:ext cx="991666" cy="456502"/>
            <a:chOff x="5930530" y="3313956"/>
            <a:chExt cx="991666" cy="456502"/>
          </a:xfrm>
        </p:grpSpPr>
        <p:sp>
          <p:nvSpPr>
            <p:cNvPr id="94" name="圆角矩形 150">
              <a:extLst>
                <a:ext uri="{FF2B5EF4-FFF2-40B4-BE49-F238E27FC236}">
                  <a16:creationId xmlns:a16="http://schemas.microsoft.com/office/drawing/2014/main" id="{6769A818-A445-C141-8A59-281E210F801D}"/>
                </a:ext>
              </a:extLst>
            </p:cNvPr>
            <p:cNvSpPr/>
            <p:nvPr/>
          </p:nvSpPr>
          <p:spPr>
            <a:xfrm>
              <a:off x="5930530" y="3340869"/>
              <a:ext cx="991666" cy="343835"/>
            </a:xfrm>
            <a:prstGeom prst="roundRect">
              <a:avLst>
                <a:gd name="adj" fmla="val 5252"/>
              </a:avLst>
            </a:prstGeom>
            <a:gradFill flip="none" rotWithShape="1">
              <a:gsLst>
                <a:gs pos="89000">
                  <a:srgbClr val="1B254C"/>
                </a:gs>
                <a:gs pos="14000">
                  <a:srgbClr val="3D5AA7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95" name="Google Shape;246;p18">
              <a:extLst>
                <a:ext uri="{FF2B5EF4-FFF2-40B4-BE49-F238E27FC236}">
                  <a16:creationId xmlns:a16="http://schemas.microsoft.com/office/drawing/2014/main" id="{ED6C53C8-B595-7446-89C6-9EE6B092461F}"/>
                </a:ext>
              </a:extLst>
            </p:cNvPr>
            <p:cNvSpPr/>
            <p:nvPr/>
          </p:nvSpPr>
          <p:spPr>
            <a:xfrm>
              <a:off x="6003293" y="3313956"/>
              <a:ext cx="896771" cy="456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en-US" altLang="zh-CN" sz="1000" dirty="0">
                  <a:solidFill>
                    <a:srgbClr val="EABC79"/>
                  </a:solidFill>
                </a:rPr>
                <a:t>UDPN</a:t>
              </a:r>
              <a:r>
                <a:rPr lang="zh-CN" altLang="en-US" sz="1000" dirty="0">
                  <a:solidFill>
                    <a:srgbClr val="EABC79"/>
                  </a:solidFill>
                </a:rPr>
                <a:t>网关</a:t>
              </a:r>
              <a:endParaRPr lang="zh-CN" altLang="en-US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3E0540D6-1C1C-2D46-BD84-672210E2EE72}"/>
              </a:ext>
            </a:extLst>
          </p:cNvPr>
          <p:cNvGrpSpPr/>
          <p:nvPr/>
        </p:nvGrpSpPr>
        <p:grpSpPr>
          <a:xfrm>
            <a:off x="7792133" y="674570"/>
            <a:ext cx="1137006" cy="1418792"/>
            <a:chOff x="4254008" y="2509982"/>
            <a:chExt cx="1137006" cy="1418792"/>
          </a:xfrm>
        </p:grpSpPr>
        <p:sp>
          <p:nvSpPr>
            <p:cNvPr id="88" name="圆角矩形 150">
              <a:extLst>
                <a:ext uri="{FF2B5EF4-FFF2-40B4-BE49-F238E27FC236}">
                  <a16:creationId xmlns:a16="http://schemas.microsoft.com/office/drawing/2014/main" id="{582A039A-755C-5642-8231-CDC13EEEEE7C}"/>
                </a:ext>
              </a:extLst>
            </p:cNvPr>
            <p:cNvSpPr/>
            <p:nvPr/>
          </p:nvSpPr>
          <p:spPr>
            <a:xfrm>
              <a:off x="4258459" y="3021509"/>
              <a:ext cx="835522" cy="343835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4350A0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643">
                <a:latin typeface="Source Han Sans CN Regular"/>
                <a:ea typeface="Source Han Sans CN Regular"/>
              </a:endParaRPr>
            </a:p>
          </p:txBody>
        </p:sp>
        <p:sp>
          <p:nvSpPr>
            <p:cNvPr id="89" name="Google Shape;246;p18">
              <a:extLst>
                <a:ext uri="{FF2B5EF4-FFF2-40B4-BE49-F238E27FC236}">
                  <a16:creationId xmlns:a16="http://schemas.microsoft.com/office/drawing/2014/main" id="{A2600E54-1F6B-944B-A26E-40A51541389E}"/>
                </a:ext>
              </a:extLst>
            </p:cNvPr>
            <p:cNvSpPr/>
            <p:nvPr/>
          </p:nvSpPr>
          <p:spPr>
            <a:xfrm>
              <a:off x="4468089" y="2981674"/>
              <a:ext cx="580750" cy="456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9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sym typeface="+mn-ea"/>
                </a:rPr>
                <a:t>托管</a:t>
              </a:r>
            </a:p>
          </p:txBody>
        </p:sp>
        <p:sp>
          <p:nvSpPr>
            <p:cNvPr id="90" name="圆角矩形 150">
              <a:extLst>
                <a:ext uri="{FF2B5EF4-FFF2-40B4-BE49-F238E27FC236}">
                  <a16:creationId xmlns:a16="http://schemas.microsoft.com/office/drawing/2014/main" id="{2F3DAB93-A2F0-7D40-BEE6-A657EE12AB73}"/>
                </a:ext>
              </a:extLst>
            </p:cNvPr>
            <p:cNvSpPr/>
            <p:nvPr/>
          </p:nvSpPr>
          <p:spPr>
            <a:xfrm>
              <a:off x="4258459" y="2541244"/>
              <a:ext cx="835522" cy="343835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4350A0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643">
                <a:latin typeface="Source Han Sans CN Regular"/>
                <a:ea typeface="Source Han Sans CN Regular"/>
              </a:endParaRPr>
            </a:p>
          </p:txBody>
        </p:sp>
        <p:sp>
          <p:nvSpPr>
            <p:cNvPr id="91" name="Google Shape;246;p18">
              <a:extLst>
                <a:ext uri="{FF2B5EF4-FFF2-40B4-BE49-F238E27FC236}">
                  <a16:creationId xmlns:a16="http://schemas.microsoft.com/office/drawing/2014/main" id="{818C1EA2-36B5-1448-8DE3-E9A739EAF49F}"/>
                </a:ext>
              </a:extLst>
            </p:cNvPr>
            <p:cNvSpPr/>
            <p:nvPr/>
          </p:nvSpPr>
          <p:spPr>
            <a:xfrm>
              <a:off x="4314452" y="2509982"/>
              <a:ext cx="1076562" cy="456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9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公有云</a:t>
              </a:r>
              <a:r>
                <a:rPr lang="en-US" altLang="zh-CN" sz="9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VPC</a:t>
              </a:r>
              <a:endParaRPr lang="zh-CN" altLang="en-US" sz="9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  <p:sp>
          <p:nvSpPr>
            <p:cNvPr id="92" name="圆角矩形 150">
              <a:extLst>
                <a:ext uri="{FF2B5EF4-FFF2-40B4-BE49-F238E27FC236}">
                  <a16:creationId xmlns:a16="http://schemas.microsoft.com/office/drawing/2014/main" id="{A5A46D41-FD89-1C4C-A048-9EC6D1894CC2}"/>
                </a:ext>
              </a:extLst>
            </p:cNvPr>
            <p:cNvSpPr/>
            <p:nvPr/>
          </p:nvSpPr>
          <p:spPr>
            <a:xfrm>
              <a:off x="4254008" y="3512081"/>
              <a:ext cx="839972" cy="343835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4350A0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643">
                <a:latin typeface="Source Han Sans CN Regular"/>
                <a:ea typeface="Source Han Sans CN Regular"/>
              </a:endParaRPr>
            </a:p>
          </p:txBody>
        </p:sp>
        <p:sp>
          <p:nvSpPr>
            <p:cNvPr id="93" name="Google Shape;246;p18">
              <a:extLst>
                <a:ext uri="{FF2B5EF4-FFF2-40B4-BE49-F238E27FC236}">
                  <a16:creationId xmlns:a16="http://schemas.microsoft.com/office/drawing/2014/main" id="{74D6C8AD-7408-814C-A4D6-792AAB4D58F5}"/>
                </a:ext>
              </a:extLst>
            </p:cNvPr>
            <p:cNvSpPr/>
            <p:nvPr/>
          </p:nvSpPr>
          <p:spPr>
            <a:xfrm>
              <a:off x="4436308" y="3457018"/>
              <a:ext cx="466764" cy="456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lang="zh-CN" altLang="en-US" sz="10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  <p:sp>
          <p:nvSpPr>
            <p:cNvPr id="129" name="Google Shape;246;p18">
              <a:extLst>
                <a:ext uri="{FF2B5EF4-FFF2-40B4-BE49-F238E27FC236}">
                  <a16:creationId xmlns:a16="http://schemas.microsoft.com/office/drawing/2014/main" id="{1C9F9A82-6DC0-F64C-96C1-AF14C2C5663C}"/>
                </a:ext>
              </a:extLst>
            </p:cNvPr>
            <p:cNvSpPr/>
            <p:nvPr/>
          </p:nvSpPr>
          <p:spPr>
            <a:xfrm>
              <a:off x="4417626" y="3472272"/>
              <a:ext cx="580750" cy="456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indent="-200660">
                <a:lnSpc>
                  <a:spcPct val="150000"/>
                </a:lnSpc>
                <a:spcBef>
                  <a:spcPts val="400"/>
                </a:spcBef>
                <a:defRPr sz="2000">
                  <a:solidFill>
                    <a:srgbClr val="53535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kumimoji="1" lang="zh-CN" altLang="en-US" sz="9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物理云</a:t>
              </a:r>
              <a:endParaRPr lang="zh-CN" altLang="en-US" sz="9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endParaRPr>
            </a:p>
          </p:txBody>
        </p:sp>
      </p:grpSp>
      <p:sp>
        <p:nvSpPr>
          <p:cNvPr id="87" name="Google Shape;246;p18">
            <a:extLst>
              <a:ext uri="{FF2B5EF4-FFF2-40B4-BE49-F238E27FC236}">
                <a16:creationId xmlns:a16="http://schemas.microsoft.com/office/drawing/2014/main" id="{2F6903A0-5BF5-BB43-A1A4-B4E2CF67B92C}"/>
              </a:ext>
            </a:extLst>
          </p:cNvPr>
          <p:cNvSpPr/>
          <p:nvPr/>
        </p:nvSpPr>
        <p:spPr>
          <a:xfrm>
            <a:off x="6175842" y="266173"/>
            <a:ext cx="835521" cy="45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2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香港</a:t>
            </a:r>
            <a:endParaRPr lang="zh-CN" altLang="en-US" sz="1200" dirty="0">
              <a:solidFill>
                <a:srgbClr val="EABC79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</p:txBody>
      </p:sp>
      <p:cxnSp>
        <p:nvCxnSpPr>
          <p:cNvPr id="96" name="直线箭头连接符 95">
            <a:extLst>
              <a:ext uri="{FF2B5EF4-FFF2-40B4-BE49-F238E27FC236}">
                <a16:creationId xmlns:a16="http://schemas.microsoft.com/office/drawing/2014/main" id="{2067B53C-C328-2541-A2E6-F5D32F1E762B}"/>
              </a:ext>
            </a:extLst>
          </p:cNvPr>
          <p:cNvCxnSpPr>
            <a:cxnSpLocks/>
          </p:cNvCxnSpPr>
          <p:nvPr/>
        </p:nvCxnSpPr>
        <p:spPr>
          <a:xfrm flipV="1">
            <a:off x="5827430" y="1339484"/>
            <a:ext cx="518030" cy="1"/>
          </a:xfrm>
          <a:prstGeom prst="straightConnector1">
            <a:avLst/>
          </a:prstGeom>
          <a:ln w="12700">
            <a:solidFill>
              <a:srgbClr val="EABC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连接符 3">
            <a:extLst>
              <a:ext uri="{FF2B5EF4-FFF2-40B4-BE49-F238E27FC236}">
                <a16:creationId xmlns:a16="http://schemas.microsoft.com/office/drawing/2014/main" id="{D0E16E87-847F-9A4D-96DB-6C2293EB981A}"/>
              </a:ext>
            </a:extLst>
          </p:cNvPr>
          <p:cNvCxnSpPr>
            <a:stCxn id="115" idx="3"/>
            <a:endCxn id="113" idx="1"/>
          </p:cNvCxnSpPr>
          <p:nvPr/>
        </p:nvCxnSpPr>
        <p:spPr>
          <a:xfrm>
            <a:off x="4435422" y="877750"/>
            <a:ext cx="386214" cy="465449"/>
          </a:xfrm>
          <a:prstGeom prst="bentConnector3">
            <a:avLst/>
          </a:prstGeom>
          <a:ln w="12700">
            <a:solidFill>
              <a:srgbClr val="EABC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连接符 48">
            <a:extLst>
              <a:ext uri="{FF2B5EF4-FFF2-40B4-BE49-F238E27FC236}">
                <a16:creationId xmlns:a16="http://schemas.microsoft.com/office/drawing/2014/main" id="{D1029268-5759-8044-953F-C712AC20FE4B}"/>
              </a:ext>
            </a:extLst>
          </p:cNvPr>
          <p:cNvCxnSpPr>
            <a:cxnSpLocks/>
            <a:stCxn id="72" idx="3"/>
            <a:endCxn id="113" idx="1"/>
          </p:cNvCxnSpPr>
          <p:nvPr/>
        </p:nvCxnSpPr>
        <p:spPr>
          <a:xfrm flipV="1">
            <a:off x="4435421" y="1343199"/>
            <a:ext cx="386215" cy="505388"/>
          </a:xfrm>
          <a:prstGeom prst="bentConnector3">
            <a:avLst>
              <a:gd name="adj1" fmla="val 50000"/>
            </a:avLst>
          </a:prstGeom>
          <a:ln w="12700">
            <a:solidFill>
              <a:srgbClr val="EABC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945F7F52-9A64-574E-A843-662EECEAB34A}"/>
              </a:ext>
            </a:extLst>
          </p:cNvPr>
          <p:cNvCxnSpPr>
            <a:cxnSpLocks/>
            <a:stCxn id="113" idx="1"/>
          </p:cNvCxnSpPr>
          <p:nvPr/>
        </p:nvCxnSpPr>
        <p:spPr>
          <a:xfrm flipH="1" flipV="1">
            <a:off x="4435421" y="1339484"/>
            <a:ext cx="386215" cy="3715"/>
          </a:xfrm>
          <a:prstGeom prst="straightConnector1">
            <a:avLst/>
          </a:prstGeom>
          <a:ln w="12700">
            <a:solidFill>
              <a:srgbClr val="EABC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55">
            <a:extLst>
              <a:ext uri="{FF2B5EF4-FFF2-40B4-BE49-F238E27FC236}">
                <a16:creationId xmlns:a16="http://schemas.microsoft.com/office/drawing/2014/main" id="{3BF9E27F-D844-4649-AEC3-9589CC90321A}"/>
              </a:ext>
            </a:extLst>
          </p:cNvPr>
          <p:cNvCxnSpPr>
            <a:cxnSpLocks/>
          </p:cNvCxnSpPr>
          <p:nvPr/>
        </p:nvCxnSpPr>
        <p:spPr>
          <a:xfrm flipH="1">
            <a:off x="7386420" y="902821"/>
            <a:ext cx="386214" cy="465449"/>
          </a:xfrm>
          <a:prstGeom prst="bentConnector3">
            <a:avLst/>
          </a:prstGeom>
          <a:ln w="12700">
            <a:solidFill>
              <a:srgbClr val="EABC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连接符 56">
            <a:extLst>
              <a:ext uri="{FF2B5EF4-FFF2-40B4-BE49-F238E27FC236}">
                <a16:creationId xmlns:a16="http://schemas.microsoft.com/office/drawing/2014/main" id="{4061D2FD-000B-BB47-ADBF-F47361A899D3}"/>
              </a:ext>
            </a:extLst>
          </p:cNvPr>
          <p:cNvCxnSpPr>
            <a:cxnSpLocks/>
          </p:cNvCxnSpPr>
          <p:nvPr/>
        </p:nvCxnSpPr>
        <p:spPr>
          <a:xfrm flipH="1" flipV="1">
            <a:off x="7386419" y="1368270"/>
            <a:ext cx="386215" cy="505388"/>
          </a:xfrm>
          <a:prstGeom prst="bentConnector3">
            <a:avLst>
              <a:gd name="adj1" fmla="val 50000"/>
            </a:avLst>
          </a:prstGeom>
          <a:ln w="12700">
            <a:solidFill>
              <a:srgbClr val="EABC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E4400479-1441-0E44-8596-E6670CCBE1E8}"/>
              </a:ext>
            </a:extLst>
          </p:cNvPr>
          <p:cNvCxnSpPr>
            <a:cxnSpLocks/>
          </p:cNvCxnSpPr>
          <p:nvPr/>
        </p:nvCxnSpPr>
        <p:spPr>
          <a:xfrm flipV="1">
            <a:off x="7386419" y="1364555"/>
            <a:ext cx="386215" cy="3715"/>
          </a:xfrm>
          <a:prstGeom prst="straightConnector1">
            <a:avLst/>
          </a:prstGeom>
          <a:ln w="12700">
            <a:solidFill>
              <a:srgbClr val="EABC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1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18049" cy="51504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74332" y="2247652"/>
            <a:ext cx="3082917" cy="97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alt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alt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  <a:p>
            <a:pPr marL="200660" indent="-20066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alt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161292D-CD46-F84F-98F9-548D0AB59851}"/>
              </a:ext>
            </a:extLst>
          </p:cNvPr>
          <p:cNvSpPr txBox="1"/>
          <p:nvPr/>
        </p:nvSpPr>
        <p:spPr>
          <a:xfrm>
            <a:off x="574332" y="1016842"/>
            <a:ext cx="212767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跨域互通</a:t>
            </a:r>
            <a:r>
              <a:rPr kumimoji="1" lang="en-US" altLang="zh-CN" sz="2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-</a:t>
            </a:r>
            <a:r>
              <a:rPr kumimoji="1" lang="zh-CN" altLang="en-US" sz="2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云联网</a:t>
            </a:r>
            <a:endParaRPr kumimoji="1" lang="en-US" altLang="zh-CN" sz="2000" dirty="0">
              <a:solidFill>
                <a:srgbClr val="EABC79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Hiragino Sans GB W3" panose="020B0300000000000000" charset="-122"/>
            </a:endParaRPr>
          </a:p>
        </p:txBody>
      </p:sp>
      <p:sp>
        <p:nvSpPr>
          <p:cNvPr id="45" name="Google Shape;246;p18">
            <a:extLst>
              <a:ext uri="{FF2B5EF4-FFF2-40B4-BE49-F238E27FC236}">
                <a16:creationId xmlns:a16="http://schemas.microsoft.com/office/drawing/2014/main" id="{9625D541-3865-5944-9627-ED0E4E88F458}"/>
              </a:ext>
            </a:extLst>
          </p:cNvPr>
          <p:cNvSpPr/>
          <p:nvPr/>
        </p:nvSpPr>
        <p:spPr>
          <a:xfrm>
            <a:off x="561366" y="1634788"/>
            <a:ext cx="2941594" cy="64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ct val="100000"/>
              <a:defRPr sz="2000">
                <a:solidFill>
                  <a:srgbClr val="80808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微软雅黑"/>
              </a:rPr>
              <a:t>当前云上互联越来越复杂，这会影响客户体验</a:t>
            </a:r>
            <a:endParaRPr lang="en-US" altLang="zh-CN" sz="13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微软雅黑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3D452B9-D2FA-B44D-AB9F-3C5876C63E35}"/>
              </a:ext>
            </a:extLst>
          </p:cNvPr>
          <p:cNvSpPr/>
          <p:nvPr/>
        </p:nvSpPr>
        <p:spPr>
          <a:xfrm>
            <a:off x="561366" y="2499203"/>
            <a:ext cx="2881081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  <a:defRPr sz="2000">
                <a:solidFill>
                  <a:srgbClr val="80808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打通多种异构网络，同地域的不同资源可共享该地域的跨域带宽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0CAC740-B95E-FB40-BABE-A5D0991D3F24}"/>
              </a:ext>
            </a:extLst>
          </p:cNvPr>
          <p:cNvSpPr/>
          <p:nvPr/>
        </p:nvSpPr>
        <p:spPr>
          <a:xfrm>
            <a:off x="446059" y="1761925"/>
            <a:ext cx="115307" cy="115307"/>
          </a:xfrm>
          <a:prstGeom prst="rect">
            <a:avLst/>
          </a:prstGeom>
          <a:gradFill flip="none" rotWithShape="1"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r>
              <a:rPr lang="zh-CN" altLang="en-US" sz="1300" dirty="0">
                <a:solidFill>
                  <a:schemeClr val="tx1"/>
                </a:solidFill>
                <a:latin typeface="Source Han Sans CN Regular"/>
                <a:ea typeface="Source Han Sans CN Regular"/>
              </a:rPr>
              <a:t>  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8578537-C8BB-E94D-971C-698F40D09AA5}"/>
              </a:ext>
            </a:extLst>
          </p:cNvPr>
          <p:cNvSpPr/>
          <p:nvPr/>
        </p:nvSpPr>
        <p:spPr>
          <a:xfrm>
            <a:off x="446059" y="2641731"/>
            <a:ext cx="115307" cy="115307"/>
          </a:xfrm>
          <a:prstGeom prst="rect">
            <a:avLst/>
          </a:prstGeom>
          <a:gradFill flip="none" rotWithShape="1"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r>
              <a:rPr lang="zh-CN" altLang="en-US" sz="1300" dirty="0">
                <a:solidFill>
                  <a:schemeClr val="tx1"/>
                </a:solidFill>
                <a:latin typeface="Source Han Sans CN Regular"/>
                <a:ea typeface="Source Han Sans CN Regular"/>
              </a:rPr>
              <a:t>  </a:t>
            </a: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7C4F87E6-D5B2-1F46-9E95-B3ADEAFB2B2D}"/>
              </a:ext>
            </a:extLst>
          </p:cNvPr>
          <p:cNvGrpSpPr/>
          <p:nvPr/>
        </p:nvGrpSpPr>
        <p:grpSpPr>
          <a:xfrm>
            <a:off x="5584501" y="1873064"/>
            <a:ext cx="1188000" cy="1188000"/>
            <a:chOff x="5755438" y="587826"/>
            <a:chExt cx="1188000" cy="1188000"/>
          </a:xfrm>
        </p:grpSpPr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33F5C622-9CC9-F940-A248-CE6DB2C88A8B}"/>
                </a:ext>
              </a:extLst>
            </p:cNvPr>
            <p:cNvSpPr/>
            <p:nvPr/>
          </p:nvSpPr>
          <p:spPr>
            <a:xfrm>
              <a:off x="5755438" y="587826"/>
              <a:ext cx="1188000" cy="1188000"/>
            </a:xfrm>
            <a:prstGeom prst="ellipse">
              <a:avLst/>
            </a:prstGeom>
            <a:gradFill flip="none" rotWithShape="1">
              <a:gsLst>
                <a:gs pos="0">
                  <a:srgbClr val="285A71"/>
                </a:gs>
                <a:gs pos="100000">
                  <a:srgbClr val="203B50">
                    <a:alpha val="0"/>
                  </a:srgbClr>
                </a:gs>
              </a:gsLst>
              <a:lin ang="2700000" scaled="1"/>
              <a:tileRect/>
            </a:gradFill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lang="zh-CN" altLang="en-US" sz="200" dirty="0">
                <a:latin typeface="Source Han Sans CN Regular"/>
                <a:ea typeface="Source Han Sans CN Regular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742A786C-B194-764D-A85C-CE97841E6613}"/>
                </a:ext>
              </a:extLst>
            </p:cNvPr>
            <p:cNvSpPr/>
            <p:nvPr/>
          </p:nvSpPr>
          <p:spPr>
            <a:xfrm>
              <a:off x="5865096" y="702646"/>
              <a:ext cx="968684" cy="968684"/>
            </a:xfrm>
            <a:prstGeom prst="ellipse">
              <a:avLst/>
            </a:prstGeom>
            <a:gradFill flip="none" rotWithShape="1">
              <a:gsLst>
                <a:gs pos="17000">
                  <a:srgbClr val="0D0D1E">
                    <a:alpha val="50000"/>
                  </a:srgbClr>
                </a:gs>
                <a:gs pos="100000">
                  <a:srgbClr val="0A1332"/>
                </a:gs>
              </a:gsLst>
              <a:lin ang="2400000" scaled="0"/>
            </a:gradFill>
            <a:ln w="6350" cap="flat">
              <a:solidFill>
                <a:srgbClr val="3B557F"/>
              </a:solidFill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EABC79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云联网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9E9D1C4D-7327-1246-A613-7FC5CF3858BC}"/>
              </a:ext>
            </a:extLst>
          </p:cNvPr>
          <p:cNvGrpSpPr/>
          <p:nvPr/>
        </p:nvGrpSpPr>
        <p:grpSpPr>
          <a:xfrm>
            <a:off x="4264108" y="2021883"/>
            <a:ext cx="899234" cy="899234"/>
            <a:chOff x="4101417" y="905965"/>
            <a:chExt cx="1188000" cy="1188000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1B395E2B-F7A7-9D41-BC80-768B6F2EB60D}"/>
                </a:ext>
              </a:extLst>
            </p:cNvPr>
            <p:cNvSpPr/>
            <p:nvPr/>
          </p:nvSpPr>
          <p:spPr>
            <a:xfrm>
              <a:off x="4101417" y="905965"/>
              <a:ext cx="1188000" cy="1188000"/>
            </a:xfrm>
            <a:prstGeom prst="ellipse">
              <a:avLst/>
            </a:prstGeom>
            <a:gradFill flip="none" rotWithShape="1">
              <a:gsLst>
                <a:gs pos="0">
                  <a:srgbClr val="3D2371">
                    <a:alpha val="17000"/>
                  </a:srgbClr>
                </a:gs>
                <a:gs pos="100000">
                  <a:srgbClr val="3D1950">
                    <a:alpha val="41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4050B5C7-8F3F-C84F-B572-5DAF67C86AB1}"/>
                </a:ext>
              </a:extLst>
            </p:cNvPr>
            <p:cNvSpPr/>
            <p:nvPr/>
          </p:nvSpPr>
          <p:spPr>
            <a:xfrm>
              <a:off x="4211075" y="1020785"/>
              <a:ext cx="968684" cy="968684"/>
            </a:xfrm>
            <a:prstGeom prst="ellipse">
              <a:avLst/>
            </a:prstGeom>
            <a:gradFill flip="none" rotWithShape="1">
              <a:gsLst>
                <a:gs pos="0">
                  <a:srgbClr val="3D2371"/>
                </a:gs>
                <a:gs pos="100000">
                  <a:srgbClr val="3D1950">
                    <a:alpha val="41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085BB46-F942-CE4B-8D1F-89E18EAD64F2}"/>
                </a:ext>
              </a:extLst>
            </p:cNvPr>
            <p:cNvSpPr txBox="1"/>
            <p:nvPr/>
          </p:nvSpPr>
          <p:spPr>
            <a:xfrm>
              <a:off x="4325466" y="1138741"/>
              <a:ext cx="739901" cy="680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white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接入盒子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4DAA396-137D-D146-9992-ED140A846BF9}"/>
              </a:ext>
            </a:extLst>
          </p:cNvPr>
          <p:cNvGrpSpPr/>
          <p:nvPr/>
        </p:nvGrpSpPr>
        <p:grpSpPr>
          <a:xfrm>
            <a:off x="5741556" y="642529"/>
            <a:ext cx="899234" cy="899234"/>
            <a:chOff x="5477072" y="573925"/>
            <a:chExt cx="1188000" cy="1188000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0A6C05AE-EBFC-F842-8307-FE056568E05E}"/>
                </a:ext>
              </a:extLst>
            </p:cNvPr>
            <p:cNvSpPr/>
            <p:nvPr/>
          </p:nvSpPr>
          <p:spPr>
            <a:xfrm>
              <a:off x="5477072" y="573925"/>
              <a:ext cx="1188000" cy="1188000"/>
            </a:xfrm>
            <a:prstGeom prst="ellipse">
              <a:avLst/>
            </a:prstGeom>
            <a:gradFill flip="none" rotWithShape="1">
              <a:gsLst>
                <a:gs pos="100000">
                  <a:srgbClr val="1B254C">
                    <a:alpha val="0"/>
                    <a:lumMod val="61000"/>
                  </a:srgbClr>
                </a:gs>
                <a:gs pos="0">
                  <a:srgbClr val="24305E">
                    <a:lumMod val="88000"/>
                    <a:lumOff val="12000"/>
                  </a:srgbClr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lang="zh-CN" altLang="en-US" sz="200" dirty="0">
                <a:latin typeface="Source Han Sans CN Regular"/>
                <a:ea typeface="Source Han Sans CN Regular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79657C3-1755-9747-87AC-038ABB561284}"/>
                </a:ext>
              </a:extLst>
            </p:cNvPr>
            <p:cNvSpPr/>
            <p:nvPr/>
          </p:nvSpPr>
          <p:spPr>
            <a:xfrm>
              <a:off x="5586730" y="688745"/>
              <a:ext cx="968684" cy="968684"/>
            </a:xfrm>
            <a:prstGeom prst="ellipse">
              <a:avLst/>
            </a:prstGeom>
            <a:gradFill flip="none" rotWithShape="1">
              <a:gsLst>
                <a:gs pos="100000">
                  <a:srgbClr val="1B254C">
                    <a:lumMod val="93000"/>
                    <a:lumOff val="7000"/>
                    <a:alpha val="70000"/>
                  </a:srgbClr>
                </a:gs>
                <a:gs pos="0">
                  <a:srgbClr val="24305E">
                    <a:lumMod val="88000"/>
                    <a:lumOff val="12000"/>
                  </a:srgbClr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lang="zh-CN" altLang="en-US" sz="200" dirty="0">
                <a:latin typeface="Source Han Sans CN Regular"/>
                <a:ea typeface="Source Han Sans CN Regular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4114D4C-58C6-9B4A-9664-23A157448E6C}"/>
                </a:ext>
              </a:extLst>
            </p:cNvPr>
            <p:cNvSpPr txBox="1"/>
            <p:nvPr/>
          </p:nvSpPr>
          <p:spPr>
            <a:xfrm>
              <a:off x="5683368" y="813684"/>
              <a:ext cx="760620" cy="283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white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跨域</a:t>
              </a:r>
              <a:r>
                <a:rPr lang="en-US" altLang="zh-CN" sz="1000" dirty="0">
                  <a:solidFill>
                    <a:prstClr val="white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VPC</a:t>
              </a:r>
              <a:endParaRPr lang="zh-CN" altLang="en-US" sz="1000" dirty="0">
                <a:solidFill>
                  <a:prstClr val="white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DC7F262-C096-D246-B7AC-068A4645631E}"/>
              </a:ext>
            </a:extLst>
          </p:cNvPr>
          <p:cNvGrpSpPr/>
          <p:nvPr/>
        </p:nvGrpSpPr>
        <p:grpSpPr>
          <a:xfrm>
            <a:off x="7225789" y="2057335"/>
            <a:ext cx="899233" cy="899233"/>
            <a:chOff x="6935221" y="737201"/>
            <a:chExt cx="1188000" cy="1188000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830D491F-68DC-104E-9162-3C3241A20F2C}"/>
                </a:ext>
              </a:extLst>
            </p:cNvPr>
            <p:cNvSpPr/>
            <p:nvPr/>
          </p:nvSpPr>
          <p:spPr>
            <a:xfrm>
              <a:off x="6935221" y="737201"/>
              <a:ext cx="1188000" cy="1188000"/>
            </a:xfrm>
            <a:prstGeom prst="ellipse">
              <a:avLst/>
            </a:prstGeom>
            <a:gradFill flip="none" rotWithShape="1">
              <a:gsLst>
                <a:gs pos="99000">
                  <a:srgbClr val="43382C">
                    <a:alpha val="36000"/>
                  </a:srgbClr>
                </a:gs>
                <a:gs pos="0">
                  <a:srgbClr val="EABC79">
                    <a:alpha val="34000"/>
                  </a:srgbClr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lang="zh-CN" altLang="en-US" sz="200" dirty="0">
                <a:solidFill>
                  <a:schemeClr val="tx1"/>
                </a:solidFill>
                <a:latin typeface="Source Han Sans CN Regular"/>
                <a:ea typeface="Source Han Sans CN Regular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BEA07785-41E3-C941-B26A-D8034B95AE2A}"/>
                </a:ext>
              </a:extLst>
            </p:cNvPr>
            <p:cNvSpPr/>
            <p:nvPr/>
          </p:nvSpPr>
          <p:spPr>
            <a:xfrm>
              <a:off x="7044879" y="852021"/>
              <a:ext cx="968684" cy="968684"/>
            </a:xfrm>
            <a:prstGeom prst="ellipse">
              <a:avLst/>
            </a:prstGeom>
            <a:gradFill flip="none" rotWithShape="1">
              <a:gsLst>
                <a:gs pos="100000">
                  <a:srgbClr val="43382C"/>
                </a:gs>
                <a:gs pos="0">
                  <a:srgbClr val="EABC79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lang="zh-CN" altLang="en-US" sz="200" dirty="0">
                <a:latin typeface="Source Han Sans CN Regular"/>
                <a:ea typeface="Source Han Sans CN Regular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943E42D-7793-BD40-9B61-7D8D571259B2}"/>
                </a:ext>
              </a:extLst>
            </p:cNvPr>
            <p:cNvSpPr txBox="1"/>
            <p:nvPr/>
          </p:nvSpPr>
          <p:spPr>
            <a:xfrm>
              <a:off x="7068538" y="1104623"/>
              <a:ext cx="935773" cy="283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prstClr val="white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VPN</a:t>
              </a:r>
              <a:endParaRPr lang="zh-CN" altLang="en-US" sz="1000" dirty="0">
                <a:solidFill>
                  <a:prstClr val="white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49E3367-A40F-A04B-B33F-93CA59A3B902}"/>
              </a:ext>
            </a:extLst>
          </p:cNvPr>
          <p:cNvGrpSpPr/>
          <p:nvPr/>
        </p:nvGrpSpPr>
        <p:grpSpPr>
          <a:xfrm>
            <a:off x="6557787" y="3414188"/>
            <a:ext cx="899233" cy="899233"/>
            <a:chOff x="6935221" y="737201"/>
            <a:chExt cx="1188000" cy="118800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337E68CE-85C2-CA4F-AA7F-67B31A911085}"/>
                </a:ext>
              </a:extLst>
            </p:cNvPr>
            <p:cNvSpPr/>
            <p:nvPr/>
          </p:nvSpPr>
          <p:spPr>
            <a:xfrm>
              <a:off x="6935221" y="737201"/>
              <a:ext cx="1188000" cy="1188000"/>
            </a:xfrm>
            <a:prstGeom prst="ellipse">
              <a:avLst/>
            </a:prstGeom>
            <a:gradFill flip="none" rotWithShape="1">
              <a:gsLst>
                <a:gs pos="100000">
                  <a:srgbClr val="686A95">
                    <a:alpha val="0"/>
                  </a:srgbClr>
                </a:gs>
                <a:gs pos="0">
                  <a:srgbClr val="5D8395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lang="zh-CN" altLang="en-US" sz="643" dirty="0">
                <a:latin typeface="Source Han Sans CN Regular"/>
                <a:ea typeface="Source Han Sans CN Regular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56D69E1E-A28D-D746-989C-9CEC753AE5C6}"/>
                </a:ext>
              </a:extLst>
            </p:cNvPr>
            <p:cNvSpPr/>
            <p:nvPr/>
          </p:nvSpPr>
          <p:spPr>
            <a:xfrm>
              <a:off x="7044879" y="852021"/>
              <a:ext cx="968684" cy="968684"/>
            </a:xfrm>
            <a:prstGeom prst="ellipse">
              <a:avLst/>
            </a:prstGeom>
            <a:gradFill flip="none" rotWithShape="1">
              <a:gsLst>
                <a:gs pos="100000">
                  <a:srgbClr val="686A95">
                    <a:alpha val="26000"/>
                  </a:srgbClr>
                </a:gs>
                <a:gs pos="1000">
                  <a:srgbClr val="5D8395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lang="zh-CN" altLang="en-US" sz="643" dirty="0">
                <a:latin typeface="Source Han Sans CN Regular"/>
                <a:ea typeface="Source Han Sans CN Regular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6AC60DF-0762-824F-8076-80CE52FFBE30}"/>
                </a:ext>
              </a:extLst>
            </p:cNvPr>
            <p:cNvSpPr txBox="1"/>
            <p:nvPr/>
          </p:nvSpPr>
          <p:spPr>
            <a:xfrm>
              <a:off x="7068538" y="1104623"/>
              <a:ext cx="935773" cy="680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white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专线</a:t>
              </a:r>
            </a:p>
            <a:p>
              <a:pPr algn="ctr">
                <a:lnSpc>
                  <a:spcPct val="150000"/>
                </a:lnSpc>
              </a:pPr>
              <a:endParaRPr lang="zh-CN" altLang="en-US" sz="1000" dirty="0">
                <a:solidFill>
                  <a:prstClr val="white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803458DB-763B-744D-B0E2-BCD7029B6047}"/>
              </a:ext>
            </a:extLst>
          </p:cNvPr>
          <p:cNvGrpSpPr/>
          <p:nvPr/>
        </p:nvGrpSpPr>
        <p:grpSpPr>
          <a:xfrm>
            <a:off x="4993752" y="3414188"/>
            <a:ext cx="899233" cy="899233"/>
            <a:chOff x="6935221" y="737201"/>
            <a:chExt cx="1188000" cy="1188000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83ADAC3-A3D9-5F4E-A9F6-DDE022A07FEA}"/>
                </a:ext>
              </a:extLst>
            </p:cNvPr>
            <p:cNvSpPr/>
            <p:nvPr/>
          </p:nvSpPr>
          <p:spPr>
            <a:xfrm>
              <a:off x="6935221" y="737201"/>
              <a:ext cx="1188000" cy="1188000"/>
            </a:xfrm>
            <a:prstGeom prst="ellipse">
              <a:avLst/>
            </a:prstGeom>
            <a:gradFill flip="none" rotWithShape="1">
              <a:gsLst>
                <a:gs pos="0">
                  <a:srgbClr val="1B254C">
                    <a:alpha val="40000"/>
                  </a:srgbClr>
                </a:gs>
                <a:gs pos="100000">
                  <a:srgbClr val="3D5AA7">
                    <a:alpha val="58000"/>
                  </a:srgbClr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lang="zh-CN" altLang="en-US" sz="200" dirty="0">
                <a:latin typeface="Source Han Sans CN Regular"/>
                <a:ea typeface="Source Han Sans CN Regular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998D3BD8-BF0D-0E4A-A07D-741DCE9E1736}"/>
                </a:ext>
              </a:extLst>
            </p:cNvPr>
            <p:cNvSpPr/>
            <p:nvPr/>
          </p:nvSpPr>
          <p:spPr>
            <a:xfrm>
              <a:off x="7044879" y="852021"/>
              <a:ext cx="968684" cy="968684"/>
            </a:xfrm>
            <a:prstGeom prst="ellipse">
              <a:avLst/>
            </a:prstGeom>
            <a:gradFill flip="none" rotWithShape="1">
              <a:gsLst>
                <a:gs pos="0">
                  <a:srgbClr val="1B254C">
                    <a:alpha val="55000"/>
                  </a:srgbClr>
                </a:gs>
                <a:gs pos="100000">
                  <a:srgbClr val="3D5AA7">
                    <a:alpha val="58000"/>
                  </a:srgbClr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lang="zh-CN" altLang="en-US" sz="200" dirty="0">
                <a:latin typeface="Source Han Sans CN Regular"/>
                <a:ea typeface="Source Han Sans CN Regular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F712013D-0C2D-F94A-B1D5-BB35B60FD8C7}"/>
                </a:ext>
              </a:extLst>
            </p:cNvPr>
            <p:cNvSpPr txBox="1"/>
            <p:nvPr/>
          </p:nvSpPr>
          <p:spPr>
            <a:xfrm>
              <a:off x="7068538" y="1104623"/>
              <a:ext cx="935773" cy="680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white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托管云</a:t>
              </a:r>
            </a:p>
            <a:p>
              <a:pPr algn="ctr">
                <a:lnSpc>
                  <a:spcPct val="150000"/>
                </a:lnSpc>
              </a:pPr>
              <a:endParaRPr lang="zh-CN" altLang="en-US" sz="1000" dirty="0">
                <a:solidFill>
                  <a:prstClr val="white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455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161292D-CD46-F84F-98F9-548D0AB59851}"/>
              </a:ext>
            </a:extLst>
          </p:cNvPr>
          <p:cNvSpPr txBox="1"/>
          <p:nvPr/>
        </p:nvSpPr>
        <p:spPr>
          <a:xfrm>
            <a:off x="574332" y="523859"/>
            <a:ext cx="2649635" cy="798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案例</a:t>
            </a:r>
            <a:endParaRPr kumimoji="1" lang="en-US" altLang="zh-CN" sz="1400" dirty="0">
              <a:solidFill>
                <a:srgbClr val="EABC79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Hiragino Sans GB W3" panose="020B0300000000000000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互联互通</a:t>
            </a:r>
            <a:r>
              <a:rPr kumimoji="1" lang="en-US" altLang="zh-CN" sz="2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-</a:t>
            </a:r>
            <a:r>
              <a:rPr kumimoji="1" lang="zh-CN" altLang="en-US" sz="2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全球组网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70DA5CA7-F5A9-8848-B12B-F902413C448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53207" y="1554844"/>
            <a:ext cx="1897645" cy="2518162"/>
          </a:xfrm>
          <a:prstGeom prst="rect">
            <a:avLst/>
          </a:prstGeom>
        </p:spPr>
      </p:pic>
      <p:sp>
        <p:nvSpPr>
          <p:cNvPr id="41" name="Google Shape;246;p18">
            <a:extLst>
              <a:ext uri="{FF2B5EF4-FFF2-40B4-BE49-F238E27FC236}">
                <a16:creationId xmlns:a16="http://schemas.microsoft.com/office/drawing/2014/main" id="{88A6C7E4-CF2D-7246-B612-E5668D60CA11}"/>
              </a:ext>
            </a:extLst>
          </p:cNvPr>
          <p:cNvSpPr/>
          <p:nvPr/>
        </p:nvSpPr>
        <p:spPr>
          <a:xfrm>
            <a:off x="711898" y="2272319"/>
            <a:ext cx="1726687" cy="140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kern="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 pitchFamily="34" charset="0"/>
              </a:rPr>
              <a:t>第三方智能风险管理服务提供商，目前已超过</a:t>
            </a:r>
            <a:r>
              <a:rPr lang="en-US" altLang="zh-CN" sz="900" kern="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 pitchFamily="34" charset="0"/>
              </a:rPr>
              <a:t>1</a:t>
            </a:r>
            <a:r>
              <a:rPr lang="zh-CN" altLang="en-US" sz="900" kern="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 pitchFamily="34" charset="0"/>
              </a:rPr>
              <a:t>万家企业用户，成为全行业增速最快的企业。</a:t>
            </a:r>
            <a:r>
              <a:rPr lang="zh-CN" altLang="en-US" sz="9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业务从中国辐射至全球，在新加坡、印尼等多地设立分支机构。</a:t>
            </a:r>
            <a:endParaRPr lang="en-US" altLang="zh-CN" sz="900" dirty="0">
              <a:solidFill>
                <a:schemeClr val="bg1">
                  <a:lumMod val="8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  <a:p>
            <a:pPr algn="just">
              <a:lnSpc>
                <a:spcPct val="150000"/>
              </a:lnSpc>
            </a:pPr>
            <a:endParaRPr lang="en-US" altLang="zh-CN" sz="900" dirty="0">
              <a:solidFill>
                <a:schemeClr val="bg1">
                  <a:lumMod val="8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SzPct val="60000"/>
              <a:defRPr/>
            </a:pPr>
            <a:endParaRPr lang="en-US" altLang="zh-CN" sz="900" kern="0" dirty="0">
              <a:solidFill>
                <a:schemeClr val="bg1">
                  <a:lumMod val="8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Arial" panose="020B060402020209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SzPct val="60000"/>
              <a:defRPr/>
            </a:pPr>
            <a:endParaRPr lang="en-US" altLang="zh-CN" sz="900" kern="0" dirty="0">
              <a:solidFill>
                <a:schemeClr val="bg1">
                  <a:lumMod val="8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Arial" panose="020B0604020202090204" pitchFamily="34" charset="0"/>
            </a:endParaRPr>
          </a:p>
        </p:txBody>
      </p:sp>
      <p:sp>
        <p:nvSpPr>
          <p:cNvPr id="54" name="TextBox 1">
            <a:extLst>
              <a:ext uri="{FF2B5EF4-FFF2-40B4-BE49-F238E27FC236}">
                <a16:creationId xmlns:a16="http://schemas.microsoft.com/office/drawing/2014/main" id="{19A7762C-D6FB-FF41-A8B9-F29D7BC6B1ED}"/>
              </a:ext>
            </a:extLst>
          </p:cNvPr>
          <p:cNvSpPr txBox="1"/>
          <p:nvPr/>
        </p:nvSpPr>
        <p:spPr>
          <a:xfrm>
            <a:off x="1050292" y="1641586"/>
            <a:ext cx="1159349" cy="505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EABC79"/>
                </a:solidFill>
                <a:latin typeface="Arial" panose="020B0604020202090204" pitchFamily="34" charset="0"/>
                <a:ea typeface="Source Han Sans CN" panose="020B0500000000000000" pitchFamily="34" charset="-128"/>
                <a:cs typeface="Arial" panose="020B0604020202090204" pitchFamily="34" charset="0"/>
              </a:rPr>
              <a:t>客户背景</a:t>
            </a: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A464D78B-E5B0-E647-8E8E-DCB63FF2E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79" y="1817859"/>
            <a:ext cx="110468" cy="269858"/>
          </a:xfrm>
          <a:prstGeom prst="rect">
            <a:avLst/>
          </a:prstGeom>
        </p:spPr>
      </p:pic>
      <p:sp>
        <p:nvSpPr>
          <p:cNvPr id="60" name="矩形 59">
            <a:extLst>
              <a:ext uri="{FF2B5EF4-FFF2-40B4-BE49-F238E27FC236}">
                <a16:creationId xmlns:a16="http://schemas.microsoft.com/office/drawing/2014/main" id="{38CB3641-96A3-D54D-AB9C-B12865579A71}"/>
              </a:ext>
            </a:extLst>
          </p:cNvPr>
          <p:cNvSpPr/>
          <p:nvPr/>
        </p:nvSpPr>
        <p:spPr>
          <a:xfrm flipV="1">
            <a:off x="975516" y="2040184"/>
            <a:ext cx="47532" cy="47532"/>
          </a:xfrm>
          <a:prstGeom prst="rect">
            <a:avLst/>
          </a:prstGeom>
          <a:solidFill>
            <a:srgbClr val="E6D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8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62" name="饼形 61">
            <a:extLst>
              <a:ext uri="{FF2B5EF4-FFF2-40B4-BE49-F238E27FC236}">
                <a16:creationId xmlns:a16="http://schemas.microsoft.com/office/drawing/2014/main" id="{AD19C67A-2A1D-2646-A751-6B52BCB263FB}"/>
              </a:ext>
            </a:extLst>
          </p:cNvPr>
          <p:cNvSpPr/>
          <p:nvPr/>
        </p:nvSpPr>
        <p:spPr>
          <a:xfrm>
            <a:off x="1850502" y="3372656"/>
            <a:ext cx="1400700" cy="1400700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3B5A4ACA-ACBA-464F-AB51-1DAE32B2BA8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690562" y="1554844"/>
            <a:ext cx="1897645" cy="2518162"/>
          </a:xfrm>
          <a:prstGeom prst="rect">
            <a:avLst/>
          </a:prstGeom>
        </p:spPr>
      </p:pic>
      <p:sp>
        <p:nvSpPr>
          <p:cNvPr id="64" name="TextBox 1">
            <a:extLst>
              <a:ext uri="{FF2B5EF4-FFF2-40B4-BE49-F238E27FC236}">
                <a16:creationId xmlns:a16="http://schemas.microsoft.com/office/drawing/2014/main" id="{0B93EE50-0031-9249-AF1B-9047D2E51D19}"/>
              </a:ext>
            </a:extLst>
          </p:cNvPr>
          <p:cNvSpPr txBox="1"/>
          <p:nvPr/>
        </p:nvSpPr>
        <p:spPr>
          <a:xfrm>
            <a:off x="3103691" y="1641586"/>
            <a:ext cx="1159349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spc="107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charset="-122"/>
              </a:rPr>
              <a:t>痛点</a:t>
            </a:r>
            <a:endParaRPr lang="en-US" altLang="zh-CN" sz="1600" spc="107" dirty="0">
              <a:solidFill>
                <a:srgbClr val="E9BB7A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Source Han Sans CN" charset="-122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A57070B9-C727-6945-AC83-2CCBD2302D77}"/>
              </a:ext>
            </a:extLst>
          </p:cNvPr>
          <p:cNvSpPr/>
          <p:nvPr/>
        </p:nvSpPr>
        <p:spPr>
          <a:xfrm flipV="1">
            <a:off x="3071494" y="2040184"/>
            <a:ext cx="47532" cy="47532"/>
          </a:xfrm>
          <a:prstGeom prst="rect">
            <a:avLst/>
          </a:prstGeom>
          <a:solidFill>
            <a:srgbClr val="E6D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80" dirty="0"/>
              <a:t>  </a:t>
            </a: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084177C2-EF06-7A45-8C45-5071750DA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558" y="1814677"/>
            <a:ext cx="203851" cy="271801"/>
          </a:xfrm>
          <a:prstGeom prst="rect">
            <a:avLst/>
          </a:prstGeom>
        </p:spPr>
      </p:pic>
      <p:sp>
        <p:nvSpPr>
          <p:cNvPr id="78" name="矩形 77">
            <a:extLst>
              <a:ext uri="{FF2B5EF4-FFF2-40B4-BE49-F238E27FC236}">
                <a16:creationId xmlns:a16="http://schemas.microsoft.com/office/drawing/2014/main" id="{58913645-BF57-8F45-8CD4-A442C82C6E66}"/>
              </a:ext>
            </a:extLst>
          </p:cNvPr>
          <p:cNvSpPr/>
          <p:nvPr/>
        </p:nvSpPr>
        <p:spPr>
          <a:xfrm>
            <a:off x="2690562" y="2272319"/>
            <a:ext cx="2235857" cy="8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900" kern="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 pitchFamily="34" charset="0"/>
              </a:rPr>
              <a:t>客户在国内分布广，组网困难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900" kern="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 pitchFamily="34" charset="0"/>
              </a:rPr>
              <a:t>海外业务需求建设、运维困难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900" kern="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 pitchFamily="34" charset="0"/>
              </a:rPr>
              <a:t>业务发展迅速无法满足快速扩</a:t>
            </a:r>
            <a:endParaRPr lang="en-US" altLang="zh-CN" sz="900" kern="0" dirty="0">
              <a:solidFill>
                <a:schemeClr val="bg1">
                  <a:lumMod val="8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Arial" panose="020B060402020209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900" kern="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 pitchFamily="34" charset="0"/>
              </a:rPr>
              <a:t>容需求</a:t>
            </a:r>
          </a:p>
        </p:txBody>
      </p:sp>
      <p:sp>
        <p:nvSpPr>
          <p:cNvPr id="79" name="饼形 78">
            <a:extLst>
              <a:ext uri="{FF2B5EF4-FFF2-40B4-BE49-F238E27FC236}">
                <a16:creationId xmlns:a16="http://schemas.microsoft.com/office/drawing/2014/main" id="{BA3A9358-9B29-5D42-A168-EC6A1A94194B}"/>
              </a:ext>
            </a:extLst>
          </p:cNvPr>
          <p:cNvSpPr/>
          <p:nvPr/>
        </p:nvSpPr>
        <p:spPr>
          <a:xfrm>
            <a:off x="3887171" y="3368231"/>
            <a:ext cx="1400700" cy="1400700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3" name="图片 92">
            <a:extLst>
              <a:ext uri="{FF2B5EF4-FFF2-40B4-BE49-F238E27FC236}">
                <a16:creationId xmlns:a16="http://schemas.microsoft.com/office/drawing/2014/main" id="{C3FFC6DD-F3B5-F849-B2F9-8880CF1F7678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57413" y="1694315"/>
            <a:ext cx="3674689" cy="2378691"/>
          </a:xfrm>
          <a:prstGeom prst="rect">
            <a:avLst/>
          </a:prstGeom>
        </p:spPr>
      </p:pic>
      <p:sp>
        <p:nvSpPr>
          <p:cNvPr id="94" name="圆角矩形 150">
            <a:extLst>
              <a:ext uri="{FF2B5EF4-FFF2-40B4-BE49-F238E27FC236}">
                <a16:creationId xmlns:a16="http://schemas.microsoft.com/office/drawing/2014/main" id="{538A7BB2-FCCD-EE49-86CD-164C7E77C0EC}"/>
              </a:ext>
            </a:extLst>
          </p:cNvPr>
          <p:cNvSpPr/>
          <p:nvPr/>
        </p:nvSpPr>
        <p:spPr>
          <a:xfrm>
            <a:off x="4757414" y="1046861"/>
            <a:ext cx="3674688" cy="469323"/>
          </a:xfrm>
          <a:prstGeom prst="roundRect">
            <a:avLst>
              <a:gd name="adj" fmla="val 802"/>
            </a:avLst>
          </a:prstGeom>
          <a:gradFill flip="none" rotWithShape="1">
            <a:gsLst>
              <a:gs pos="100000">
                <a:srgbClr val="1B254C">
                  <a:alpha val="36000"/>
                </a:srgbClr>
              </a:gs>
              <a:gs pos="0">
                <a:srgbClr val="24305E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>
              <a:latin typeface="Source Han Sans CN Regular"/>
              <a:ea typeface="Source Han Sans CN Regular"/>
            </a:endParaRPr>
          </a:p>
        </p:txBody>
      </p:sp>
      <p:sp>
        <p:nvSpPr>
          <p:cNvPr id="209" name="圆角矩形 151">
            <a:extLst>
              <a:ext uri="{FF2B5EF4-FFF2-40B4-BE49-F238E27FC236}">
                <a16:creationId xmlns:a16="http://schemas.microsoft.com/office/drawing/2014/main" id="{114C3BE8-ED32-1C4F-BF5C-05C46039C397}"/>
              </a:ext>
            </a:extLst>
          </p:cNvPr>
          <p:cNvSpPr/>
          <p:nvPr/>
        </p:nvSpPr>
        <p:spPr>
          <a:xfrm>
            <a:off x="5964234" y="1181799"/>
            <a:ext cx="484617" cy="242208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 dirty="0">
              <a:latin typeface="Source Han Sans CN Regular"/>
              <a:ea typeface="Source Han Sans CN Regular"/>
            </a:endParaRPr>
          </a:p>
        </p:txBody>
      </p:sp>
      <p:sp>
        <p:nvSpPr>
          <p:cNvPr id="210" name="杀死进程">
            <a:extLst>
              <a:ext uri="{FF2B5EF4-FFF2-40B4-BE49-F238E27FC236}">
                <a16:creationId xmlns:a16="http://schemas.microsoft.com/office/drawing/2014/main" id="{7044B09C-2B67-544B-8CC8-95FCE36B1678}"/>
              </a:ext>
            </a:extLst>
          </p:cNvPr>
          <p:cNvSpPr txBox="1"/>
          <p:nvPr/>
        </p:nvSpPr>
        <p:spPr>
          <a:xfrm>
            <a:off x="6015732" y="1186738"/>
            <a:ext cx="371204" cy="3341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3547" tIns="43547" rIns="43547" bIns="43547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/>
            <a:r>
              <a:rPr lang="zh-CN" altLang="en-US" sz="8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银行</a:t>
            </a:r>
            <a:r>
              <a:rPr lang="en" altLang="zh-CN" sz="8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B</a:t>
            </a:r>
          </a:p>
          <a:p>
            <a:pPr algn="ctr"/>
            <a:endParaRPr sz="8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207" name="圆角矩形 151">
            <a:extLst>
              <a:ext uri="{FF2B5EF4-FFF2-40B4-BE49-F238E27FC236}">
                <a16:creationId xmlns:a16="http://schemas.microsoft.com/office/drawing/2014/main" id="{ADE2E427-C9D1-934B-8918-A3269BA02C97}"/>
              </a:ext>
            </a:extLst>
          </p:cNvPr>
          <p:cNvSpPr/>
          <p:nvPr/>
        </p:nvSpPr>
        <p:spPr>
          <a:xfrm>
            <a:off x="6716999" y="1181799"/>
            <a:ext cx="484617" cy="242208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 dirty="0">
              <a:latin typeface="Source Han Sans CN Regular"/>
              <a:ea typeface="Source Han Sans CN Regular"/>
            </a:endParaRPr>
          </a:p>
        </p:txBody>
      </p:sp>
      <p:sp>
        <p:nvSpPr>
          <p:cNvPr id="208" name="杀死进程">
            <a:extLst>
              <a:ext uri="{FF2B5EF4-FFF2-40B4-BE49-F238E27FC236}">
                <a16:creationId xmlns:a16="http://schemas.microsoft.com/office/drawing/2014/main" id="{C3918CEF-9262-3B4B-9874-0BB89B437A74}"/>
              </a:ext>
            </a:extLst>
          </p:cNvPr>
          <p:cNvSpPr txBox="1"/>
          <p:nvPr/>
        </p:nvSpPr>
        <p:spPr>
          <a:xfrm>
            <a:off x="6768497" y="1186738"/>
            <a:ext cx="371204" cy="3341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3547" tIns="43547" rIns="43547" bIns="43547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/>
            <a:r>
              <a:rPr lang="zh-CN" altLang="en-US" sz="8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银行</a:t>
            </a:r>
            <a:r>
              <a:rPr lang="en" altLang="zh-CN" sz="8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C</a:t>
            </a:r>
          </a:p>
          <a:p>
            <a:pPr algn="ctr"/>
            <a:endParaRPr sz="8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205" name="圆角矩形 151">
            <a:extLst>
              <a:ext uri="{FF2B5EF4-FFF2-40B4-BE49-F238E27FC236}">
                <a16:creationId xmlns:a16="http://schemas.microsoft.com/office/drawing/2014/main" id="{70A5C925-4216-5F44-8172-BF6A16806754}"/>
              </a:ext>
            </a:extLst>
          </p:cNvPr>
          <p:cNvSpPr/>
          <p:nvPr/>
        </p:nvSpPr>
        <p:spPr>
          <a:xfrm>
            <a:off x="7469764" y="1181799"/>
            <a:ext cx="484617" cy="242208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 dirty="0">
              <a:latin typeface="Source Han Sans CN Regular"/>
              <a:ea typeface="Source Han Sans CN Regular"/>
            </a:endParaRPr>
          </a:p>
        </p:txBody>
      </p:sp>
      <p:sp>
        <p:nvSpPr>
          <p:cNvPr id="206" name="杀死进程">
            <a:extLst>
              <a:ext uri="{FF2B5EF4-FFF2-40B4-BE49-F238E27FC236}">
                <a16:creationId xmlns:a16="http://schemas.microsoft.com/office/drawing/2014/main" id="{7E489DD6-297E-4C47-AA72-4AEF6EC6E685}"/>
              </a:ext>
            </a:extLst>
          </p:cNvPr>
          <p:cNvSpPr txBox="1"/>
          <p:nvPr/>
        </p:nvSpPr>
        <p:spPr>
          <a:xfrm>
            <a:off x="7521262" y="1186738"/>
            <a:ext cx="371204" cy="3341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3547" tIns="43547" rIns="43547" bIns="43547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/>
            <a:r>
              <a:rPr lang="zh-CN" altLang="en-US" sz="8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银行</a:t>
            </a:r>
            <a:r>
              <a:rPr lang="en" altLang="zh-CN" sz="8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D</a:t>
            </a:r>
          </a:p>
          <a:p>
            <a:pPr algn="ctr"/>
            <a:endParaRPr sz="8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203" name="圆角矩形 151">
            <a:extLst>
              <a:ext uri="{FF2B5EF4-FFF2-40B4-BE49-F238E27FC236}">
                <a16:creationId xmlns:a16="http://schemas.microsoft.com/office/drawing/2014/main" id="{F775541F-8C44-564E-AF10-36FE16AF0D32}"/>
              </a:ext>
            </a:extLst>
          </p:cNvPr>
          <p:cNvSpPr/>
          <p:nvPr/>
        </p:nvSpPr>
        <p:spPr>
          <a:xfrm>
            <a:off x="5211469" y="1177371"/>
            <a:ext cx="484617" cy="242208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 dirty="0">
              <a:latin typeface="Source Han Sans CN Regular"/>
              <a:ea typeface="Source Han Sans CN Regular"/>
            </a:endParaRPr>
          </a:p>
        </p:txBody>
      </p:sp>
      <p:sp>
        <p:nvSpPr>
          <p:cNvPr id="204" name="杀死进程">
            <a:extLst>
              <a:ext uri="{FF2B5EF4-FFF2-40B4-BE49-F238E27FC236}">
                <a16:creationId xmlns:a16="http://schemas.microsoft.com/office/drawing/2014/main" id="{E98814CE-910C-3245-8418-B1AB2619B437}"/>
              </a:ext>
            </a:extLst>
          </p:cNvPr>
          <p:cNvSpPr txBox="1"/>
          <p:nvPr/>
        </p:nvSpPr>
        <p:spPr>
          <a:xfrm>
            <a:off x="5262967" y="1196530"/>
            <a:ext cx="371204" cy="21105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3547" tIns="43547" rIns="43547" bIns="43547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/>
            <a:r>
              <a:rPr lang="zh-CN" altLang="en-US" sz="8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银行</a:t>
            </a:r>
            <a:r>
              <a:rPr lang="en-US" altLang="zh-CN" sz="8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A</a:t>
            </a:r>
            <a:endParaRPr sz="8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93" name="圆角矩形 150">
            <a:extLst>
              <a:ext uri="{FF2B5EF4-FFF2-40B4-BE49-F238E27FC236}">
                <a16:creationId xmlns:a16="http://schemas.microsoft.com/office/drawing/2014/main" id="{E6D18AA9-5DE9-7A45-A525-46E58DB908A9}"/>
              </a:ext>
            </a:extLst>
          </p:cNvPr>
          <p:cNvSpPr/>
          <p:nvPr/>
        </p:nvSpPr>
        <p:spPr>
          <a:xfrm>
            <a:off x="4982708" y="1794057"/>
            <a:ext cx="908817" cy="546338"/>
          </a:xfrm>
          <a:prstGeom prst="roundRect">
            <a:avLst>
              <a:gd name="adj" fmla="val 802"/>
            </a:avLst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 dirty="0">
              <a:latin typeface="Source Han Sans CN Regular"/>
              <a:ea typeface="Source Han Sans CN Regular"/>
            </a:endParaRPr>
          </a:p>
        </p:txBody>
      </p:sp>
      <p:sp>
        <p:nvSpPr>
          <p:cNvPr id="194" name="圆角矩形 151">
            <a:extLst>
              <a:ext uri="{FF2B5EF4-FFF2-40B4-BE49-F238E27FC236}">
                <a16:creationId xmlns:a16="http://schemas.microsoft.com/office/drawing/2014/main" id="{3FC68602-6F7B-FE42-AFF8-C7078B106EEA}"/>
              </a:ext>
            </a:extLst>
          </p:cNvPr>
          <p:cNvSpPr/>
          <p:nvPr/>
        </p:nvSpPr>
        <p:spPr>
          <a:xfrm>
            <a:off x="4982626" y="1792351"/>
            <a:ext cx="908817" cy="207313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9ABAE9">
                  <a:lumMod val="46000"/>
                </a:srgbClr>
              </a:gs>
              <a:gs pos="100000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 dirty="0">
              <a:latin typeface="Source Han Sans CN Regular"/>
              <a:ea typeface="Source Han Sans CN Regular"/>
            </a:endParaRPr>
          </a:p>
        </p:txBody>
      </p:sp>
      <p:sp>
        <p:nvSpPr>
          <p:cNvPr id="195" name="矩形 194">
            <a:extLst>
              <a:ext uri="{FF2B5EF4-FFF2-40B4-BE49-F238E27FC236}">
                <a16:creationId xmlns:a16="http://schemas.microsoft.com/office/drawing/2014/main" id="{17FC9773-2D79-7F49-BF41-63D9EC26EA88}"/>
              </a:ext>
            </a:extLst>
          </p:cNvPr>
          <p:cNvSpPr/>
          <p:nvPr/>
        </p:nvSpPr>
        <p:spPr>
          <a:xfrm>
            <a:off x="5025960" y="1787785"/>
            <a:ext cx="105731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北京可用区</a:t>
            </a:r>
            <a:r>
              <a:rPr lang="en-US" altLang="zh-CN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C-</a:t>
            </a:r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托管</a:t>
            </a:r>
            <a:endParaRPr lang="en-US" altLang="zh-CN" sz="600" dirty="0">
              <a:solidFill>
                <a:schemeClr val="bg1">
                  <a:lumMod val="8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grpSp>
        <p:nvGrpSpPr>
          <p:cNvPr id="196" name="组合 195">
            <a:extLst>
              <a:ext uri="{FF2B5EF4-FFF2-40B4-BE49-F238E27FC236}">
                <a16:creationId xmlns:a16="http://schemas.microsoft.com/office/drawing/2014/main" id="{E5FC4208-E670-404E-B196-53A3701E7227}"/>
              </a:ext>
            </a:extLst>
          </p:cNvPr>
          <p:cNvGrpSpPr/>
          <p:nvPr/>
        </p:nvGrpSpPr>
        <p:grpSpPr>
          <a:xfrm>
            <a:off x="5210078" y="2051963"/>
            <a:ext cx="425535" cy="248319"/>
            <a:chOff x="3303135" y="2326719"/>
            <a:chExt cx="1660391" cy="872541"/>
          </a:xfrm>
        </p:grpSpPr>
        <p:pic>
          <p:nvPicPr>
            <p:cNvPr id="197" name="pasted-image.pdf">
              <a:extLst>
                <a:ext uri="{FF2B5EF4-FFF2-40B4-BE49-F238E27FC236}">
                  <a16:creationId xmlns:a16="http://schemas.microsoft.com/office/drawing/2014/main" id="{139DDA42-99FC-A142-9263-9E8DC0D8C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3536" y="2326721"/>
              <a:ext cx="401319" cy="350407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98" name="pasted-image.pdf">
              <a:extLst>
                <a:ext uri="{FF2B5EF4-FFF2-40B4-BE49-F238E27FC236}">
                  <a16:creationId xmlns:a16="http://schemas.microsoft.com/office/drawing/2014/main" id="{2B1395BB-D942-1C47-9B35-69097AA28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2325" y="2814928"/>
              <a:ext cx="336601" cy="35486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99" name="pasted-image.pdf">
              <a:extLst>
                <a:ext uri="{FF2B5EF4-FFF2-40B4-BE49-F238E27FC236}">
                  <a16:creationId xmlns:a16="http://schemas.microsoft.com/office/drawing/2014/main" id="{C0B01989-8660-3149-9FC9-2305FB8F8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2149" y="2785456"/>
              <a:ext cx="445677" cy="41380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00" name="pasted-image.pdf">
              <a:extLst>
                <a:ext uri="{FF2B5EF4-FFF2-40B4-BE49-F238E27FC236}">
                  <a16:creationId xmlns:a16="http://schemas.microsoft.com/office/drawing/2014/main" id="{E3F33FA9-D3E1-E843-8E1D-7D04FAD6D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3135" y="2326721"/>
              <a:ext cx="434980" cy="35774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01" name="pasted-image.pdf">
              <a:extLst>
                <a:ext uri="{FF2B5EF4-FFF2-40B4-BE49-F238E27FC236}">
                  <a16:creationId xmlns:a16="http://schemas.microsoft.com/office/drawing/2014/main" id="{0B421E12-045E-414D-92CE-8146203D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50274" y="2326719"/>
              <a:ext cx="413252" cy="34819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02" name="pasted-image.pdf">
              <a:extLst>
                <a:ext uri="{FF2B5EF4-FFF2-40B4-BE49-F238E27FC236}">
                  <a16:creationId xmlns:a16="http://schemas.microsoft.com/office/drawing/2014/main" id="{D6564B9B-FE2F-0B40-BAD8-520212D4A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1048" y="2846082"/>
              <a:ext cx="361945" cy="29255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100" name="圆角矩形 150">
            <a:extLst>
              <a:ext uri="{FF2B5EF4-FFF2-40B4-BE49-F238E27FC236}">
                <a16:creationId xmlns:a16="http://schemas.microsoft.com/office/drawing/2014/main" id="{72FBCB93-A4AC-394B-83E3-5951AE7CE946}"/>
              </a:ext>
            </a:extLst>
          </p:cNvPr>
          <p:cNvSpPr/>
          <p:nvPr/>
        </p:nvSpPr>
        <p:spPr>
          <a:xfrm>
            <a:off x="4982709" y="2621969"/>
            <a:ext cx="908817" cy="546338"/>
          </a:xfrm>
          <a:prstGeom prst="roundRect">
            <a:avLst>
              <a:gd name="adj" fmla="val 802"/>
            </a:avLst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 dirty="0">
              <a:latin typeface="Source Han Sans CN Regular"/>
              <a:ea typeface="Source Han Sans CN Regular"/>
            </a:endParaRPr>
          </a:p>
        </p:txBody>
      </p:sp>
      <p:sp>
        <p:nvSpPr>
          <p:cNvPr id="101" name="圆角矩形 151">
            <a:extLst>
              <a:ext uri="{FF2B5EF4-FFF2-40B4-BE49-F238E27FC236}">
                <a16:creationId xmlns:a16="http://schemas.microsoft.com/office/drawing/2014/main" id="{E26E464C-9FBD-FD46-880E-E1358E7CDD5E}"/>
              </a:ext>
            </a:extLst>
          </p:cNvPr>
          <p:cNvSpPr/>
          <p:nvPr/>
        </p:nvSpPr>
        <p:spPr>
          <a:xfrm>
            <a:off x="4982626" y="2620263"/>
            <a:ext cx="908817" cy="207313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22000"/>
                </a:srgbClr>
              </a:gs>
              <a:gs pos="100000">
                <a:srgbClr val="0A1332">
                  <a:alpha val="53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714" dirty="0">
              <a:latin typeface="Source Han Sans CN Regular"/>
              <a:ea typeface="Source Han Sans CN Regular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59A5315B-E868-BC4A-8D65-78950F3FD18D}"/>
              </a:ext>
            </a:extLst>
          </p:cNvPr>
          <p:cNvSpPr/>
          <p:nvPr/>
        </p:nvSpPr>
        <p:spPr>
          <a:xfrm>
            <a:off x="5001305" y="2628532"/>
            <a:ext cx="11365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广州可用区</a:t>
            </a:r>
            <a:r>
              <a:rPr lang="en" altLang="zh-CN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A-</a:t>
            </a:r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公有云</a:t>
            </a: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B41BE46A-C169-464C-9A8C-355176E66729}"/>
              </a:ext>
            </a:extLst>
          </p:cNvPr>
          <p:cNvGrpSpPr/>
          <p:nvPr/>
        </p:nvGrpSpPr>
        <p:grpSpPr>
          <a:xfrm>
            <a:off x="5210078" y="2879876"/>
            <a:ext cx="425535" cy="248319"/>
            <a:chOff x="3303132" y="2326716"/>
            <a:chExt cx="1660390" cy="872541"/>
          </a:xfrm>
        </p:grpSpPr>
        <p:pic>
          <p:nvPicPr>
            <p:cNvPr id="187" name="pasted-image.pdf">
              <a:extLst>
                <a:ext uri="{FF2B5EF4-FFF2-40B4-BE49-F238E27FC236}">
                  <a16:creationId xmlns:a16="http://schemas.microsoft.com/office/drawing/2014/main" id="{C4C656FC-20A8-C643-B779-F0977B0B7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3533" y="2326720"/>
              <a:ext cx="401317" cy="35040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88" name="pasted-image.pdf">
              <a:extLst>
                <a:ext uri="{FF2B5EF4-FFF2-40B4-BE49-F238E27FC236}">
                  <a16:creationId xmlns:a16="http://schemas.microsoft.com/office/drawing/2014/main" id="{A837F017-7109-9943-AE3D-E70A0CB10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2323" y="2814926"/>
              <a:ext cx="336600" cy="35486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89" name="pasted-image.pdf">
              <a:extLst>
                <a:ext uri="{FF2B5EF4-FFF2-40B4-BE49-F238E27FC236}">
                  <a16:creationId xmlns:a16="http://schemas.microsoft.com/office/drawing/2014/main" id="{95D6B53E-C7F6-274D-BC7D-B16570B00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2147" y="2785452"/>
              <a:ext cx="445678" cy="41380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90" name="pasted-image.pdf">
              <a:extLst>
                <a:ext uri="{FF2B5EF4-FFF2-40B4-BE49-F238E27FC236}">
                  <a16:creationId xmlns:a16="http://schemas.microsoft.com/office/drawing/2014/main" id="{F51EC932-CC33-4949-B5C6-2F01C8C9B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3132" y="2326720"/>
              <a:ext cx="434979" cy="35774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91" name="pasted-image.pdf">
              <a:extLst>
                <a:ext uri="{FF2B5EF4-FFF2-40B4-BE49-F238E27FC236}">
                  <a16:creationId xmlns:a16="http://schemas.microsoft.com/office/drawing/2014/main" id="{2542E2E8-62C0-3447-9602-23ADAD92E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50269" y="2326716"/>
              <a:ext cx="413253" cy="34819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92" name="pasted-image.pdf">
              <a:extLst>
                <a:ext uri="{FF2B5EF4-FFF2-40B4-BE49-F238E27FC236}">
                  <a16:creationId xmlns:a16="http://schemas.microsoft.com/office/drawing/2014/main" id="{F6A01184-1411-9E49-9028-8D6E670DC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1048" y="2846082"/>
              <a:ext cx="361943" cy="29255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104" name="圆角矩形 150">
            <a:extLst>
              <a:ext uri="{FF2B5EF4-FFF2-40B4-BE49-F238E27FC236}">
                <a16:creationId xmlns:a16="http://schemas.microsoft.com/office/drawing/2014/main" id="{4FB77CBB-2FC4-4F4D-9E21-DE4D67BB2F48}"/>
              </a:ext>
            </a:extLst>
          </p:cNvPr>
          <p:cNvSpPr/>
          <p:nvPr/>
        </p:nvSpPr>
        <p:spPr>
          <a:xfrm>
            <a:off x="4982709" y="3411712"/>
            <a:ext cx="908817" cy="546338"/>
          </a:xfrm>
          <a:prstGeom prst="roundRect">
            <a:avLst>
              <a:gd name="adj" fmla="val 802"/>
            </a:avLst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 dirty="0">
              <a:latin typeface="Source Han Sans CN Regular"/>
              <a:ea typeface="Source Han Sans CN Regular"/>
            </a:endParaRPr>
          </a:p>
        </p:txBody>
      </p:sp>
      <p:sp>
        <p:nvSpPr>
          <p:cNvPr id="105" name="圆角矩形 151">
            <a:extLst>
              <a:ext uri="{FF2B5EF4-FFF2-40B4-BE49-F238E27FC236}">
                <a16:creationId xmlns:a16="http://schemas.microsoft.com/office/drawing/2014/main" id="{5BD676D4-475E-E24C-997D-DBF1688C4E2C}"/>
              </a:ext>
            </a:extLst>
          </p:cNvPr>
          <p:cNvSpPr/>
          <p:nvPr/>
        </p:nvSpPr>
        <p:spPr>
          <a:xfrm>
            <a:off x="4982626" y="3410006"/>
            <a:ext cx="908817" cy="207313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22000"/>
                </a:srgbClr>
              </a:gs>
              <a:gs pos="100000">
                <a:srgbClr val="0A1332">
                  <a:alpha val="53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714" dirty="0">
              <a:solidFill>
                <a:schemeClr val="tx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3049F66C-B24A-1048-9FBC-20F745105FC3}"/>
              </a:ext>
            </a:extLst>
          </p:cNvPr>
          <p:cNvSpPr/>
          <p:nvPr/>
        </p:nvSpPr>
        <p:spPr>
          <a:xfrm>
            <a:off x="4993752" y="3405813"/>
            <a:ext cx="128083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东南亚可用区</a:t>
            </a:r>
            <a:r>
              <a:rPr lang="en-US" altLang="zh-CN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-</a:t>
            </a:r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公有云</a:t>
            </a: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5AB7C78D-CACB-3B4D-B0FA-64876029C02D}"/>
              </a:ext>
            </a:extLst>
          </p:cNvPr>
          <p:cNvGrpSpPr/>
          <p:nvPr/>
        </p:nvGrpSpPr>
        <p:grpSpPr>
          <a:xfrm>
            <a:off x="5210078" y="3669618"/>
            <a:ext cx="425535" cy="248319"/>
            <a:chOff x="3303132" y="2326716"/>
            <a:chExt cx="1660390" cy="872541"/>
          </a:xfrm>
        </p:grpSpPr>
        <p:pic>
          <p:nvPicPr>
            <p:cNvPr id="181" name="pasted-image.pdf">
              <a:extLst>
                <a:ext uri="{FF2B5EF4-FFF2-40B4-BE49-F238E27FC236}">
                  <a16:creationId xmlns:a16="http://schemas.microsoft.com/office/drawing/2014/main" id="{E9B11017-D33E-9942-B602-7D8071AD4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3533" y="2326720"/>
              <a:ext cx="401317" cy="35040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82" name="pasted-image.pdf">
              <a:extLst>
                <a:ext uri="{FF2B5EF4-FFF2-40B4-BE49-F238E27FC236}">
                  <a16:creationId xmlns:a16="http://schemas.microsoft.com/office/drawing/2014/main" id="{9F88421C-DBBC-D947-8C45-927CBD437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2323" y="2814926"/>
              <a:ext cx="336600" cy="35486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83" name="pasted-image.pdf">
              <a:extLst>
                <a:ext uri="{FF2B5EF4-FFF2-40B4-BE49-F238E27FC236}">
                  <a16:creationId xmlns:a16="http://schemas.microsoft.com/office/drawing/2014/main" id="{50A75BE3-D5F5-CE41-AC64-69FED586B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2147" y="2785452"/>
              <a:ext cx="445678" cy="41380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84" name="pasted-image.pdf">
              <a:extLst>
                <a:ext uri="{FF2B5EF4-FFF2-40B4-BE49-F238E27FC236}">
                  <a16:creationId xmlns:a16="http://schemas.microsoft.com/office/drawing/2014/main" id="{87A90EB8-86C2-384B-8464-576BB4AF5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3132" y="2326720"/>
              <a:ext cx="434979" cy="35774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85" name="pasted-image.pdf">
              <a:extLst>
                <a:ext uri="{FF2B5EF4-FFF2-40B4-BE49-F238E27FC236}">
                  <a16:creationId xmlns:a16="http://schemas.microsoft.com/office/drawing/2014/main" id="{35C18BCA-1B51-F448-9EB1-CCAA7CB01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50269" y="2326716"/>
              <a:ext cx="413253" cy="34819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86" name="pasted-image.pdf">
              <a:extLst>
                <a:ext uri="{FF2B5EF4-FFF2-40B4-BE49-F238E27FC236}">
                  <a16:creationId xmlns:a16="http://schemas.microsoft.com/office/drawing/2014/main" id="{86B9DB8D-9C98-D84D-B6F4-1AAF65FC6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1048" y="2846082"/>
              <a:ext cx="361943" cy="29255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171" name="圆角矩形 150">
            <a:extLst>
              <a:ext uri="{FF2B5EF4-FFF2-40B4-BE49-F238E27FC236}">
                <a16:creationId xmlns:a16="http://schemas.microsoft.com/office/drawing/2014/main" id="{DD8CA455-ADBA-424F-9794-362EF0419B75}"/>
              </a:ext>
            </a:extLst>
          </p:cNvPr>
          <p:cNvSpPr/>
          <p:nvPr/>
        </p:nvSpPr>
        <p:spPr>
          <a:xfrm>
            <a:off x="6140566" y="1794057"/>
            <a:ext cx="908817" cy="546338"/>
          </a:xfrm>
          <a:prstGeom prst="roundRect">
            <a:avLst>
              <a:gd name="adj" fmla="val 802"/>
            </a:avLst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 dirty="0">
              <a:latin typeface="Source Han Sans CN Regular"/>
              <a:ea typeface="Source Han Sans CN Regular"/>
            </a:endParaRPr>
          </a:p>
        </p:txBody>
      </p:sp>
      <p:sp>
        <p:nvSpPr>
          <p:cNvPr id="172" name="圆角矩形 151">
            <a:extLst>
              <a:ext uri="{FF2B5EF4-FFF2-40B4-BE49-F238E27FC236}">
                <a16:creationId xmlns:a16="http://schemas.microsoft.com/office/drawing/2014/main" id="{869A8100-DF16-854E-9951-18748C3BEF26}"/>
              </a:ext>
            </a:extLst>
          </p:cNvPr>
          <p:cNvSpPr/>
          <p:nvPr/>
        </p:nvSpPr>
        <p:spPr>
          <a:xfrm>
            <a:off x="6140484" y="1792351"/>
            <a:ext cx="908817" cy="207313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9ABAE9">
                  <a:lumMod val="46000"/>
                </a:srgbClr>
              </a:gs>
              <a:gs pos="100000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 dirty="0">
              <a:latin typeface="Source Han Sans CN Regular"/>
              <a:ea typeface="Source Han Sans CN Regular"/>
            </a:endParaRP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AE94F5F7-6925-0D47-A37D-C1039FE5C351}"/>
              </a:ext>
            </a:extLst>
          </p:cNvPr>
          <p:cNvSpPr/>
          <p:nvPr/>
        </p:nvSpPr>
        <p:spPr>
          <a:xfrm>
            <a:off x="6186676" y="1787784"/>
            <a:ext cx="105349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北京可用区</a:t>
            </a:r>
            <a:r>
              <a:rPr lang="en" altLang="zh-CN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B-</a:t>
            </a:r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托管</a:t>
            </a:r>
          </a:p>
        </p:txBody>
      </p:sp>
      <p:grpSp>
        <p:nvGrpSpPr>
          <p:cNvPr id="174" name="组合 173">
            <a:extLst>
              <a:ext uri="{FF2B5EF4-FFF2-40B4-BE49-F238E27FC236}">
                <a16:creationId xmlns:a16="http://schemas.microsoft.com/office/drawing/2014/main" id="{054C5FEA-F118-874D-A4A1-FB1834EC13CE}"/>
              </a:ext>
            </a:extLst>
          </p:cNvPr>
          <p:cNvGrpSpPr/>
          <p:nvPr/>
        </p:nvGrpSpPr>
        <p:grpSpPr>
          <a:xfrm>
            <a:off x="6367936" y="2051963"/>
            <a:ext cx="425535" cy="248319"/>
            <a:chOff x="3303135" y="2326719"/>
            <a:chExt cx="1660391" cy="872541"/>
          </a:xfrm>
        </p:grpSpPr>
        <p:pic>
          <p:nvPicPr>
            <p:cNvPr id="175" name="pasted-image.pdf">
              <a:extLst>
                <a:ext uri="{FF2B5EF4-FFF2-40B4-BE49-F238E27FC236}">
                  <a16:creationId xmlns:a16="http://schemas.microsoft.com/office/drawing/2014/main" id="{B0CC3915-A81D-684F-BAB6-D7590E484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3536" y="2326721"/>
              <a:ext cx="401319" cy="350407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76" name="pasted-image.pdf">
              <a:extLst>
                <a:ext uri="{FF2B5EF4-FFF2-40B4-BE49-F238E27FC236}">
                  <a16:creationId xmlns:a16="http://schemas.microsoft.com/office/drawing/2014/main" id="{11853486-AF54-D14E-8708-8C6167A89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2325" y="2814928"/>
              <a:ext cx="336601" cy="35486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77" name="pasted-image.pdf">
              <a:extLst>
                <a:ext uri="{FF2B5EF4-FFF2-40B4-BE49-F238E27FC236}">
                  <a16:creationId xmlns:a16="http://schemas.microsoft.com/office/drawing/2014/main" id="{60ACFD6C-9B44-DB4D-BE20-D8A9BB60C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2149" y="2785456"/>
              <a:ext cx="445677" cy="41380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78" name="pasted-image.pdf">
              <a:extLst>
                <a:ext uri="{FF2B5EF4-FFF2-40B4-BE49-F238E27FC236}">
                  <a16:creationId xmlns:a16="http://schemas.microsoft.com/office/drawing/2014/main" id="{8E0F1AF2-EF0D-C847-BE0A-AEBF19E52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3135" y="2326721"/>
              <a:ext cx="434980" cy="35774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79" name="pasted-image.pdf">
              <a:extLst>
                <a:ext uri="{FF2B5EF4-FFF2-40B4-BE49-F238E27FC236}">
                  <a16:creationId xmlns:a16="http://schemas.microsoft.com/office/drawing/2014/main" id="{6266DDDE-F002-4941-809F-14FDBCD87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50274" y="2326719"/>
              <a:ext cx="413252" cy="34819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80" name="pasted-image.pdf">
              <a:extLst>
                <a:ext uri="{FF2B5EF4-FFF2-40B4-BE49-F238E27FC236}">
                  <a16:creationId xmlns:a16="http://schemas.microsoft.com/office/drawing/2014/main" id="{B24F33F5-F05E-CE4C-87AC-848327D24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1048" y="2846082"/>
              <a:ext cx="361945" cy="29255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109" name="圆角矩形 150">
            <a:extLst>
              <a:ext uri="{FF2B5EF4-FFF2-40B4-BE49-F238E27FC236}">
                <a16:creationId xmlns:a16="http://schemas.microsoft.com/office/drawing/2014/main" id="{2D953055-3B5C-A04E-BE2A-8BAD2C0690E0}"/>
              </a:ext>
            </a:extLst>
          </p:cNvPr>
          <p:cNvSpPr/>
          <p:nvPr/>
        </p:nvSpPr>
        <p:spPr>
          <a:xfrm>
            <a:off x="6153417" y="2621969"/>
            <a:ext cx="908817" cy="546338"/>
          </a:xfrm>
          <a:prstGeom prst="roundRect">
            <a:avLst>
              <a:gd name="adj" fmla="val 802"/>
            </a:avLst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 dirty="0">
              <a:latin typeface="Source Han Sans CN Regular"/>
              <a:ea typeface="Source Han Sans CN Regular"/>
            </a:endParaRPr>
          </a:p>
        </p:txBody>
      </p:sp>
      <p:sp>
        <p:nvSpPr>
          <p:cNvPr id="110" name="圆角矩形 151">
            <a:extLst>
              <a:ext uri="{FF2B5EF4-FFF2-40B4-BE49-F238E27FC236}">
                <a16:creationId xmlns:a16="http://schemas.microsoft.com/office/drawing/2014/main" id="{31783DA6-B24D-A24E-B709-E9B2CE43A5B1}"/>
              </a:ext>
            </a:extLst>
          </p:cNvPr>
          <p:cNvSpPr/>
          <p:nvPr/>
        </p:nvSpPr>
        <p:spPr>
          <a:xfrm>
            <a:off x="6153335" y="2620263"/>
            <a:ext cx="908817" cy="207313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9ABAE9">
                  <a:lumMod val="46000"/>
                </a:srgbClr>
              </a:gs>
              <a:gs pos="100000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 dirty="0">
              <a:latin typeface="Source Han Sans CN Regular"/>
              <a:ea typeface="Source Han Sans CN Regular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5D0966FE-8E17-374D-8307-11589B279315}"/>
              </a:ext>
            </a:extLst>
          </p:cNvPr>
          <p:cNvSpPr/>
          <p:nvPr/>
        </p:nvSpPr>
        <p:spPr>
          <a:xfrm>
            <a:off x="6192060" y="2628532"/>
            <a:ext cx="113548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上海金融云</a:t>
            </a:r>
            <a:r>
              <a:rPr lang="en" altLang="zh-CN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A-</a:t>
            </a:r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托管</a:t>
            </a:r>
          </a:p>
        </p:txBody>
      </p: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B8D92185-F350-684A-9E09-780FC38CE63D}"/>
              </a:ext>
            </a:extLst>
          </p:cNvPr>
          <p:cNvGrpSpPr/>
          <p:nvPr/>
        </p:nvGrpSpPr>
        <p:grpSpPr>
          <a:xfrm>
            <a:off x="6380786" y="2879876"/>
            <a:ext cx="425535" cy="248319"/>
            <a:chOff x="3303132" y="2326716"/>
            <a:chExt cx="1660390" cy="872541"/>
          </a:xfrm>
        </p:grpSpPr>
        <p:pic>
          <p:nvPicPr>
            <p:cNvPr id="165" name="pasted-image.pdf">
              <a:extLst>
                <a:ext uri="{FF2B5EF4-FFF2-40B4-BE49-F238E27FC236}">
                  <a16:creationId xmlns:a16="http://schemas.microsoft.com/office/drawing/2014/main" id="{7176F63C-53CD-8B4C-9292-C47B22EEA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3533" y="2326720"/>
              <a:ext cx="401317" cy="35040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66" name="pasted-image.pdf">
              <a:extLst>
                <a:ext uri="{FF2B5EF4-FFF2-40B4-BE49-F238E27FC236}">
                  <a16:creationId xmlns:a16="http://schemas.microsoft.com/office/drawing/2014/main" id="{3633D24A-F4A1-7F4A-8A6B-A92E4830E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2323" y="2814926"/>
              <a:ext cx="336600" cy="35486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67" name="pasted-image.pdf">
              <a:extLst>
                <a:ext uri="{FF2B5EF4-FFF2-40B4-BE49-F238E27FC236}">
                  <a16:creationId xmlns:a16="http://schemas.microsoft.com/office/drawing/2014/main" id="{D8C8909F-B491-1046-A91E-081EEA23A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2147" y="2785452"/>
              <a:ext cx="445678" cy="41380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68" name="pasted-image.pdf">
              <a:extLst>
                <a:ext uri="{FF2B5EF4-FFF2-40B4-BE49-F238E27FC236}">
                  <a16:creationId xmlns:a16="http://schemas.microsoft.com/office/drawing/2014/main" id="{3E92D555-0C60-E447-85AD-0B9ADEA41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3132" y="2326720"/>
              <a:ext cx="434979" cy="35774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69" name="pasted-image.pdf">
              <a:extLst>
                <a:ext uri="{FF2B5EF4-FFF2-40B4-BE49-F238E27FC236}">
                  <a16:creationId xmlns:a16="http://schemas.microsoft.com/office/drawing/2014/main" id="{8FAE507A-177E-6B4A-B397-B6A0ECBB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50269" y="2326716"/>
              <a:ext cx="413253" cy="34819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70" name="pasted-image.pdf">
              <a:extLst>
                <a:ext uri="{FF2B5EF4-FFF2-40B4-BE49-F238E27FC236}">
                  <a16:creationId xmlns:a16="http://schemas.microsoft.com/office/drawing/2014/main" id="{144A873B-4ACE-BC4B-8174-E78867346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1048" y="2846082"/>
              <a:ext cx="361943" cy="29255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113" name="圆角矩形 150">
            <a:extLst>
              <a:ext uri="{FF2B5EF4-FFF2-40B4-BE49-F238E27FC236}">
                <a16:creationId xmlns:a16="http://schemas.microsoft.com/office/drawing/2014/main" id="{45171BB8-CE30-4946-9F66-2691C6E54686}"/>
              </a:ext>
            </a:extLst>
          </p:cNvPr>
          <p:cNvSpPr/>
          <p:nvPr/>
        </p:nvSpPr>
        <p:spPr>
          <a:xfrm>
            <a:off x="6153417" y="3411712"/>
            <a:ext cx="908817" cy="546338"/>
          </a:xfrm>
          <a:prstGeom prst="roundRect">
            <a:avLst>
              <a:gd name="adj" fmla="val 802"/>
            </a:avLst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 dirty="0">
              <a:latin typeface="Source Han Sans CN Regular"/>
              <a:ea typeface="Source Han Sans CN Regular"/>
            </a:endParaRPr>
          </a:p>
        </p:txBody>
      </p:sp>
      <p:sp>
        <p:nvSpPr>
          <p:cNvPr id="114" name="圆角矩形 151">
            <a:extLst>
              <a:ext uri="{FF2B5EF4-FFF2-40B4-BE49-F238E27FC236}">
                <a16:creationId xmlns:a16="http://schemas.microsoft.com/office/drawing/2014/main" id="{A99DE210-F934-2148-83CD-F3AE420E5728}"/>
              </a:ext>
            </a:extLst>
          </p:cNvPr>
          <p:cNvSpPr/>
          <p:nvPr/>
        </p:nvSpPr>
        <p:spPr>
          <a:xfrm>
            <a:off x="6153335" y="3410006"/>
            <a:ext cx="908817" cy="207313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22000"/>
                </a:srgbClr>
              </a:gs>
              <a:gs pos="100000">
                <a:srgbClr val="0A1332">
                  <a:alpha val="53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714" dirty="0">
              <a:solidFill>
                <a:schemeClr val="tx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E33E3A34-CB4F-6E46-917F-DBBF94771B0A}"/>
              </a:ext>
            </a:extLst>
          </p:cNvPr>
          <p:cNvSpPr/>
          <p:nvPr/>
        </p:nvSpPr>
        <p:spPr>
          <a:xfrm>
            <a:off x="6161808" y="3406068"/>
            <a:ext cx="115115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上海金融云</a:t>
            </a:r>
            <a:r>
              <a:rPr lang="en" altLang="zh-CN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A-</a:t>
            </a:r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公有云</a:t>
            </a: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29820744-3654-ED4D-864F-BFFA0ACB8B3F}"/>
              </a:ext>
            </a:extLst>
          </p:cNvPr>
          <p:cNvGrpSpPr/>
          <p:nvPr/>
        </p:nvGrpSpPr>
        <p:grpSpPr>
          <a:xfrm>
            <a:off x="6380786" y="3669618"/>
            <a:ext cx="425535" cy="248319"/>
            <a:chOff x="3303132" y="2326716"/>
            <a:chExt cx="1660390" cy="872541"/>
          </a:xfrm>
        </p:grpSpPr>
        <p:pic>
          <p:nvPicPr>
            <p:cNvPr id="159" name="pasted-image.pdf">
              <a:extLst>
                <a:ext uri="{FF2B5EF4-FFF2-40B4-BE49-F238E27FC236}">
                  <a16:creationId xmlns:a16="http://schemas.microsoft.com/office/drawing/2014/main" id="{2BC5FBDF-3DB0-504F-941E-5BF42C15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3533" y="2326720"/>
              <a:ext cx="401317" cy="35040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60" name="pasted-image.pdf">
              <a:extLst>
                <a:ext uri="{FF2B5EF4-FFF2-40B4-BE49-F238E27FC236}">
                  <a16:creationId xmlns:a16="http://schemas.microsoft.com/office/drawing/2014/main" id="{A0318BD5-05B9-2149-B4BC-BABFCDC67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2323" y="2814926"/>
              <a:ext cx="336600" cy="35486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61" name="pasted-image.pdf">
              <a:extLst>
                <a:ext uri="{FF2B5EF4-FFF2-40B4-BE49-F238E27FC236}">
                  <a16:creationId xmlns:a16="http://schemas.microsoft.com/office/drawing/2014/main" id="{1237C1A8-A157-E248-9B15-9C49AD9AE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2147" y="2785452"/>
              <a:ext cx="445678" cy="41380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62" name="pasted-image.pdf">
              <a:extLst>
                <a:ext uri="{FF2B5EF4-FFF2-40B4-BE49-F238E27FC236}">
                  <a16:creationId xmlns:a16="http://schemas.microsoft.com/office/drawing/2014/main" id="{B13A195A-8920-C54B-A510-62BA3FE33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3132" y="2326720"/>
              <a:ext cx="434979" cy="35774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63" name="pasted-image.pdf">
              <a:extLst>
                <a:ext uri="{FF2B5EF4-FFF2-40B4-BE49-F238E27FC236}">
                  <a16:creationId xmlns:a16="http://schemas.microsoft.com/office/drawing/2014/main" id="{A4DF0A93-FA51-A246-AFDB-6CDCFB042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50269" y="2326716"/>
              <a:ext cx="413253" cy="34819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64" name="pasted-image.pdf">
              <a:extLst>
                <a:ext uri="{FF2B5EF4-FFF2-40B4-BE49-F238E27FC236}">
                  <a16:creationId xmlns:a16="http://schemas.microsoft.com/office/drawing/2014/main" id="{7A40B084-A9F7-7A43-BCF0-4AE64866B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1048" y="2846082"/>
              <a:ext cx="361943" cy="29255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149" name="圆角矩形 150">
            <a:extLst>
              <a:ext uri="{FF2B5EF4-FFF2-40B4-BE49-F238E27FC236}">
                <a16:creationId xmlns:a16="http://schemas.microsoft.com/office/drawing/2014/main" id="{BE44AEA6-A781-8842-88E6-BB541BDA4B3D}"/>
              </a:ext>
            </a:extLst>
          </p:cNvPr>
          <p:cNvSpPr/>
          <p:nvPr/>
        </p:nvSpPr>
        <p:spPr>
          <a:xfrm>
            <a:off x="7301613" y="1794057"/>
            <a:ext cx="908817" cy="546338"/>
          </a:xfrm>
          <a:prstGeom prst="roundRect">
            <a:avLst>
              <a:gd name="adj" fmla="val 802"/>
            </a:avLst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 dirty="0">
              <a:latin typeface="Source Han Sans CN Regular"/>
              <a:ea typeface="Source Han Sans CN Regular"/>
            </a:endParaRPr>
          </a:p>
        </p:txBody>
      </p:sp>
      <p:sp>
        <p:nvSpPr>
          <p:cNvPr id="150" name="圆角矩形 151">
            <a:extLst>
              <a:ext uri="{FF2B5EF4-FFF2-40B4-BE49-F238E27FC236}">
                <a16:creationId xmlns:a16="http://schemas.microsoft.com/office/drawing/2014/main" id="{D4FBBF1C-9AC3-0F4B-8A15-F90AB42650F8}"/>
              </a:ext>
            </a:extLst>
          </p:cNvPr>
          <p:cNvSpPr/>
          <p:nvPr/>
        </p:nvSpPr>
        <p:spPr>
          <a:xfrm>
            <a:off x="7301531" y="1792351"/>
            <a:ext cx="908817" cy="207313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9ABAE9">
                  <a:lumMod val="46000"/>
                </a:srgbClr>
              </a:gs>
              <a:gs pos="100000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 dirty="0">
              <a:latin typeface="Source Han Sans CN Regular"/>
              <a:ea typeface="Source Han Sans CN Regular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6A923D02-C8E6-504C-8F86-3999DF639CEC}"/>
              </a:ext>
            </a:extLst>
          </p:cNvPr>
          <p:cNvSpPr/>
          <p:nvPr/>
        </p:nvSpPr>
        <p:spPr>
          <a:xfrm>
            <a:off x="7342086" y="1787784"/>
            <a:ext cx="103546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杭州可用区</a:t>
            </a:r>
            <a:r>
              <a:rPr lang="en" altLang="zh-CN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A-</a:t>
            </a:r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托管</a:t>
            </a:r>
          </a:p>
        </p:txBody>
      </p: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79222F81-6724-984F-A4ED-F8ADC72E00BE}"/>
              </a:ext>
            </a:extLst>
          </p:cNvPr>
          <p:cNvGrpSpPr/>
          <p:nvPr/>
        </p:nvGrpSpPr>
        <p:grpSpPr>
          <a:xfrm>
            <a:off x="7528983" y="2051963"/>
            <a:ext cx="425535" cy="248319"/>
            <a:chOff x="3303135" y="2326719"/>
            <a:chExt cx="1660391" cy="872541"/>
          </a:xfrm>
        </p:grpSpPr>
        <p:pic>
          <p:nvPicPr>
            <p:cNvPr id="153" name="pasted-image.pdf">
              <a:extLst>
                <a:ext uri="{FF2B5EF4-FFF2-40B4-BE49-F238E27FC236}">
                  <a16:creationId xmlns:a16="http://schemas.microsoft.com/office/drawing/2014/main" id="{591AB042-DDA2-F742-BBC5-6C16F6B61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3536" y="2326721"/>
              <a:ext cx="401319" cy="350407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54" name="pasted-image.pdf">
              <a:extLst>
                <a:ext uri="{FF2B5EF4-FFF2-40B4-BE49-F238E27FC236}">
                  <a16:creationId xmlns:a16="http://schemas.microsoft.com/office/drawing/2014/main" id="{6B1E08DC-8713-5C46-B7AA-B1C81E5D7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2325" y="2814928"/>
              <a:ext cx="336601" cy="35486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55" name="pasted-image.pdf">
              <a:extLst>
                <a:ext uri="{FF2B5EF4-FFF2-40B4-BE49-F238E27FC236}">
                  <a16:creationId xmlns:a16="http://schemas.microsoft.com/office/drawing/2014/main" id="{6EB4A736-2A66-914B-B271-9A91DC5C8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2149" y="2785456"/>
              <a:ext cx="445677" cy="41380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56" name="pasted-image.pdf">
              <a:extLst>
                <a:ext uri="{FF2B5EF4-FFF2-40B4-BE49-F238E27FC236}">
                  <a16:creationId xmlns:a16="http://schemas.microsoft.com/office/drawing/2014/main" id="{5D6A13A2-F629-5A48-B1F5-AEA85D1AF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3135" y="2326721"/>
              <a:ext cx="434980" cy="35774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57" name="pasted-image.pdf">
              <a:extLst>
                <a:ext uri="{FF2B5EF4-FFF2-40B4-BE49-F238E27FC236}">
                  <a16:creationId xmlns:a16="http://schemas.microsoft.com/office/drawing/2014/main" id="{22A31482-F0B6-9F42-93E9-B1FE2B67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50274" y="2326719"/>
              <a:ext cx="413252" cy="34819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58" name="pasted-image.pdf">
              <a:extLst>
                <a:ext uri="{FF2B5EF4-FFF2-40B4-BE49-F238E27FC236}">
                  <a16:creationId xmlns:a16="http://schemas.microsoft.com/office/drawing/2014/main" id="{7311F0CD-4F04-8740-8615-D83FA78E2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1048" y="2846082"/>
              <a:ext cx="361945" cy="29255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118" name="圆角矩形 150">
            <a:extLst>
              <a:ext uri="{FF2B5EF4-FFF2-40B4-BE49-F238E27FC236}">
                <a16:creationId xmlns:a16="http://schemas.microsoft.com/office/drawing/2014/main" id="{C1E4BA02-8192-9E4C-B5BE-2E9F895467A5}"/>
              </a:ext>
            </a:extLst>
          </p:cNvPr>
          <p:cNvSpPr/>
          <p:nvPr/>
        </p:nvSpPr>
        <p:spPr>
          <a:xfrm>
            <a:off x="7301613" y="2621969"/>
            <a:ext cx="908817" cy="546338"/>
          </a:xfrm>
          <a:prstGeom prst="roundRect">
            <a:avLst>
              <a:gd name="adj" fmla="val 802"/>
            </a:avLst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 dirty="0">
              <a:latin typeface="Source Han Sans CN Regular"/>
              <a:ea typeface="Source Han Sans CN Regular"/>
            </a:endParaRPr>
          </a:p>
        </p:txBody>
      </p:sp>
      <p:sp>
        <p:nvSpPr>
          <p:cNvPr id="119" name="圆角矩形 151">
            <a:extLst>
              <a:ext uri="{FF2B5EF4-FFF2-40B4-BE49-F238E27FC236}">
                <a16:creationId xmlns:a16="http://schemas.microsoft.com/office/drawing/2014/main" id="{84A920CF-AFE5-5247-B5D9-B25ECA7507FC}"/>
              </a:ext>
            </a:extLst>
          </p:cNvPr>
          <p:cNvSpPr/>
          <p:nvPr/>
        </p:nvSpPr>
        <p:spPr>
          <a:xfrm>
            <a:off x="7301531" y="2620263"/>
            <a:ext cx="908817" cy="207313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22000"/>
                </a:srgbClr>
              </a:gs>
              <a:gs pos="100000">
                <a:srgbClr val="0A1332">
                  <a:alpha val="53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714" dirty="0">
              <a:solidFill>
                <a:schemeClr val="tx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BA73C548-F16B-B541-9111-A569258B8679}"/>
              </a:ext>
            </a:extLst>
          </p:cNvPr>
          <p:cNvSpPr/>
          <p:nvPr/>
        </p:nvSpPr>
        <p:spPr>
          <a:xfrm>
            <a:off x="7312046" y="2628532"/>
            <a:ext cx="113548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杭州可用区</a:t>
            </a:r>
            <a:r>
              <a:rPr lang="en" altLang="zh-CN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A-</a:t>
            </a:r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公有云</a:t>
            </a:r>
          </a:p>
        </p:txBody>
      </p: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532F7E66-88F0-D447-AD5D-07651C168B80}"/>
              </a:ext>
            </a:extLst>
          </p:cNvPr>
          <p:cNvGrpSpPr/>
          <p:nvPr/>
        </p:nvGrpSpPr>
        <p:grpSpPr>
          <a:xfrm>
            <a:off x="7528983" y="2879876"/>
            <a:ext cx="425535" cy="248319"/>
            <a:chOff x="3303132" y="2326716"/>
            <a:chExt cx="1660390" cy="872541"/>
          </a:xfrm>
        </p:grpSpPr>
        <p:pic>
          <p:nvPicPr>
            <p:cNvPr id="143" name="pasted-image.pdf">
              <a:extLst>
                <a:ext uri="{FF2B5EF4-FFF2-40B4-BE49-F238E27FC236}">
                  <a16:creationId xmlns:a16="http://schemas.microsoft.com/office/drawing/2014/main" id="{9B944304-359F-7244-B9FD-BA10DB04B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3533" y="2326720"/>
              <a:ext cx="401317" cy="35040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44" name="pasted-image.pdf">
              <a:extLst>
                <a:ext uri="{FF2B5EF4-FFF2-40B4-BE49-F238E27FC236}">
                  <a16:creationId xmlns:a16="http://schemas.microsoft.com/office/drawing/2014/main" id="{7E60A0F1-4DB0-A842-913E-5520C3A09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2323" y="2814926"/>
              <a:ext cx="336600" cy="35486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45" name="pasted-image.pdf">
              <a:extLst>
                <a:ext uri="{FF2B5EF4-FFF2-40B4-BE49-F238E27FC236}">
                  <a16:creationId xmlns:a16="http://schemas.microsoft.com/office/drawing/2014/main" id="{6BE50FE8-66E9-894E-9AD7-F55CF3090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2147" y="2785452"/>
              <a:ext cx="445678" cy="41380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46" name="pasted-image.pdf">
              <a:extLst>
                <a:ext uri="{FF2B5EF4-FFF2-40B4-BE49-F238E27FC236}">
                  <a16:creationId xmlns:a16="http://schemas.microsoft.com/office/drawing/2014/main" id="{F7D2E306-EDDE-CD4C-B1F2-695CD4A57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3132" y="2326720"/>
              <a:ext cx="434979" cy="35774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47" name="pasted-image.pdf">
              <a:extLst>
                <a:ext uri="{FF2B5EF4-FFF2-40B4-BE49-F238E27FC236}">
                  <a16:creationId xmlns:a16="http://schemas.microsoft.com/office/drawing/2014/main" id="{7F5C5FB7-3384-804F-9971-B8F5520D7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50269" y="2326716"/>
              <a:ext cx="413253" cy="34819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48" name="pasted-image.pdf">
              <a:extLst>
                <a:ext uri="{FF2B5EF4-FFF2-40B4-BE49-F238E27FC236}">
                  <a16:creationId xmlns:a16="http://schemas.microsoft.com/office/drawing/2014/main" id="{999BD238-F7B5-7D45-9F39-5FEB7C8AD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1048" y="2846082"/>
              <a:ext cx="361943" cy="29255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122" name="圆角矩形 150">
            <a:extLst>
              <a:ext uri="{FF2B5EF4-FFF2-40B4-BE49-F238E27FC236}">
                <a16:creationId xmlns:a16="http://schemas.microsoft.com/office/drawing/2014/main" id="{8C76AE2E-18B8-CC48-BD08-9B993AFFA6B3}"/>
              </a:ext>
            </a:extLst>
          </p:cNvPr>
          <p:cNvSpPr/>
          <p:nvPr/>
        </p:nvSpPr>
        <p:spPr>
          <a:xfrm>
            <a:off x="7301613" y="3411712"/>
            <a:ext cx="908817" cy="546338"/>
          </a:xfrm>
          <a:prstGeom prst="roundRect">
            <a:avLst>
              <a:gd name="adj" fmla="val 802"/>
            </a:avLst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 dirty="0">
              <a:latin typeface="Source Han Sans CN Regular"/>
              <a:ea typeface="Source Han Sans CN Regular"/>
            </a:endParaRPr>
          </a:p>
        </p:txBody>
      </p:sp>
      <p:sp>
        <p:nvSpPr>
          <p:cNvPr id="123" name="圆角矩形 151">
            <a:extLst>
              <a:ext uri="{FF2B5EF4-FFF2-40B4-BE49-F238E27FC236}">
                <a16:creationId xmlns:a16="http://schemas.microsoft.com/office/drawing/2014/main" id="{E3DADE48-90CA-A544-8C8C-85601CDB3B52}"/>
              </a:ext>
            </a:extLst>
          </p:cNvPr>
          <p:cNvSpPr/>
          <p:nvPr/>
        </p:nvSpPr>
        <p:spPr>
          <a:xfrm>
            <a:off x="7301531" y="3410006"/>
            <a:ext cx="908817" cy="207313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9ABAE9">
                  <a:lumMod val="46000"/>
                </a:srgbClr>
              </a:gs>
              <a:gs pos="100000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 dirty="0">
              <a:latin typeface="Source Han Sans CN Regular"/>
              <a:ea typeface="Source Han Sans CN Regular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330B7800-23CF-D749-BF1B-334DB8FFB243}"/>
              </a:ext>
            </a:extLst>
          </p:cNvPr>
          <p:cNvSpPr/>
          <p:nvPr/>
        </p:nvSpPr>
        <p:spPr>
          <a:xfrm>
            <a:off x="7512422" y="3406068"/>
            <a:ext cx="74454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altLang="zh-CN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GDS-</a:t>
            </a:r>
            <a:r>
              <a:rPr lang="zh-CN" altLang="en-US" sz="6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托管</a:t>
            </a:r>
          </a:p>
        </p:txBody>
      </p: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65925528-2D7C-7E40-86BE-3CDB52865432}"/>
              </a:ext>
            </a:extLst>
          </p:cNvPr>
          <p:cNvGrpSpPr/>
          <p:nvPr/>
        </p:nvGrpSpPr>
        <p:grpSpPr>
          <a:xfrm>
            <a:off x="7528982" y="3669618"/>
            <a:ext cx="425535" cy="248319"/>
            <a:chOff x="3303132" y="2326716"/>
            <a:chExt cx="1660390" cy="872541"/>
          </a:xfrm>
        </p:grpSpPr>
        <p:pic>
          <p:nvPicPr>
            <p:cNvPr id="137" name="pasted-image.pdf">
              <a:extLst>
                <a:ext uri="{FF2B5EF4-FFF2-40B4-BE49-F238E27FC236}">
                  <a16:creationId xmlns:a16="http://schemas.microsoft.com/office/drawing/2014/main" id="{CE335284-CBF8-A14D-ADD1-200E454E2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3533" y="2326720"/>
              <a:ext cx="401317" cy="35040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38" name="pasted-image.pdf">
              <a:extLst>
                <a:ext uri="{FF2B5EF4-FFF2-40B4-BE49-F238E27FC236}">
                  <a16:creationId xmlns:a16="http://schemas.microsoft.com/office/drawing/2014/main" id="{7D8F68AD-898D-AF4D-A509-A6BF65B83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2323" y="2814926"/>
              <a:ext cx="336600" cy="35486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39" name="pasted-image.pdf">
              <a:extLst>
                <a:ext uri="{FF2B5EF4-FFF2-40B4-BE49-F238E27FC236}">
                  <a16:creationId xmlns:a16="http://schemas.microsoft.com/office/drawing/2014/main" id="{5FD21E40-0CB5-A344-A0B2-4128385CB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2147" y="2785452"/>
              <a:ext cx="445678" cy="41380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40" name="pasted-image.pdf">
              <a:extLst>
                <a:ext uri="{FF2B5EF4-FFF2-40B4-BE49-F238E27FC236}">
                  <a16:creationId xmlns:a16="http://schemas.microsoft.com/office/drawing/2014/main" id="{3FC43605-77E1-394F-A955-FDB76C712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3132" y="2326720"/>
              <a:ext cx="434979" cy="35774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41" name="pasted-image.pdf">
              <a:extLst>
                <a:ext uri="{FF2B5EF4-FFF2-40B4-BE49-F238E27FC236}">
                  <a16:creationId xmlns:a16="http://schemas.microsoft.com/office/drawing/2014/main" id="{D8861D83-4941-1441-BE9F-E8A8BDC36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50269" y="2326716"/>
              <a:ext cx="413253" cy="34819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42" name="pasted-image.pdf">
              <a:extLst>
                <a:ext uri="{FF2B5EF4-FFF2-40B4-BE49-F238E27FC236}">
                  <a16:creationId xmlns:a16="http://schemas.microsoft.com/office/drawing/2014/main" id="{03C144E6-25BC-0446-BD79-F8BDA606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1048" y="2846082"/>
              <a:ext cx="361943" cy="29255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cxnSp>
        <p:nvCxnSpPr>
          <p:cNvPr id="211" name="肘形连接符 210">
            <a:extLst>
              <a:ext uri="{FF2B5EF4-FFF2-40B4-BE49-F238E27FC236}">
                <a16:creationId xmlns:a16="http://schemas.microsoft.com/office/drawing/2014/main" id="{46DF1207-8299-014F-B33E-42234FDCA97D}"/>
              </a:ext>
            </a:extLst>
          </p:cNvPr>
          <p:cNvCxnSpPr>
            <a:cxnSpLocks/>
            <a:stCxn id="122" idx="1"/>
            <a:endCxn id="109" idx="3"/>
          </p:cNvCxnSpPr>
          <p:nvPr/>
        </p:nvCxnSpPr>
        <p:spPr>
          <a:xfrm rot="10800000">
            <a:off x="7062235" y="2895139"/>
            <a:ext cx="239379" cy="789743"/>
          </a:xfrm>
          <a:prstGeom prst="bentConnector3">
            <a:avLst>
              <a:gd name="adj1" fmla="val 50000"/>
            </a:avLst>
          </a:prstGeom>
          <a:ln w="9525">
            <a:solidFill>
              <a:srgbClr val="EABC7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>
            <a:extLst>
              <a:ext uri="{FF2B5EF4-FFF2-40B4-BE49-F238E27FC236}">
                <a16:creationId xmlns:a16="http://schemas.microsoft.com/office/drawing/2014/main" id="{1899009B-0E02-1A41-AA10-56122D0EDFB2}"/>
              </a:ext>
            </a:extLst>
          </p:cNvPr>
          <p:cNvCxnSpPr>
            <a:cxnSpLocks/>
            <a:stCxn id="94" idx="2"/>
            <a:endCxn id="194" idx="0"/>
          </p:cNvCxnSpPr>
          <p:nvPr/>
        </p:nvCxnSpPr>
        <p:spPr>
          <a:xfrm rot="5400000">
            <a:off x="5877814" y="1075406"/>
            <a:ext cx="276167" cy="1157723"/>
          </a:xfrm>
          <a:prstGeom prst="bentConnector3">
            <a:avLst/>
          </a:prstGeom>
          <a:ln w="9525">
            <a:solidFill>
              <a:srgbClr val="F4C57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0AF5C19-3548-6645-A046-3276C125E685}"/>
              </a:ext>
            </a:extLst>
          </p:cNvPr>
          <p:cNvCxnSpPr>
            <a:cxnSpLocks/>
            <a:stCxn id="94" idx="2"/>
            <a:endCxn id="172" idx="0"/>
          </p:cNvCxnSpPr>
          <p:nvPr/>
        </p:nvCxnSpPr>
        <p:spPr>
          <a:xfrm>
            <a:off x="6594758" y="1516184"/>
            <a:ext cx="135" cy="276167"/>
          </a:xfrm>
          <a:prstGeom prst="line">
            <a:avLst/>
          </a:prstGeom>
          <a:ln w="9525">
            <a:solidFill>
              <a:srgbClr val="F4C57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线连接符 212">
            <a:extLst>
              <a:ext uri="{FF2B5EF4-FFF2-40B4-BE49-F238E27FC236}">
                <a16:creationId xmlns:a16="http://schemas.microsoft.com/office/drawing/2014/main" id="{06CB36F0-FF4E-4E42-9D8E-CDB432507443}"/>
              </a:ext>
            </a:extLst>
          </p:cNvPr>
          <p:cNvCxnSpPr>
            <a:cxnSpLocks/>
          </p:cNvCxnSpPr>
          <p:nvPr/>
        </p:nvCxnSpPr>
        <p:spPr>
          <a:xfrm flipH="1">
            <a:off x="5889922" y="2976929"/>
            <a:ext cx="270400" cy="0"/>
          </a:xfrm>
          <a:prstGeom prst="line">
            <a:avLst/>
          </a:prstGeom>
          <a:ln w="9525">
            <a:solidFill>
              <a:srgbClr val="F4C57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线连接符 213">
            <a:extLst>
              <a:ext uri="{FF2B5EF4-FFF2-40B4-BE49-F238E27FC236}">
                <a16:creationId xmlns:a16="http://schemas.microsoft.com/office/drawing/2014/main" id="{5C15C699-8B4C-FB49-8820-CD2D4E5774F6}"/>
              </a:ext>
            </a:extLst>
          </p:cNvPr>
          <p:cNvCxnSpPr>
            <a:cxnSpLocks/>
          </p:cNvCxnSpPr>
          <p:nvPr/>
        </p:nvCxnSpPr>
        <p:spPr>
          <a:xfrm flipV="1">
            <a:off x="5425630" y="3168307"/>
            <a:ext cx="0" cy="246563"/>
          </a:xfrm>
          <a:prstGeom prst="line">
            <a:avLst/>
          </a:prstGeom>
          <a:ln w="9525">
            <a:solidFill>
              <a:srgbClr val="F4C57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线连接符 214">
            <a:extLst>
              <a:ext uri="{FF2B5EF4-FFF2-40B4-BE49-F238E27FC236}">
                <a16:creationId xmlns:a16="http://schemas.microsoft.com/office/drawing/2014/main" id="{685BEEEC-887C-1440-B35E-DDE8C68788B2}"/>
              </a:ext>
            </a:extLst>
          </p:cNvPr>
          <p:cNvCxnSpPr>
            <a:cxnSpLocks/>
          </p:cNvCxnSpPr>
          <p:nvPr/>
        </p:nvCxnSpPr>
        <p:spPr>
          <a:xfrm flipH="1">
            <a:off x="5880532" y="2162365"/>
            <a:ext cx="270400" cy="0"/>
          </a:xfrm>
          <a:prstGeom prst="line">
            <a:avLst/>
          </a:prstGeom>
          <a:ln w="9525">
            <a:solidFill>
              <a:srgbClr val="F4C57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肘形连接符 215">
            <a:extLst>
              <a:ext uri="{FF2B5EF4-FFF2-40B4-BE49-F238E27FC236}">
                <a16:creationId xmlns:a16="http://schemas.microsoft.com/office/drawing/2014/main" id="{264AB3B0-B3E8-4948-9EC9-04D9354265A7}"/>
              </a:ext>
            </a:extLst>
          </p:cNvPr>
          <p:cNvCxnSpPr>
            <a:cxnSpLocks/>
            <a:stCxn id="110" idx="0"/>
            <a:endCxn id="149" idx="2"/>
          </p:cNvCxnSpPr>
          <p:nvPr/>
        </p:nvCxnSpPr>
        <p:spPr>
          <a:xfrm rot="5400000" flipH="1" flipV="1">
            <a:off x="7041949" y="1906190"/>
            <a:ext cx="279868" cy="1148278"/>
          </a:xfrm>
          <a:prstGeom prst="bentConnector3">
            <a:avLst>
              <a:gd name="adj1" fmla="val 50000"/>
            </a:avLst>
          </a:prstGeom>
          <a:ln w="9525">
            <a:solidFill>
              <a:srgbClr val="EABC7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肘形连接符 216">
            <a:extLst>
              <a:ext uri="{FF2B5EF4-FFF2-40B4-BE49-F238E27FC236}">
                <a16:creationId xmlns:a16="http://schemas.microsoft.com/office/drawing/2014/main" id="{88CE0D1E-BD6D-4A44-9A90-BF9699DB22E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14663" y="2484533"/>
            <a:ext cx="245731" cy="1"/>
          </a:xfrm>
          <a:prstGeom prst="bentConnector3">
            <a:avLst>
              <a:gd name="adj1" fmla="val 43193"/>
            </a:avLst>
          </a:prstGeom>
          <a:ln w="9525">
            <a:solidFill>
              <a:srgbClr val="F4C57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肘形连接符 218">
            <a:extLst>
              <a:ext uri="{FF2B5EF4-FFF2-40B4-BE49-F238E27FC236}">
                <a16:creationId xmlns:a16="http://schemas.microsoft.com/office/drawing/2014/main" id="{6801B223-B2FC-A44F-9EB3-DDA937DF991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84878" y="2483939"/>
            <a:ext cx="245731" cy="1"/>
          </a:xfrm>
          <a:prstGeom prst="bentConnector3">
            <a:avLst>
              <a:gd name="adj1" fmla="val 50000"/>
            </a:avLst>
          </a:prstGeom>
          <a:ln w="9525">
            <a:solidFill>
              <a:srgbClr val="F4C57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9153BE26-5A53-EE4A-92D1-1096AC4F9CE7}"/>
              </a:ext>
            </a:extLst>
          </p:cNvPr>
          <p:cNvCxnSpPr>
            <a:cxnSpLocks/>
          </p:cNvCxnSpPr>
          <p:nvPr/>
        </p:nvCxnSpPr>
        <p:spPr>
          <a:xfrm flipH="1">
            <a:off x="5441850" y="2480329"/>
            <a:ext cx="1165893" cy="0"/>
          </a:xfrm>
          <a:prstGeom prst="line">
            <a:avLst/>
          </a:prstGeom>
          <a:ln w="9525">
            <a:solidFill>
              <a:srgbClr val="F4C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88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>
            <a:extLst>
              <a:ext uri="{FF2B5EF4-FFF2-40B4-BE49-F238E27FC236}">
                <a16:creationId xmlns:a16="http://schemas.microsoft.com/office/drawing/2014/main" id="{4EB7E81B-C460-DB47-8FB2-2F4DBEC8EF84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792611" y="850068"/>
            <a:ext cx="2494236" cy="3166745"/>
          </a:xfrm>
          <a:prstGeom prst="rect">
            <a:avLst/>
          </a:prstGeom>
        </p:spPr>
      </p:pic>
      <p:sp>
        <p:nvSpPr>
          <p:cNvPr id="84" name="TextBox 1">
            <a:extLst>
              <a:ext uri="{FF2B5EF4-FFF2-40B4-BE49-F238E27FC236}">
                <a16:creationId xmlns:a16="http://schemas.microsoft.com/office/drawing/2014/main" id="{483DD077-0365-314A-93BB-877719A6EDD3}"/>
              </a:ext>
            </a:extLst>
          </p:cNvPr>
          <p:cNvSpPr txBox="1"/>
          <p:nvPr/>
        </p:nvSpPr>
        <p:spPr>
          <a:xfrm>
            <a:off x="5258045" y="955628"/>
            <a:ext cx="1159349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spc="107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charset="-122"/>
              </a:rPr>
              <a:t>客户收益</a:t>
            </a:r>
            <a:endParaRPr lang="en-US" altLang="zh-CN" sz="1600" spc="107" dirty="0">
              <a:solidFill>
                <a:srgbClr val="E9BB7A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Source Han Sans CN" charset="-122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57FF4308-17C0-E743-9BAE-B9C8528AA30B}"/>
              </a:ext>
            </a:extLst>
          </p:cNvPr>
          <p:cNvSpPr/>
          <p:nvPr/>
        </p:nvSpPr>
        <p:spPr>
          <a:xfrm flipV="1">
            <a:off x="5210513" y="1351529"/>
            <a:ext cx="47532" cy="47532"/>
          </a:xfrm>
          <a:prstGeom prst="rect">
            <a:avLst/>
          </a:prstGeom>
          <a:solidFill>
            <a:srgbClr val="E6D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80" dirty="0"/>
              <a:t>  </a:t>
            </a:r>
          </a:p>
        </p:txBody>
      </p:sp>
      <p:pic>
        <p:nvPicPr>
          <p:cNvPr id="87" name="图片 86">
            <a:extLst>
              <a:ext uri="{FF2B5EF4-FFF2-40B4-BE49-F238E27FC236}">
                <a16:creationId xmlns:a16="http://schemas.microsoft.com/office/drawing/2014/main" id="{019BB163-303B-0949-889B-751AD59C5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298" y="1126687"/>
            <a:ext cx="217809" cy="275891"/>
          </a:xfrm>
          <a:prstGeom prst="rect">
            <a:avLst/>
          </a:prstGeom>
        </p:spPr>
      </p:pic>
      <p:sp>
        <p:nvSpPr>
          <p:cNvPr id="91" name="饼形 90">
            <a:extLst>
              <a:ext uri="{FF2B5EF4-FFF2-40B4-BE49-F238E27FC236}">
                <a16:creationId xmlns:a16="http://schemas.microsoft.com/office/drawing/2014/main" id="{A79618F5-438F-F048-9622-CDF540B43BDA}"/>
              </a:ext>
            </a:extLst>
          </p:cNvPr>
          <p:cNvSpPr/>
          <p:nvPr/>
        </p:nvSpPr>
        <p:spPr>
          <a:xfrm>
            <a:off x="6586497" y="3316463"/>
            <a:ext cx="1400700" cy="1400700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896C57FF-012F-F147-9D9C-8D935E34E15F}"/>
              </a:ext>
            </a:extLst>
          </p:cNvPr>
          <p:cNvSpPr/>
          <p:nvPr/>
        </p:nvSpPr>
        <p:spPr>
          <a:xfrm>
            <a:off x="4868769" y="1764061"/>
            <a:ext cx="2321442" cy="1899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微软雅黑"/>
              </a:rPr>
              <a:t>全球快速布点，满足业务高速增长的需求。</a:t>
            </a:r>
            <a:endParaRPr lang="en-US" altLang="zh-CN" sz="1000" dirty="0">
              <a:solidFill>
                <a:schemeClr val="bg1">
                  <a:lumMod val="8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微软雅黑"/>
            </a:endParaRP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微软雅黑"/>
              </a:rPr>
              <a:t>公有云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微软雅黑"/>
              </a:rPr>
              <a:t>+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微软雅黑"/>
              </a:rPr>
              <a:t>混合云模式，核心机密放在托管云、其他业务部署在公有云最大化资源利用，节约成本。</a:t>
            </a:r>
            <a:endParaRPr lang="en-US" altLang="zh-CN" sz="1000" dirty="0">
              <a:solidFill>
                <a:schemeClr val="bg1">
                  <a:lumMod val="8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微软雅黑"/>
            </a:endParaRP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微软雅黑"/>
              </a:rPr>
              <a:t>故障处理、排查全在</a:t>
            </a:r>
            <a:r>
              <a:rPr lang="en-US" altLang="zh-CN" sz="1000" dirty="0" err="1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微软雅黑"/>
              </a:rPr>
              <a:t>UCloud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微软雅黑"/>
              </a:rPr>
              <a:t>侧快速定位问题，不会出现踢皮球现象，保证业务正常运转。</a:t>
            </a:r>
            <a:endParaRPr lang="zh-CN" altLang="en-US" sz="1000" b="1" spc="40" dirty="0">
              <a:solidFill>
                <a:schemeClr val="bg1">
                  <a:lumMod val="8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pic>
        <p:nvPicPr>
          <p:cNvPr id="80" name="图片 79">
            <a:extLst>
              <a:ext uri="{FF2B5EF4-FFF2-40B4-BE49-F238E27FC236}">
                <a16:creationId xmlns:a16="http://schemas.microsoft.com/office/drawing/2014/main" id="{F8671CC8-111A-0849-817F-399F7BB9C589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658917" y="850069"/>
            <a:ext cx="2398438" cy="3166744"/>
          </a:xfrm>
          <a:prstGeom prst="rect">
            <a:avLst/>
          </a:prstGeom>
        </p:spPr>
      </p:pic>
      <p:sp>
        <p:nvSpPr>
          <p:cNvPr id="82" name="TextBox 1">
            <a:extLst>
              <a:ext uri="{FF2B5EF4-FFF2-40B4-BE49-F238E27FC236}">
                <a16:creationId xmlns:a16="http://schemas.microsoft.com/office/drawing/2014/main" id="{79628396-B941-E24F-B724-20631FACB1D0}"/>
              </a:ext>
            </a:extLst>
          </p:cNvPr>
          <p:cNvSpPr txBox="1"/>
          <p:nvPr/>
        </p:nvSpPr>
        <p:spPr>
          <a:xfrm>
            <a:off x="2166351" y="955628"/>
            <a:ext cx="1159349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spc="107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charset="-122"/>
              </a:rPr>
              <a:t>解决方案</a:t>
            </a:r>
            <a:endParaRPr lang="en-US" altLang="zh-CN" sz="1600" spc="107" dirty="0">
              <a:solidFill>
                <a:srgbClr val="E9BB7A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Source Han Sans CN" charset="-122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73E54650-C296-2E43-A817-4BE4C193170F}"/>
              </a:ext>
            </a:extLst>
          </p:cNvPr>
          <p:cNvSpPr/>
          <p:nvPr/>
        </p:nvSpPr>
        <p:spPr>
          <a:xfrm flipV="1">
            <a:off x="2085384" y="1351529"/>
            <a:ext cx="47532" cy="47532"/>
          </a:xfrm>
          <a:prstGeom prst="rect">
            <a:avLst/>
          </a:prstGeom>
          <a:solidFill>
            <a:srgbClr val="E6D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80" dirty="0"/>
              <a:t>  </a:t>
            </a:r>
          </a:p>
        </p:txBody>
      </p:sp>
      <p:pic>
        <p:nvPicPr>
          <p:cNvPr id="86" name="图片 85">
            <a:extLst>
              <a:ext uri="{FF2B5EF4-FFF2-40B4-BE49-F238E27FC236}">
                <a16:creationId xmlns:a16="http://schemas.microsoft.com/office/drawing/2014/main" id="{C5DB3E37-06F1-C544-B82D-400C7DC8B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645" y="1148092"/>
            <a:ext cx="207805" cy="271865"/>
          </a:xfrm>
          <a:prstGeom prst="rect">
            <a:avLst/>
          </a:prstGeom>
        </p:spPr>
      </p:pic>
      <p:sp>
        <p:nvSpPr>
          <p:cNvPr id="88" name="矩形 87">
            <a:extLst>
              <a:ext uri="{FF2B5EF4-FFF2-40B4-BE49-F238E27FC236}">
                <a16:creationId xmlns:a16="http://schemas.microsoft.com/office/drawing/2014/main" id="{EBC533D1-8BBE-9747-915A-81D4FAA7CA45}"/>
              </a:ext>
            </a:extLst>
          </p:cNvPr>
          <p:cNvSpPr/>
          <p:nvPr/>
        </p:nvSpPr>
        <p:spPr>
          <a:xfrm>
            <a:off x="1726789" y="1785411"/>
            <a:ext cx="2230295" cy="1591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SzPct val="60000"/>
              <a:buFont typeface="Arial" panose="020B0604020202090204" pitchFamily="34" charset="0"/>
              <a:buChar char="•"/>
              <a:defRPr/>
            </a:pPr>
            <a:r>
              <a:rPr lang="zh-CN" altLang="en-US" sz="1000" kern="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 pitchFamily="34" charset="0"/>
              </a:rPr>
              <a:t>以北上广及杭州作为核心满足金融客户专线接入。</a:t>
            </a:r>
            <a:endParaRPr lang="en-US" altLang="zh-CN" sz="1000" kern="0" dirty="0">
              <a:solidFill>
                <a:schemeClr val="bg1">
                  <a:lumMod val="8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Arial" panose="020B060402020209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SzPct val="60000"/>
              <a:buFont typeface="Arial" panose="020B0604020202090204" pitchFamily="34" charset="0"/>
              <a:buChar char="•"/>
              <a:defRPr/>
            </a:pPr>
            <a:r>
              <a:rPr lang="zh-CN" altLang="en-US" sz="1000" kern="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 pitchFamily="34" charset="0"/>
              </a:rPr>
              <a:t>利用</a:t>
            </a:r>
            <a:r>
              <a:rPr lang="en-US" altLang="zh-CN" sz="1000" kern="0" dirty="0" err="1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 pitchFamily="34" charset="0"/>
              </a:rPr>
              <a:t>UCloud</a:t>
            </a:r>
            <a:r>
              <a:rPr lang="zh-CN" altLang="en-US" sz="1000" kern="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 pitchFamily="34" charset="0"/>
              </a:rPr>
              <a:t>全球组网能力，搭建高可用网络架构。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SzPct val="60000"/>
              <a:buFont typeface="Arial" panose="020B0604020202090204" pitchFamily="34" charset="0"/>
              <a:buChar char="•"/>
              <a:defRPr/>
            </a:pPr>
            <a:r>
              <a:rPr lang="zh-CN" altLang="en-US" sz="1000" kern="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 pitchFamily="34" charset="0"/>
              </a:rPr>
              <a:t>利用</a:t>
            </a:r>
            <a:r>
              <a:rPr lang="en-US" altLang="zh-CN" sz="1000" kern="0" dirty="0" err="1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 pitchFamily="34" charset="0"/>
              </a:rPr>
              <a:t>UCloud</a:t>
            </a:r>
            <a:r>
              <a:rPr lang="zh-CN" altLang="en-US" sz="1000" kern="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 pitchFamily="34" charset="0"/>
              </a:rPr>
              <a:t>公有云资源实现业务快速扩容。</a:t>
            </a:r>
          </a:p>
        </p:txBody>
      </p:sp>
      <p:sp>
        <p:nvSpPr>
          <p:cNvPr id="90" name="饼形 89">
            <a:extLst>
              <a:ext uri="{FF2B5EF4-FFF2-40B4-BE49-F238E27FC236}">
                <a16:creationId xmlns:a16="http://schemas.microsoft.com/office/drawing/2014/main" id="{09D1F1C7-0B64-C248-A636-88B8FFEF9694}"/>
              </a:ext>
            </a:extLst>
          </p:cNvPr>
          <p:cNvSpPr/>
          <p:nvPr/>
        </p:nvSpPr>
        <p:spPr>
          <a:xfrm>
            <a:off x="3353832" y="3316463"/>
            <a:ext cx="1400700" cy="1400700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249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椭圆 73">
            <a:extLst>
              <a:ext uri="{FF2B5EF4-FFF2-40B4-BE49-F238E27FC236}">
                <a16:creationId xmlns:a16="http://schemas.microsoft.com/office/drawing/2014/main" id="{A9B6465E-AD08-CC40-9B79-80EB0D39FC4C}"/>
              </a:ext>
            </a:extLst>
          </p:cNvPr>
          <p:cNvSpPr>
            <a:spLocks noChangeAspect="1"/>
          </p:cNvSpPr>
          <p:nvPr/>
        </p:nvSpPr>
        <p:spPr>
          <a:xfrm>
            <a:off x="7147069" y="3377493"/>
            <a:ext cx="900247" cy="900000"/>
          </a:xfrm>
          <a:prstGeom prst="ellipse">
            <a:avLst/>
          </a:prstGeom>
          <a:gradFill>
            <a:gsLst>
              <a:gs pos="0">
                <a:srgbClr val="EFD394"/>
              </a:gs>
              <a:gs pos="100000">
                <a:srgbClr val="695C4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   </a:t>
            </a: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CA952866-2DD3-0C47-906F-7AB242587885}"/>
              </a:ext>
            </a:extLst>
          </p:cNvPr>
          <p:cNvSpPr>
            <a:spLocks noChangeAspect="1"/>
          </p:cNvSpPr>
          <p:nvPr/>
        </p:nvSpPr>
        <p:spPr>
          <a:xfrm>
            <a:off x="4688682" y="3377493"/>
            <a:ext cx="900247" cy="900000"/>
          </a:xfrm>
          <a:prstGeom prst="ellipse">
            <a:avLst/>
          </a:prstGeom>
          <a:gradFill>
            <a:gsLst>
              <a:gs pos="0">
                <a:srgbClr val="EFD394"/>
              </a:gs>
              <a:gs pos="100000">
                <a:srgbClr val="695C4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   </a:t>
            </a: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5FFAF8EA-4B38-7241-AB5B-E200316E7DBF}"/>
              </a:ext>
            </a:extLst>
          </p:cNvPr>
          <p:cNvSpPr>
            <a:spLocks noChangeAspect="1"/>
          </p:cNvSpPr>
          <p:nvPr/>
        </p:nvSpPr>
        <p:spPr>
          <a:xfrm>
            <a:off x="5940361" y="563228"/>
            <a:ext cx="900247" cy="900000"/>
          </a:xfrm>
          <a:prstGeom prst="ellipse">
            <a:avLst/>
          </a:prstGeom>
          <a:gradFill>
            <a:gsLst>
              <a:gs pos="0">
                <a:srgbClr val="EFD394"/>
              </a:gs>
              <a:gs pos="100000">
                <a:srgbClr val="695C4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   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5B00046-A5BE-124C-A22D-5C30CF8FCCF8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718560" cy="5143499"/>
          </a:xfrm>
          <a:prstGeom prst="rect">
            <a:avLst/>
          </a:prstGeom>
          <a:noFill/>
        </p:spPr>
      </p:pic>
      <p:sp>
        <p:nvSpPr>
          <p:cNvPr id="41" name="椭圆 40">
            <a:extLst>
              <a:ext uri="{FF2B5EF4-FFF2-40B4-BE49-F238E27FC236}">
                <a16:creationId xmlns:a16="http://schemas.microsoft.com/office/drawing/2014/main" id="{FAAC04EE-0147-0D4E-8237-F4254796AC0F}"/>
              </a:ext>
            </a:extLst>
          </p:cNvPr>
          <p:cNvSpPr/>
          <p:nvPr/>
        </p:nvSpPr>
        <p:spPr>
          <a:xfrm rot="16200000">
            <a:off x="5982682" y="599320"/>
            <a:ext cx="819297" cy="819297"/>
          </a:xfrm>
          <a:prstGeom prst="ellipse">
            <a:avLst/>
          </a:prstGeom>
          <a:gradFill flip="none" rotWithShape="1">
            <a:gsLst>
              <a:gs pos="0">
                <a:srgbClr val="285A71"/>
              </a:gs>
              <a:gs pos="100000">
                <a:srgbClr val="203B50">
                  <a:alpha val="6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   </a:t>
            </a:r>
          </a:p>
        </p:txBody>
      </p:sp>
      <p:sp>
        <p:nvSpPr>
          <p:cNvPr id="20" name="标题 2">
            <a:extLst>
              <a:ext uri="{FF2B5EF4-FFF2-40B4-BE49-F238E27FC236}">
                <a16:creationId xmlns:a16="http://schemas.microsoft.com/office/drawing/2014/main" id="{3F5A6CB7-CDB3-1E41-8180-735119AACE81}"/>
              </a:ext>
            </a:extLst>
          </p:cNvPr>
          <p:cNvSpPr txBox="1">
            <a:spLocks/>
          </p:cNvSpPr>
          <p:nvPr/>
        </p:nvSpPr>
        <p:spPr>
          <a:xfrm>
            <a:off x="341183" y="1617342"/>
            <a:ext cx="3036193" cy="14293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kumimoji="1" sz="2572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charset="-122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zh-CN" altLang="en-US" sz="2400" dirty="0"/>
              <a:t>异构网络互联互通</a:t>
            </a:r>
            <a:endParaRPr lang="en-US" altLang="zh-CN" sz="2400" dirty="0"/>
          </a:p>
          <a:p>
            <a:pPr algn="ctr">
              <a:lnSpc>
                <a:spcPct val="200000"/>
              </a:lnSpc>
            </a:pPr>
            <a:r>
              <a:rPr lang="zh-CN" altLang="en-US" sz="2400" dirty="0"/>
              <a:t>助力客户业务发展</a:t>
            </a:r>
            <a:endParaRPr lang="en-US" altLang="zh-CN" sz="2400" dirty="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843C4F2F-1020-3B4C-AA24-C85E40C56F8A}"/>
              </a:ext>
            </a:extLst>
          </p:cNvPr>
          <p:cNvSpPr/>
          <p:nvPr/>
        </p:nvSpPr>
        <p:spPr>
          <a:xfrm>
            <a:off x="5507676" y="1785705"/>
            <a:ext cx="1769308" cy="1769308"/>
          </a:xfrm>
          <a:prstGeom prst="ellipse">
            <a:avLst/>
          </a:prstGeom>
          <a:gradFill>
            <a:gsLst>
              <a:gs pos="0">
                <a:srgbClr val="4F4F5E">
                  <a:alpha val="33000"/>
                </a:srgbClr>
              </a:gs>
              <a:gs pos="100000">
                <a:srgbClr val="302E31">
                  <a:alpha val="3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  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CBBB75A-2AA9-464F-ADB9-C4A7CC1BB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159" y="1941188"/>
            <a:ext cx="1458343" cy="1458343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145FFB86-2200-914B-8263-C8F3484558BF}"/>
              </a:ext>
            </a:extLst>
          </p:cNvPr>
          <p:cNvSpPr txBox="1"/>
          <p:nvPr/>
        </p:nvSpPr>
        <p:spPr>
          <a:xfrm>
            <a:off x="5846826" y="2332828"/>
            <a:ext cx="1091008" cy="714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kumimoji="1" lang="en-US" altLang="zh-CN" sz="2000" dirty="0" err="1">
                <a:solidFill>
                  <a:srgbClr val="E9BB7A"/>
                </a:solidFill>
                <a:latin typeface="Exo Thin" pitchFamily="2" charset="0"/>
              </a:rPr>
              <a:t>UCloud</a:t>
            </a:r>
            <a:endParaRPr kumimoji="1" lang="en-US" altLang="zh-CN" sz="2000" dirty="0">
              <a:solidFill>
                <a:srgbClr val="E9BB7A"/>
              </a:solidFill>
              <a:latin typeface="Exo Thin" pitchFamily="2" charset="0"/>
            </a:endParaRPr>
          </a:p>
          <a:p>
            <a:pPr algn="ctr">
              <a:lnSpc>
                <a:spcPts val="2500"/>
              </a:lnSpc>
            </a:pPr>
            <a:r>
              <a:rPr kumimoji="1" lang="en-US" altLang="zh-CN" sz="2000" dirty="0" err="1">
                <a:solidFill>
                  <a:srgbClr val="E9BB7A"/>
                </a:solidFill>
                <a:latin typeface="Exo Thin" pitchFamily="2" charset="0"/>
              </a:rPr>
              <a:t>SDN</a:t>
            </a:r>
            <a:endParaRPr kumimoji="1" lang="zh-CN" altLang="en-US" sz="2000" dirty="0">
              <a:solidFill>
                <a:srgbClr val="E9BB7A"/>
              </a:solidFill>
              <a:latin typeface="Exo Thin" pitchFamily="2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CBB41DF-4DDD-4E4F-8541-FEB7D2147A62}"/>
              </a:ext>
            </a:extLst>
          </p:cNvPr>
          <p:cNvSpPr/>
          <p:nvPr/>
        </p:nvSpPr>
        <p:spPr>
          <a:xfrm>
            <a:off x="6095948" y="747559"/>
            <a:ext cx="589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dirty="0">
                <a:solidFill>
                  <a:prstClr val="white"/>
                </a:solidFill>
                <a:ea typeface="Source Han Sans CN" panose="020B0500000000000000" pitchFamily="34" charset="-128"/>
              </a:rPr>
              <a:t>统一模型</a:t>
            </a: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781839EA-7D51-C642-B379-2472B3F00DB0}"/>
              </a:ext>
            </a:extLst>
          </p:cNvPr>
          <p:cNvSpPr/>
          <p:nvPr/>
        </p:nvSpPr>
        <p:spPr>
          <a:xfrm rot="16200000">
            <a:off x="7190524" y="3417495"/>
            <a:ext cx="819297" cy="819297"/>
          </a:xfrm>
          <a:prstGeom prst="ellipse">
            <a:avLst/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r>
              <a:rPr lang="zh-CN" altLang="en-US" sz="200" dirty="0">
                <a:solidFill>
                  <a:schemeClr val="tx1"/>
                </a:solidFill>
                <a:latin typeface="Source Han Sans CN Regular"/>
                <a:ea typeface="Source Han Sans CN Regular"/>
              </a:rPr>
              <a:t>   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4615657A-EB4A-B744-B75F-0EE562D20383}"/>
              </a:ext>
            </a:extLst>
          </p:cNvPr>
          <p:cNvSpPr/>
          <p:nvPr/>
        </p:nvSpPr>
        <p:spPr>
          <a:xfrm rot="16200000">
            <a:off x="4727058" y="3417495"/>
            <a:ext cx="819297" cy="819297"/>
          </a:xfrm>
          <a:prstGeom prst="ellipse">
            <a:avLst/>
          </a:prstGeom>
          <a:gradFill flip="none" rotWithShape="1">
            <a:gsLst>
              <a:gs pos="0">
                <a:srgbClr val="3D2371"/>
              </a:gs>
              <a:gs pos="100000">
                <a:srgbClr val="3D1950">
                  <a:alpha val="4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  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6E72C71-2FB7-C744-885E-614CD8BFCCEE}"/>
              </a:ext>
            </a:extLst>
          </p:cNvPr>
          <p:cNvSpPr/>
          <p:nvPr/>
        </p:nvSpPr>
        <p:spPr>
          <a:xfrm>
            <a:off x="4846597" y="3570245"/>
            <a:ext cx="5620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dirty="0">
                <a:solidFill>
                  <a:prstClr val="white"/>
                </a:solidFill>
                <a:ea typeface="Source Han Sans CN" panose="020B0500000000000000" pitchFamily="34" charset="-128"/>
              </a:rPr>
              <a:t>安全可靠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9AA389-A564-9D41-8E77-D132FEA201B1}"/>
              </a:ext>
            </a:extLst>
          </p:cNvPr>
          <p:cNvSpPr/>
          <p:nvPr/>
        </p:nvSpPr>
        <p:spPr>
          <a:xfrm>
            <a:off x="7295722" y="3570245"/>
            <a:ext cx="6029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dirty="0">
                <a:solidFill>
                  <a:prstClr val="white"/>
                </a:solidFill>
                <a:ea typeface="Source Han Sans CN" panose="020B0500000000000000" pitchFamily="34" charset="-128"/>
              </a:rPr>
              <a:t>丰富产品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724942D-7A7B-634C-A03C-17407C56569C}"/>
              </a:ext>
            </a:extLst>
          </p:cNvPr>
          <p:cNvGrpSpPr/>
          <p:nvPr/>
        </p:nvGrpSpPr>
        <p:grpSpPr>
          <a:xfrm>
            <a:off x="6308415" y="1489651"/>
            <a:ext cx="162505" cy="294075"/>
            <a:chOff x="2264229" y="2623455"/>
            <a:chExt cx="152400" cy="620485"/>
          </a:xfrm>
        </p:grpSpPr>
        <p:cxnSp>
          <p:nvCxnSpPr>
            <p:cNvPr id="44" name="直接箭头连接符 35">
              <a:extLst>
                <a:ext uri="{FF2B5EF4-FFF2-40B4-BE49-F238E27FC236}">
                  <a16:creationId xmlns:a16="http://schemas.microsoft.com/office/drawing/2014/main" id="{846FDE35-340D-D04F-8890-BE238E274911}"/>
                </a:ext>
              </a:extLst>
            </p:cNvPr>
            <p:cNvCxnSpPr/>
            <p:nvPr/>
          </p:nvCxnSpPr>
          <p:spPr>
            <a:xfrm>
              <a:off x="2264229" y="2641600"/>
              <a:ext cx="0" cy="602340"/>
            </a:xfrm>
            <a:prstGeom prst="straightConnector1">
              <a:avLst/>
            </a:prstGeom>
            <a:ln w="12700">
              <a:solidFill>
                <a:srgbClr val="E9BB7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36">
              <a:extLst>
                <a:ext uri="{FF2B5EF4-FFF2-40B4-BE49-F238E27FC236}">
                  <a16:creationId xmlns:a16="http://schemas.microsoft.com/office/drawing/2014/main" id="{504D1693-AFC9-0643-A4F6-3E2C8E96313B}"/>
                </a:ext>
              </a:extLst>
            </p:cNvPr>
            <p:cNvCxnSpPr/>
            <p:nvPr/>
          </p:nvCxnSpPr>
          <p:spPr>
            <a:xfrm flipV="1">
              <a:off x="2416629" y="2623455"/>
              <a:ext cx="0" cy="620485"/>
            </a:xfrm>
            <a:prstGeom prst="straightConnector1">
              <a:avLst/>
            </a:prstGeom>
            <a:ln w="12700">
              <a:solidFill>
                <a:srgbClr val="E9BB7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FEA495E9-4987-8649-9DB0-A3736BA0F196}"/>
              </a:ext>
            </a:extLst>
          </p:cNvPr>
          <p:cNvGrpSpPr/>
          <p:nvPr/>
        </p:nvGrpSpPr>
        <p:grpSpPr>
          <a:xfrm rot="2700000">
            <a:off x="5509945" y="3236792"/>
            <a:ext cx="162505" cy="294075"/>
            <a:chOff x="2264229" y="2623455"/>
            <a:chExt cx="152400" cy="620485"/>
          </a:xfrm>
        </p:grpSpPr>
        <p:cxnSp>
          <p:nvCxnSpPr>
            <p:cNvPr id="62" name="直接箭头连接符 35">
              <a:extLst>
                <a:ext uri="{FF2B5EF4-FFF2-40B4-BE49-F238E27FC236}">
                  <a16:creationId xmlns:a16="http://schemas.microsoft.com/office/drawing/2014/main" id="{34756427-9EF3-B746-8784-7807D4E7D4B0}"/>
                </a:ext>
              </a:extLst>
            </p:cNvPr>
            <p:cNvCxnSpPr/>
            <p:nvPr/>
          </p:nvCxnSpPr>
          <p:spPr>
            <a:xfrm>
              <a:off x="2264229" y="2641600"/>
              <a:ext cx="0" cy="602340"/>
            </a:xfrm>
            <a:prstGeom prst="straightConnector1">
              <a:avLst/>
            </a:prstGeom>
            <a:ln w="12700">
              <a:solidFill>
                <a:srgbClr val="E9BB7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36">
              <a:extLst>
                <a:ext uri="{FF2B5EF4-FFF2-40B4-BE49-F238E27FC236}">
                  <a16:creationId xmlns:a16="http://schemas.microsoft.com/office/drawing/2014/main" id="{57016A75-8126-1941-AAA4-F76DA6D7AAE9}"/>
                </a:ext>
              </a:extLst>
            </p:cNvPr>
            <p:cNvCxnSpPr/>
            <p:nvPr/>
          </p:nvCxnSpPr>
          <p:spPr>
            <a:xfrm flipV="1">
              <a:off x="2416629" y="2623455"/>
              <a:ext cx="0" cy="620485"/>
            </a:xfrm>
            <a:prstGeom prst="straightConnector1">
              <a:avLst/>
            </a:prstGeom>
            <a:ln w="12700">
              <a:solidFill>
                <a:srgbClr val="E9BB7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3C9DDE7C-AC95-6046-9598-4BB52C09E0BF}"/>
              </a:ext>
            </a:extLst>
          </p:cNvPr>
          <p:cNvGrpSpPr/>
          <p:nvPr/>
        </p:nvGrpSpPr>
        <p:grpSpPr>
          <a:xfrm rot="18900000">
            <a:off x="7111628" y="3217406"/>
            <a:ext cx="162505" cy="294075"/>
            <a:chOff x="2264229" y="2623455"/>
            <a:chExt cx="152400" cy="620485"/>
          </a:xfrm>
        </p:grpSpPr>
        <p:cxnSp>
          <p:nvCxnSpPr>
            <p:cNvPr id="65" name="直接箭头连接符 35">
              <a:extLst>
                <a:ext uri="{FF2B5EF4-FFF2-40B4-BE49-F238E27FC236}">
                  <a16:creationId xmlns:a16="http://schemas.microsoft.com/office/drawing/2014/main" id="{928A7A7F-9747-0047-9B23-C5EB81675CF1}"/>
                </a:ext>
              </a:extLst>
            </p:cNvPr>
            <p:cNvCxnSpPr/>
            <p:nvPr/>
          </p:nvCxnSpPr>
          <p:spPr>
            <a:xfrm>
              <a:off x="2264229" y="2641600"/>
              <a:ext cx="0" cy="602340"/>
            </a:xfrm>
            <a:prstGeom prst="straightConnector1">
              <a:avLst/>
            </a:prstGeom>
            <a:ln w="12700">
              <a:solidFill>
                <a:srgbClr val="E9BB7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箭头连接符 36">
              <a:extLst>
                <a:ext uri="{FF2B5EF4-FFF2-40B4-BE49-F238E27FC236}">
                  <a16:creationId xmlns:a16="http://schemas.microsoft.com/office/drawing/2014/main" id="{6BC899C5-BF27-2943-9F3E-1E3636C05331}"/>
                </a:ext>
              </a:extLst>
            </p:cNvPr>
            <p:cNvCxnSpPr/>
            <p:nvPr/>
          </p:nvCxnSpPr>
          <p:spPr>
            <a:xfrm flipV="1">
              <a:off x="2416629" y="2623455"/>
              <a:ext cx="0" cy="620485"/>
            </a:xfrm>
            <a:prstGeom prst="straightConnector1">
              <a:avLst/>
            </a:prstGeom>
            <a:ln w="12700">
              <a:solidFill>
                <a:srgbClr val="E9BB7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589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97EC5278-6429-6D4E-A62C-C2CA33EC9899}"/>
              </a:ext>
            </a:extLst>
          </p:cNvPr>
          <p:cNvSpPr txBox="1"/>
          <p:nvPr/>
        </p:nvSpPr>
        <p:spPr>
          <a:xfrm>
            <a:off x="910472" y="2765335"/>
            <a:ext cx="2361311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spc="107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panose="020B0200000000000000" charset="-122"/>
              </a:rPr>
              <a:t>异构网络之互联互通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8F69E04-B8DB-C640-89C1-5CF682EAF5ED}"/>
              </a:ext>
            </a:extLst>
          </p:cNvPr>
          <p:cNvSpPr txBox="1"/>
          <p:nvPr/>
        </p:nvSpPr>
        <p:spPr>
          <a:xfrm>
            <a:off x="3406165" y="2765335"/>
            <a:ext cx="2361311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spc="107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panose="020B0200000000000000" charset="-122"/>
              </a:rPr>
              <a:t>异构网络之跨域互通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8D78E533-5615-AC4F-A24C-7A9F85149FD8}"/>
              </a:ext>
            </a:extLst>
          </p:cNvPr>
          <p:cNvSpPr txBox="1"/>
          <p:nvPr/>
        </p:nvSpPr>
        <p:spPr>
          <a:xfrm>
            <a:off x="6402322" y="2771972"/>
            <a:ext cx="1209130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spc="107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panose="020B0200000000000000" charset="-122"/>
              </a:rPr>
              <a:t>案例分析</a:t>
            </a:r>
            <a:endParaRPr lang="en-US" altLang="zh-CN" sz="1600" spc="107" dirty="0">
              <a:solidFill>
                <a:srgbClr val="EABC79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Source Han Sans CN" panose="020B0200000000000000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E584DBE-9E66-F44D-969C-230AD9AC3B9B}"/>
              </a:ext>
            </a:extLst>
          </p:cNvPr>
          <p:cNvGrpSpPr/>
          <p:nvPr/>
        </p:nvGrpSpPr>
        <p:grpSpPr>
          <a:xfrm>
            <a:off x="1583434" y="1716812"/>
            <a:ext cx="1015388" cy="980160"/>
            <a:chOff x="1794506" y="1976154"/>
            <a:chExt cx="714597" cy="71459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D8249D9-1E5F-3B49-8EB1-51C6E6D82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4506" y="1976154"/>
              <a:ext cx="714597" cy="714597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TextBox 1">
              <a:extLst>
                <a:ext uri="{FF2B5EF4-FFF2-40B4-BE49-F238E27FC236}">
                  <a16:creationId xmlns:a16="http://schemas.microsoft.com/office/drawing/2014/main" id="{875CA40E-3E88-B341-8C13-A7CD20DC5F40}"/>
                </a:ext>
              </a:extLst>
            </p:cNvPr>
            <p:cNvSpPr txBox="1"/>
            <p:nvPr/>
          </p:nvSpPr>
          <p:spPr>
            <a:xfrm>
              <a:off x="1975987" y="2033588"/>
              <a:ext cx="528278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 spc="107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Source Han Sans CN" panose="020B0200000000000000" charset="-122"/>
                </a:rPr>
                <a:t>01</a:t>
              </a:r>
              <a:endParaRPr lang="zh-CN" altLang="en-US" sz="2000" spc="107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panose="020B0200000000000000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25B2A0E-2114-3941-A89B-6606C87ED136}"/>
              </a:ext>
            </a:extLst>
          </p:cNvPr>
          <p:cNvGrpSpPr/>
          <p:nvPr/>
        </p:nvGrpSpPr>
        <p:grpSpPr>
          <a:xfrm>
            <a:off x="4079127" y="1716812"/>
            <a:ext cx="1015388" cy="980160"/>
            <a:chOff x="1794506" y="1976154"/>
            <a:chExt cx="714597" cy="714597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7432375-C649-DD41-98E5-18F641B94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4506" y="1976154"/>
              <a:ext cx="714597" cy="714597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Box 1">
              <a:extLst>
                <a:ext uri="{FF2B5EF4-FFF2-40B4-BE49-F238E27FC236}">
                  <a16:creationId xmlns:a16="http://schemas.microsoft.com/office/drawing/2014/main" id="{6B3ABEA8-A31A-E44A-9F7B-52E048468514}"/>
                </a:ext>
              </a:extLst>
            </p:cNvPr>
            <p:cNvSpPr txBox="1"/>
            <p:nvPr/>
          </p:nvSpPr>
          <p:spPr>
            <a:xfrm>
              <a:off x="1975987" y="2033588"/>
              <a:ext cx="528278" cy="430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 spc="107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Source Han Sans CN" panose="020B0200000000000000" charset="-122"/>
                </a:rPr>
                <a:t>02</a:t>
              </a:r>
              <a:endParaRPr lang="zh-CN" altLang="en-US" sz="2000" spc="107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panose="020B0200000000000000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06EE638-91EB-F74F-89E8-74EE2F666672}"/>
              </a:ext>
            </a:extLst>
          </p:cNvPr>
          <p:cNvGrpSpPr/>
          <p:nvPr/>
        </p:nvGrpSpPr>
        <p:grpSpPr>
          <a:xfrm>
            <a:off x="6499193" y="1716812"/>
            <a:ext cx="1015388" cy="980160"/>
            <a:chOff x="1794506" y="1976154"/>
            <a:chExt cx="714597" cy="714597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92702F4-CE51-024B-9AD9-C7C0933B0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4506" y="1976154"/>
              <a:ext cx="714597" cy="714597"/>
            </a:xfrm>
            <a:prstGeom prst="rect">
              <a:avLst/>
            </a:prstGeom>
            <a:ln>
              <a:noFill/>
            </a:ln>
          </p:spPr>
        </p:pic>
        <p:sp>
          <p:nvSpPr>
            <p:cNvPr id="29" name="TextBox 1">
              <a:extLst>
                <a:ext uri="{FF2B5EF4-FFF2-40B4-BE49-F238E27FC236}">
                  <a16:creationId xmlns:a16="http://schemas.microsoft.com/office/drawing/2014/main" id="{2F1849DE-8E92-D14A-AFF1-9FBA8B7501CC}"/>
                </a:ext>
              </a:extLst>
            </p:cNvPr>
            <p:cNvSpPr txBox="1"/>
            <p:nvPr/>
          </p:nvSpPr>
          <p:spPr>
            <a:xfrm>
              <a:off x="1975987" y="2033588"/>
              <a:ext cx="528278" cy="430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 spc="107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Source Han Sans CN" panose="020B0200000000000000" charset="-122"/>
                </a:rPr>
                <a:t>03</a:t>
              </a:r>
              <a:endParaRPr lang="zh-CN" altLang="en-US" sz="2000" spc="107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panose="020B0200000000000000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26877" cy="51435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62104" y="1906734"/>
            <a:ext cx="2647658" cy="1216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EABC79"/>
              </a:buClr>
              <a:buSzPct val="150000"/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bg1"/>
                </a:solidFill>
                <a:latin typeface="Source Han Sans CN Light" panose="020B0200000000000000" pitchFamily="34" charset="-128"/>
                <a:ea typeface="Source Han Sans CN Light" panose="020B0200000000000000" pitchFamily="34" charset="-128"/>
                <a:cs typeface="FZLanTingHei-L-GBK" charset="-122"/>
              </a:rPr>
              <a:t>统一的网络模型</a:t>
            </a:r>
          </a:p>
          <a:p>
            <a:pPr marL="285750" indent="-285750">
              <a:lnSpc>
                <a:spcPct val="200000"/>
              </a:lnSpc>
              <a:buClr>
                <a:srgbClr val="EABC79"/>
              </a:buClr>
              <a:buSzPct val="150000"/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bg1"/>
                </a:solidFill>
                <a:latin typeface="Source Han Sans CN Light" panose="020B0200000000000000" pitchFamily="34" charset="-128"/>
                <a:ea typeface="Source Han Sans CN Light" panose="020B0200000000000000" pitchFamily="34" charset="-128"/>
                <a:cs typeface="FZLanTingHei-L-GBK" charset="-122"/>
              </a:rPr>
              <a:t>高效互联互通</a:t>
            </a:r>
          </a:p>
          <a:p>
            <a:pPr marL="285750" indent="-285750">
              <a:lnSpc>
                <a:spcPct val="200000"/>
              </a:lnSpc>
              <a:buClr>
                <a:srgbClr val="EABC79"/>
              </a:buClr>
              <a:buSzPct val="150000"/>
              <a:buFont typeface="Arial" panose="020B0604020202020204" pitchFamily="34" charset="0"/>
              <a:buChar char="•"/>
            </a:pPr>
            <a:r>
              <a:rPr lang="zh-CN" altLang="en-US" sz="1300" dirty="0">
                <a:solidFill>
                  <a:schemeClr val="bg1"/>
                </a:solidFill>
                <a:latin typeface="Source Han Sans CN Light" panose="020B0200000000000000" pitchFamily="34" charset="-128"/>
                <a:ea typeface="Source Han Sans CN Light" panose="020B0200000000000000" pitchFamily="34" charset="-128"/>
                <a:cs typeface="FZLanTingHei-L-GBK" charset="-122"/>
              </a:rPr>
              <a:t>安全隔离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F242069-581F-B644-B362-6B95934136D8}"/>
              </a:ext>
            </a:extLst>
          </p:cNvPr>
          <p:cNvSpPr txBox="1"/>
          <p:nvPr/>
        </p:nvSpPr>
        <p:spPr>
          <a:xfrm>
            <a:off x="1177292" y="1415305"/>
            <a:ext cx="212095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用户业务场景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1A4EA84-7600-4443-B52B-6270BC94ACD8}"/>
              </a:ext>
            </a:extLst>
          </p:cNvPr>
          <p:cNvGrpSpPr/>
          <p:nvPr/>
        </p:nvGrpSpPr>
        <p:grpSpPr>
          <a:xfrm>
            <a:off x="5906518" y="1869228"/>
            <a:ext cx="1188000" cy="1188000"/>
            <a:chOff x="5755438" y="587826"/>
            <a:chExt cx="1188000" cy="118800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51F1F908-707F-C64C-854F-60BC180CA561}"/>
                </a:ext>
              </a:extLst>
            </p:cNvPr>
            <p:cNvSpPr/>
            <p:nvPr/>
          </p:nvSpPr>
          <p:spPr>
            <a:xfrm>
              <a:off x="5755438" y="587826"/>
              <a:ext cx="1188000" cy="1188000"/>
            </a:xfrm>
            <a:prstGeom prst="ellipse">
              <a:avLst/>
            </a:prstGeom>
            <a:gradFill flip="none" rotWithShape="1">
              <a:gsLst>
                <a:gs pos="0">
                  <a:srgbClr val="285A71"/>
                </a:gs>
                <a:gs pos="100000">
                  <a:srgbClr val="203B50">
                    <a:alpha val="0"/>
                  </a:srgbClr>
                </a:gs>
              </a:gsLst>
              <a:lin ang="2700000" scaled="1"/>
              <a:tileRect/>
            </a:gradFill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lang="zh-CN" altLang="en-US" sz="200" dirty="0">
                <a:latin typeface="Source Han Sans CN Regular"/>
                <a:ea typeface="Source Han Sans CN Regular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E05C989-EBDC-CD4D-94E1-37C2D9D1AC49}"/>
                </a:ext>
              </a:extLst>
            </p:cNvPr>
            <p:cNvSpPr/>
            <p:nvPr/>
          </p:nvSpPr>
          <p:spPr>
            <a:xfrm>
              <a:off x="5865096" y="702646"/>
              <a:ext cx="968684" cy="968684"/>
            </a:xfrm>
            <a:prstGeom prst="ellipse">
              <a:avLst/>
            </a:prstGeom>
            <a:gradFill flip="none" rotWithShape="1">
              <a:gsLst>
                <a:gs pos="17000">
                  <a:srgbClr val="0D0D1E">
                    <a:alpha val="50000"/>
                  </a:srgbClr>
                </a:gs>
                <a:gs pos="100000">
                  <a:srgbClr val="0A1332"/>
                </a:gs>
              </a:gsLst>
              <a:lin ang="2400000" scaled="0"/>
            </a:gradFill>
            <a:ln w="6350" cap="flat">
              <a:solidFill>
                <a:srgbClr val="3B557F"/>
              </a:solidFill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EABC79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跨域</a:t>
              </a:r>
              <a:endParaRPr lang="en-US" altLang="zh-CN" sz="14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EABC79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互联</a:t>
              </a:r>
            </a:p>
          </p:txBody>
        </p:sp>
      </p:grpSp>
      <p:sp>
        <p:nvSpPr>
          <p:cNvPr id="12" name="椭圆 11">
            <a:extLst>
              <a:ext uri="{FF2B5EF4-FFF2-40B4-BE49-F238E27FC236}">
                <a16:creationId xmlns:a16="http://schemas.microsoft.com/office/drawing/2014/main" id="{58B4C9CD-D0DF-E34B-850A-E8D93C7EE784}"/>
              </a:ext>
            </a:extLst>
          </p:cNvPr>
          <p:cNvSpPr/>
          <p:nvPr/>
        </p:nvSpPr>
        <p:spPr>
          <a:xfrm>
            <a:off x="7347020" y="2857311"/>
            <a:ext cx="1188000" cy="1188000"/>
          </a:xfrm>
          <a:prstGeom prst="ellipse">
            <a:avLst/>
          </a:prstGeom>
          <a:gradFill flip="none" rotWithShape="1">
            <a:gsLst>
              <a:gs pos="100000">
                <a:srgbClr val="1B254C">
                  <a:alpha val="0"/>
                  <a:lumMod val="61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lang="zh-CN" altLang="en-US" sz="200" dirty="0">
              <a:latin typeface="Source Han Sans CN Regular"/>
              <a:ea typeface="Source Han Sans CN Regular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C154C79-DB3D-4F47-9549-2B515BACADEF}"/>
              </a:ext>
            </a:extLst>
          </p:cNvPr>
          <p:cNvSpPr/>
          <p:nvPr/>
        </p:nvSpPr>
        <p:spPr>
          <a:xfrm>
            <a:off x="7456678" y="2972131"/>
            <a:ext cx="968684" cy="968684"/>
          </a:xfrm>
          <a:prstGeom prst="ellipse">
            <a:avLst/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lang="zh-CN" altLang="en-US" sz="200" dirty="0">
              <a:latin typeface="Source Han Sans CN Regular"/>
              <a:ea typeface="Source Han Sans CN Regular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74FE37E-7532-6C42-B4CB-25CBB304066B}"/>
              </a:ext>
            </a:extLst>
          </p:cNvPr>
          <p:cNvSpPr txBox="1"/>
          <p:nvPr/>
        </p:nvSpPr>
        <p:spPr>
          <a:xfrm>
            <a:off x="7514996" y="3149156"/>
            <a:ext cx="864652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托管</a:t>
            </a:r>
            <a:r>
              <a:rPr kumimoji="1" lang="en-US" altLang="zh-CN" sz="120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/</a:t>
            </a:r>
            <a:r>
              <a:rPr kumimoji="1" lang="zh-CN" altLang="en-US" sz="120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专线</a:t>
            </a:r>
            <a:endParaRPr kumimoji="1" lang="en-US" altLang="zh-CN" sz="1200" dirty="0">
              <a:solidFill>
                <a:schemeClr val="bg1">
                  <a:lumMod val="8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（混合云）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C01D52E-8EF5-BD4A-B576-5765F6C492FE}"/>
              </a:ext>
            </a:extLst>
          </p:cNvPr>
          <p:cNvSpPr/>
          <p:nvPr/>
        </p:nvSpPr>
        <p:spPr>
          <a:xfrm>
            <a:off x="7308274" y="1144749"/>
            <a:ext cx="1188000" cy="1188000"/>
          </a:xfrm>
          <a:prstGeom prst="ellipse">
            <a:avLst/>
          </a:prstGeom>
          <a:gradFill flip="none" rotWithShape="1">
            <a:gsLst>
              <a:gs pos="100000">
                <a:srgbClr val="1B254C">
                  <a:alpha val="0"/>
                  <a:lumMod val="61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lang="zh-CN" altLang="en-US" sz="200" dirty="0">
              <a:latin typeface="Source Han Sans CN Regular"/>
              <a:ea typeface="Source Han Sans CN Regular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E5162CD-7301-BD4D-A2B4-DB116F2C31AF}"/>
              </a:ext>
            </a:extLst>
          </p:cNvPr>
          <p:cNvSpPr/>
          <p:nvPr/>
        </p:nvSpPr>
        <p:spPr>
          <a:xfrm>
            <a:off x="7417932" y="1259569"/>
            <a:ext cx="968684" cy="968684"/>
          </a:xfrm>
          <a:prstGeom prst="ellipse">
            <a:avLst/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lang="zh-CN" altLang="en-US" sz="200" dirty="0">
              <a:latin typeface="Source Han Sans CN Regular"/>
              <a:ea typeface="Source Han Sans CN Regular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1025228-4D3E-A440-A796-B15AA618297F}"/>
              </a:ext>
            </a:extLst>
          </p:cNvPr>
          <p:cNvSpPr txBox="1"/>
          <p:nvPr/>
        </p:nvSpPr>
        <p:spPr>
          <a:xfrm>
            <a:off x="7465872" y="1381601"/>
            <a:ext cx="864652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K8S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(</a:t>
            </a:r>
            <a:r>
              <a:rPr kumimoji="1" lang="zh-CN" altLang="en-US" sz="120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容器云</a:t>
            </a:r>
            <a:r>
              <a:rPr kumimoji="1" lang="en-US" altLang="zh-CN" sz="12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)</a:t>
            </a:r>
            <a:endParaRPr kumimoji="1" lang="zh-CN" altLang="en-US" sz="1200" dirty="0">
              <a:solidFill>
                <a:schemeClr val="bg1">
                  <a:lumMod val="8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482191A9-4573-5645-BE9C-F9F9C4DB64C7}"/>
              </a:ext>
            </a:extLst>
          </p:cNvPr>
          <p:cNvSpPr/>
          <p:nvPr/>
        </p:nvSpPr>
        <p:spPr>
          <a:xfrm>
            <a:off x="4428923" y="2857311"/>
            <a:ext cx="1188000" cy="1188000"/>
          </a:xfrm>
          <a:prstGeom prst="ellipse">
            <a:avLst/>
          </a:prstGeom>
          <a:gradFill flip="none" rotWithShape="1">
            <a:gsLst>
              <a:gs pos="100000">
                <a:srgbClr val="1B254C">
                  <a:alpha val="0"/>
                  <a:lumMod val="61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lang="zh-CN" altLang="en-US" sz="200" dirty="0">
              <a:latin typeface="Source Han Sans CN Regular"/>
              <a:ea typeface="Source Han Sans CN Regular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B5F48FF-E506-144F-AD9B-25BC8A207ECC}"/>
              </a:ext>
            </a:extLst>
          </p:cNvPr>
          <p:cNvSpPr/>
          <p:nvPr/>
        </p:nvSpPr>
        <p:spPr>
          <a:xfrm>
            <a:off x="4538581" y="2972131"/>
            <a:ext cx="968684" cy="968684"/>
          </a:xfrm>
          <a:prstGeom prst="ellipse">
            <a:avLst/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lang="zh-CN" altLang="en-US" sz="200" dirty="0">
              <a:latin typeface="Source Han Sans CN Regular"/>
              <a:ea typeface="Source Han Sans CN Regular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E601D5D-6DF3-4D47-902F-87BC23A374F2}"/>
              </a:ext>
            </a:extLst>
          </p:cNvPr>
          <p:cNvSpPr txBox="1"/>
          <p:nvPr/>
        </p:nvSpPr>
        <p:spPr>
          <a:xfrm>
            <a:off x="4590597" y="3123349"/>
            <a:ext cx="864652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物理机</a:t>
            </a:r>
            <a:r>
              <a:rPr kumimoji="1" lang="zh-CN" altLang="en-US" sz="12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（物理云）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0954122F-BC96-7642-AF33-809F9D269AFF}"/>
              </a:ext>
            </a:extLst>
          </p:cNvPr>
          <p:cNvSpPr/>
          <p:nvPr/>
        </p:nvSpPr>
        <p:spPr>
          <a:xfrm>
            <a:off x="4426645" y="1144749"/>
            <a:ext cx="1188000" cy="1188000"/>
          </a:xfrm>
          <a:prstGeom prst="ellipse">
            <a:avLst/>
          </a:prstGeom>
          <a:gradFill flip="none" rotWithShape="1">
            <a:gsLst>
              <a:gs pos="100000">
                <a:srgbClr val="1B254C">
                  <a:alpha val="0"/>
                  <a:lumMod val="61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lang="zh-CN" altLang="en-US" sz="200" dirty="0">
              <a:latin typeface="Source Han Sans CN Regular"/>
              <a:ea typeface="Source Han Sans CN Regular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CB3ECCE-3879-3842-B9F2-73032C1C8AFC}"/>
              </a:ext>
            </a:extLst>
          </p:cNvPr>
          <p:cNvSpPr/>
          <p:nvPr/>
        </p:nvSpPr>
        <p:spPr>
          <a:xfrm>
            <a:off x="4536303" y="1259569"/>
            <a:ext cx="968684" cy="968684"/>
          </a:xfrm>
          <a:prstGeom prst="ellipse">
            <a:avLst/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lang="zh-CN" altLang="en-US" sz="200" dirty="0">
              <a:latin typeface="Source Han Sans CN Regular"/>
              <a:ea typeface="Source Han Sans CN Regular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FE0F6B-BDB5-B049-B622-CD10D23F689E}"/>
              </a:ext>
            </a:extLst>
          </p:cNvPr>
          <p:cNvSpPr txBox="1"/>
          <p:nvPr/>
        </p:nvSpPr>
        <p:spPr>
          <a:xfrm>
            <a:off x="4579597" y="1401676"/>
            <a:ext cx="864652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 虚机</a:t>
            </a:r>
            <a:endParaRPr kumimoji="1" lang="en-US" altLang="zh-CN" sz="1200" dirty="0">
              <a:solidFill>
                <a:schemeClr val="bg1">
                  <a:lumMod val="8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8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（公有云）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5D20B402-D0F2-624D-9FE1-B024A4F71E22}"/>
              </a:ext>
            </a:extLst>
          </p:cNvPr>
          <p:cNvSpPr txBox="1"/>
          <p:nvPr/>
        </p:nvSpPr>
        <p:spPr>
          <a:xfrm>
            <a:off x="3482903" y="416195"/>
            <a:ext cx="585457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虚拟网网络架构全景</a:t>
            </a:r>
          </a:p>
        </p:txBody>
      </p:sp>
      <p:sp>
        <p:nvSpPr>
          <p:cNvPr id="22" name="圆角矩形 150">
            <a:extLst>
              <a:ext uri="{FF2B5EF4-FFF2-40B4-BE49-F238E27FC236}">
                <a16:creationId xmlns:a16="http://schemas.microsoft.com/office/drawing/2014/main" id="{8A7DCC71-8677-6044-BE7A-BD8DEF6EB9F5}"/>
              </a:ext>
            </a:extLst>
          </p:cNvPr>
          <p:cNvSpPr/>
          <p:nvPr/>
        </p:nvSpPr>
        <p:spPr>
          <a:xfrm>
            <a:off x="2079739" y="1067311"/>
            <a:ext cx="5332029" cy="400110"/>
          </a:xfrm>
          <a:prstGeom prst="roundRect">
            <a:avLst>
              <a:gd name="adj" fmla="val 5252"/>
            </a:avLst>
          </a:prstGeom>
          <a:gradFill flip="none" rotWithShape="1"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>
              <a:latin typeface="Source Han Sans CN Regular"/>
              <a:ea typeface="Source Han Sans CN Regular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306BF4D5-7784-C349-9B7E-EADD537E765F}"/>
              </a:ext>
            </a:extLst>
          </p:cNvPr>
          <p:cNvSpPr txBox="1"/>
          <p:nvPr/>
        </p:nvSpPr>
        <p:spPr>
          <a:xfrm>
            <a:off x="3986437" y="1098909"/>
            <a:ext cx="1518633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公网产品</a:t>
            </a:r>
          </a:p>
        </p:txBody>
      </p:sp>
      <p:sp>
        <p:nvSpPr>
          <p:cNvPr id="25" name="圆角矩形 150">
            <a:extLst>
              <a:ext uri="{FF2B5EF4-FFF2-40B4-BE49-F238E27FC236}">
                <a16:creationId xmlns:a16="http://schemas.microsoft.com/office/drawing/2014/main" id="{A23FD3A5-695C-D442-8CBD-C9E545B2C8E1}"/>
              </a:ext>
            </a:extLst>
          </p:cNvPr>
          <p:cNvSpPr/>
          <p:nvPr/>
        </p:nvSpPr>
        <p:spPr>
          <a:xfrm>
            <a:off x="2082952" y="1821542"/>
            <a:ext cx="5328816" cy="399600"/>
          </a:xfrm>
          <a:prstGeom prst="roundRect">
            <a:avLst>
              <a:gd name="adj" fmla="val 4166"/>
            </a:avLst>
          </a:prstGeom>
          <a:gradFill flip="none" rotWithShape="1">
            <a:gsLst>
              <a:gs pos="100000">
                <a:srgbClr val="43382C"/>
              </a:gs>
              <a:gs pos="0">
                <a:srgbClr val="EABC79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200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30857598-0A14-6A4E-8B04-9AACB3A722CE}"/>
              </a:ext>
            </a:extLst>
          </p:cNvPr>
          <p:cNvSpPr txBox="1"/>
          <p:nvPr/>
        </p:nvSpPr>
        <p:spPr>
          <a:xfrm>
            <a:off x="3187632" y="1895160"/>
            <a:ext cx="3119457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en-US" altLang="zh-CN" sz="12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rPr>
              <a:t>UXR</a:t>
            </a:r>
            <a:r>
              <a:rPr kumimoji="1" lang="zh-CN" altLang="en-US" sz="12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rPr>
              <a:t>(</a:t>
            </a:r>
            <a:r>
              <a:rPr kumimoji="1" lang="en-US" altLang="zh-CN" sz="1200" dirty="0" err="1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rPr>
              <a:t>Ucloud</a:t>
            </a:r>
            <a:r>
              <a:rPr kumimoji="1" lang="zh-CN" altLang="en-US" sz="12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rPr>
              <a:t>Exchange</a:t>
            </a:r>
            <a:r>
              <a:rPr kumimoji="1" lang="zh-CN" altLang="en-US" sz="12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rPr>
              <a:t>Router)</a:t>
            </a:r>
            <a:endParaRPr kumimoji="1" lang="zh-CN" altLang="en-US" sz="1200" dirty="0">
              <a:solidFill>
                <a:schemeClr val="bg1"/>
              </a:solidFill>
              <a:latin typeface="Exo" pitchFamily="2" charset="0"/>
              <a:ea typeface="Source Han Sans CN" panose="020B0500000000000000" pitchFamily="34" charset="-128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D8297E1-CDE5-314F-A32A-EC7D67FC8421}"/>
              </a:ext>
            </a:extLst>
          </p:cNvPr>
          <p:cNvGrpSpPr/>
          <p:nvPr/>
        </p:nvGrpSpPr>
        <p:grpSpPr>
          <a:xfrm>
            <a:off x="1138921" y="3027766"/>
            <a:ext cx="939951" cy="518049"/>
            <a:chOff x="91392" y="3152714"/>
            <a:chExt cx="939951" cy="518049"/>
          </a:xfrm>
          <a:gradFill>
            <a:gsLst>
              <a:gs pos="100000">
                <a:srgbClr val="85755D"/>
              </a:gs>
              <a:gs pos="30000">
                <a:srgbClr val="EABC79"/>
              </a:gs>
            </a:gsLst>
            <a:lin ang="2400000" scaled="0"/>
          </a:gradFill>
        </p:grpSpPr>
        <p:sp>
          <p:nvSpPr>
            <p:cNvPr id="27" name="圆角矩形 150">
              <a:extLst>
                <a:ext uri="{FF2B5EF4-FFF2-40B4-BE49-F238E27FC236}">
                  <a16:creationId xmlns:a16="http://schemas.microsoft.com/office/drawing/2014/main" id="{EB16FFF9-0A62-CF48-9C00-A819CDD68035}"/>
                </a:ext>
              </a:extLst>
            </p:cNvPr>
            <p:cNvSpPr/>
            <p:nvPr/>
          </p:nvSpPr>
          <p:spPr>
            <a:xfrm>
              <a:off x="91392" y="3152714"/>
              <a:ext cx="939951" cy="518049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100000">
                  <a:srgbClr val="1B254C"/>
                </a:gs>
                <a:gs pos="0">
                  <a:srgbClr val="24305E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28" name="TextBox 1">
              <a:extLst>
                <a:ext uri="{FF2B5EF4-FFF2-40B4-BE49-F238E27FC236}">
                  <a16:creationId xmlns:a16="http://schemas.microsoft.com/office/drawing/2014/main" id="{2E8CC8B0-ACD0-164A-8EFE-4E9459332461}"/>
                </a:ext>
              </a:extLst>
            </p:cNvPr>
            <p:cNvSpPr txBox="1"/>
            <p:nvPr/>
          </p:nvSpPr>
          <p:spPr>
            <a:xfrm>
              <a:off x="147815" y="3211746"/>
              <a:ext cx="834619" cy="43858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9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公有云</a:t>
              </a:r>
              <a:endParaRPr kumimoji="1" lang="en-US" altLang="zh-CN" sz="90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  <a:p>
              <a:pPr algn="ctr"/>
              <a:r>
                <a:rPr kumimoji="1" lang="zh-CN" altLang="en-US" sz="90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（</a:t>
              </a:r>
              <a:r>
                <a:rPr kumimoji="1" lang="en-US" altLang="zh-CN" sz="90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VPC</a:t>
              </a:r>
              <a:r>
                <a:rPr kumimoji="1" lang="zh-CN" altLang="en-US" sz="90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）</a:t>
              </a:r>
              <a:endParaRPr kumimoji="1" lang="zh-CN" altLang="en-US" sz="9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endParaRPr>
            </a:p>
          </p:txBody>
        </p:sp>
      </p:grpSp>
      <p:sp>
        <p:nvSpPr>
          <p:cNvPr id="29" name="圆角矩形 150">
            <a:extLst>
              <a:ext uri="{FF2B5EF4-FFF2-40B4-BE49-F238E27FC236}">
                <a16:creationId xmlns:a16="http://schemas.microsoft.com/office/drawing/2014/main" id="{9D14D07F-ADF8-4F44-8A83-AB5ACA6820CA}"/>
              </a:ext>
            </a:extLst>
          </p:cNvPr>
          <p:cNvSpPr/>
          <p:nvPr/>
        </p:nvSpPr>
        <p:spPr>
          <a:xfrm>
            <a:off x="998030" y="4056236"/>
            <a:ext cx="1211156" cy="518049"/>
          </a:xfrm>
          <a:prstGeom prst="roundRect">
            <a:avLst>
              <a:gd name="adj" fmla="val 4166"/>
            </a:avLst>
          </a:prstGeom>
          <a:gradFill flip="none" rotWithShape="1">
            <a:gsLst>
              <a:gs pos="100000">
                <a:srgbClr val="1B254C"/>
              </a:gs>
              <a:gs pos="0">
                <a:srgbClr val="24305E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 dirty="0">
              <a:latin typeface="Source Han Sans CN Regular"/>
              <a:ea typeface="Source Han Sans CN Regular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A8CC1CE-2795-7B48-ABBE-12B994F69409}"/>
              </a:ext>
            </a:extLst>
          </p:cNvPr>
          <p:cNvGrpSpPr/>
          <p:nvPr/>
        </p:nvGrpSpPr>
        <p:grpSpPr>
          <a:xfrm>
            <a:off x="2426482" y="3027766"/>
            <a:ext cx="1307932" cy="518049"/>
            <a:chOff x="1429174" y="3152714"/>
            <a:chExt cx="1307932" cy="518049"/>
          </a:xfrm>
          <a:gradFill>
            <a:gsLst>
              <a:gs pos="100000">
                <a:srgbClr val="85755D"/>
              </a:gs>
              <a:gs pos="30000">
                <a:srgbClr val="EABC79"/>
              </a:gs>
            </a:gsLst>
            <a:lin ang="2400000" scaled="0"/>
          </a:gradFill>
        </p:grpSpPr>
        <p:sp>
          <p:nvSpPr>
            <p:cNvPr id="31" name="圆角矩形 150">
              <a:extLst>
                <a:ext uri="{FF2B5EF4-FFF2-40B4-BE49-F238E27FC236}">
                  <a16:creationId xmlns:a16="http://schemas.microsoft.com/office/drawing/2014/main" id="{873158C4-D3E1-1C45-A51F-EF35F9CE7D52}"/>
                </a:ext>
              </a:extLst>
            </p:cNvPr>
            <p:cNvSpPr/>
            <p:nvPr/>
          </p:nvSpPr>
          <p:spPr>
            <a:xfrm>
              <a:off x="1429174" y="3152714"/>
              <a:ext cx="1307932" cy="518049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100000">
                  <a:srgbClr val="1B254C"/>
                </a:gs>
                <a:gs pos="0">
                  <a:srgbClr val="24305E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32" name="TextBox 1">
              <a:extLst>
                <a:ext uri="{FF2B5EF4-FFF2-40B4-BE49-F238E27FC236}">
                  <a16:creationId xmlns:a16="http://schemas.microsoft.com/office/drawing/2014/main" id="{38960430-2D48-104E-BC21-37502DDCAC54}"/>
                </a:ext>
              </a:extLst>
            </p:cNvPr>
            <p:cNvSpPr txBox="1"/>
            <p:nvPr/>
          </p:nvSpPr>
          <p:spPr>
            <a:xfrm>
              <a:off x="1482736" y="3164181"/>
              <a:ext cx="1151298" cy="48994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9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混合云网关</a:t>
              </a:r>
              <a:endParaRPr kumimoji="1" lang="en-US" altLang="zh-CN" sz="90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zh-CN" sz="90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(HCGW)</a:t>
              </a:r>
              <a:endParaRPr kumimoji="1" lang="zh-CN" altLang="en-US" sz="9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endParaRPr>
            </a:p>
          </p:txBody>
        </p:sp>
      </p:grpSp>
      <p:sp>
        <p:nvSpPr>
          <p:cNvPr id="40" name="圆角矩形 150">
            <a:extLst>
              <a:ext uri="{FF2B5EF4-FFF2-40B4-BE49-F238E27FC236}">
                <a16:creationId xmlns:a16="http://schemas.microsoft.com/office/drawing/2014/main" id="{C7F03D1A-B0E3-D241-A81A-1134C6B7A682}"/>
              </a:ext>
            </a:extLst>
          </p:cNvPr>
          <p:cNvSpPr/>
          <p:nvPr/>
        </p:nvSpPr>
        <p:spPr>
          <a:xfrm>
            <a:off x="4091354" y="3027766"/>
            <a:ext cx="1307932" cy="518049"/>
          </a:xfrm>
          <a:prstGeom prst="roundRect">
            <a:avLst>
              <a:gd name="adj" fmla="val 4166"/>
            </a:avLst>
          </a:prstGeom>
          <a:gradFill flip="none" rotWithShape="1">
            <a:gsLst>
              <a:gs pos="100000">
                <a:srgbClr val="1B254C"/>
              </a:gs>
              <a:gs pos="0">
                <a:srgbClr val="24305E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200">
              <a:latin typeface="Source Han Sans CN Regular"/>
              <a:ea typeface="Source Han Sans CN Regular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DA5D268-1E2D-6243-831A-5428CC5E4713}"/>
              </a:ext>
            </a:extLst>
          </p:cNvPr>
          <p:cNvGrpSpPr/>
          <p:nvPr/>
        </p:nvGrpSpPr>
        <p:grpSpPr>
          <a:xfrm>
            <a:off x="5756225" y="3027766"/>
            <a:ext cx="1307932" cy="518049"/>
            <a:chOff x="5483368" y="3152714"/>
            <a:chExt cx="1307932" cy="518049"/>
          </a:xfrm>
          <a:gradFill>
            <a:gsLst>
              <a:gs pos="100000">
                <a:srgbClr val="85755D"/>
              </a:gs>
              <a:gs pos="30000">
                <a:srgbClr val="EABC79"/>
              </a:gs>
            </a:gsLst>
            <a:lin ang="2400000" scaled="0"/>
          </a:gradFill>
        </p:grpSpPr>
        <p:sp>
          <p:nvSpPr>
            <p:cNvPr id="41" name="圆角矩形 150">
              <a:extLst>
                <a:ext uri="{FF2B5EF4-FFF2-40B4-BE49-F238E27FC236}">
                  <a16:creationId xmlns:a16="http://schemas.microsoft.com/office/drawing/2014/main" id="{94A19587-AE5F-C14A-BC1D-FDB52303524C}"/>
                </a:ext>
              </a:extLst>
            </p:cNvPr>
            <p:cNvSpPr/>
            <p:nvPr/>
          </p:nvSpPr>
          <p:spPr>
            <a:xfrm>
              <a:off x="5483368" y="3152714"/>
              <a:ext cx="1307932" cy="518049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100000">
                  <a:srgbClr val="1B254C"/>
                </a:gs>
                <a:gs pos="0">
                  <a:srgbClr val="24305E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36" name="TextBox 1">
              <a:extLst>
                <a:ext uri="{FF2B5EF4-FFF2-40B4-BE49-F238E27FC236}">
                  <a16:creationId xmlns:a16="http://schemas.microsoft.com/office/drawing/2014/main" id="{5650067E-3E3B-7949-A698-E357359E15EB}"/>
                </a:ext>
              </a:extLst>
            </p:cNvPr>
            <p:cNvSpPr txBox="1"/>
            <p:nvPr/>
          </p:nvSpPr>
          <p:spPr>
            <a:xfrm>
              <a:off x="5592486" y="3164181"/>
              <a:ext cx="1089695" cy="48994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9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跨域互通</a:t>
              </a:r>
              <a:endParaRPr kumimoji="1" lang="en-US" altLang="zh-CN" sz="9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zh-CN" sz="9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(UDPN)</a:t>
              </a:r>
              <a:endParaRPr kumimoji="1" lang="zh-CN" altLang="en-US" sz="9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DF87E06-3138-B34A-AC6A-BDE9811C9388}"/>
              </a:ext>
            </a:extLst>
          </p:cNvPr>
          <p:cNvGrpSpPr/>
          <p:nvPr/>
        </p:nvGrpSpPr>
        <p:grpSpPr>
          <a:xfrm>
            <a:off x="7411768" y="3027766"/>
            <a:ext cx="1056852" cy="518049"/>
            <a:chOff x="7133574" y="3152714"/>
            <a:chExt cx="1056852" cy="518049"/>
          </a:xfrm>
          <a:gradFill>
            <a:gsLst>
              <a:gs pos="100000">
                <a:srgbClr val="85755D"/>
              </a:gs>
              <a:gs pos="30000">
                <a:srgbClr val="EABC79"/>
              </a:gs>
            </a:gsLst>
            <a:lin ang="2400000" scaled="0"/>
          </a:gradFill>
        </p:grpSpPr>
        <p:sp>
          <p:nvSpPr>
            <p:cNvPr id="42" name="圆角矩形 150">
              <a:extLst>
                <a:ext uri="{FF2B5EF4-FFF2-40B4-BE49-F238E27FC236}">
                  <a16:creationId xmlns:a16="http://schemas.microsoft.com/office/drawing/2014/main" id="{9993DF77-5E3F-F940-B5E2-F26A3D4C4367}"/>
                </a:ext>
              </a:extLst>
            </p:cNvPr>
            <p:cNvSpPr/>
            <p:nvPr/>
          </p:nvSpPr>
          <p:spPr>
            <a:xfrm>
              <a:off x="7133574" y="3152714"/>
              <a:ext cx="1056852" cy="518049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100000">
                  <a:srgbClr val="1B254C"/>
                </a:gs>
                <a:gs pos="0">
                  <a:srgbClr val="24305E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38" name="TextBox 1">
              <a:extLst>
                <a:ext uri="{FF2B5EF4-FFF2-40B4-BE49-F238E27FC236}">
                  <a16:creationId xmlns:a16="http://schemas.microsoft.com/office/drawing/2014/main" id="{FC6DA95B-E68A-F940-9197-37200D2190DA}"/>
                </a:ext>
              </a:extLst>
            </p:cNvPr>
            <p:cNvSpPr txBox="1"/>
            <p:nvPr/>
          </p:nvSpPr>
          <p:spPr>
            <a:xfrm>
              <a:off x="7224058" y="3164181"/>
              <a:ext cx="834619" cy="48994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9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云联网</a:t>
              </a:r>
              <a:endParaRPr kumimoji="1" lang="en-US" altLang="zh-CN" sz="90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zh-CN" sz="90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(UGN)</a:t>
              </a:r>
              <a:endParaRPr kumimoji="1" lang="zh-CN" altLang="en-US" sz="9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endParaRPr>
            </a:p>
          </p:txBody>
        </p:sp>
      </p:grp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064FAE74-7E41-474C-B268-D115FB246C87}"/>
              </a:ext>
            </a:extLst>
          </p:cNvPr>
          <p:cNvCxnSpPr/>
          <p:nvPr/>
        </p:nvCxnSpPr>
        <p:spPr>
          <a:xfrm>
            <a:off x="1603608" y="2626643"/>
            <a:ext cx="6315953" cy="0"/>
          </a:xfrm>
          <a:prstGeom prst="line">
            <a:avLst/>
          </a:prstGeom>
          <a:ln w="12700">
            <a:solidFill>
              <a:srgbClr val="EAB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A1B0440B-DB2A-3D4C-BBB9-A41C4212742F}"/>
              </a:ext>
            </a:extLst>
          </p:cNvPr>
          <p:cNvCxnSpPr/>
          <p:nvPr/>
        </p:nvCxnSpPr>
        <p:spPr>
          <a:xfrm>
            <a:off x="3077124" y="2634665"/>
            <a:ext cx="0" cy="362105"/>
          </a:xfrm>
          <a:prstGeom prst="straightConnector1">
            <a:avLst/>
          </a:prstGeom>
          <a:ln w="12700">
            <a:solidFill>
              <a:srgbClr val="EABC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线箭头连接符 79">
            <a:extLst>
              <a:ext uri="{FF2B5EF4-FFF2-40B4-BE49-F238E27FC236}">
                <a16:creationId xmlns:a16="http://schemas.microsoft.com/office/drawing/2014/main" id="{00A02A48-3D17-1C47-9EE3-12718653783E}"/>
              </a:ext>
            </a:extLst>
          </p:cNvPr>
          <p:cNvCxnSpPr/>
          <p:nvPr/>
        </p:nvCxnSpPr>
        <p:spPr>
          <a:xfrm>
            <a:off x="1612655" y="2634665"/>
            <a:ext cx="0" cy="362105"/>
          </a:xfrm>
          <a:prstGeom prst="straightConnector1">
            <a:avLst/>
          </a:prstGeom>
          <a:ln w="12700">
            <a:solidFill>
              <a:srgbClr val="EABC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箭头连接符 80">
            <a:extLst>
              <a:ext uri="{FF2B5EF4-FFF2-40B4-BE49-F238E27FC236}">
                <a16:creationId xmlns:a16="http://schemas.microsoft.com/office/drawing/2014/main" id="{6E69C8C0-1BA2-F04B-AA19-43FDFE37F44A}"/>
              </a:ext>
            </a:extLst>
          </p:cNvPr>
          <p:cNvCxnSpPr/>
          <p:nvPr/>
        </p:nvCxnSpPr>
        <p:spPr>
          <a:xfrm>
            <a:off x="7913443" y="2634665"/>
            <a:ext cx="0" cy="362105"/>
          </a:xfrm>
          <a:prstGeom prst="straightConnector1">
            <a:avLst/>
          </a:prstGeom>
          <a:ln w="12700">
            <a:solidFill>
              <a:srgbClr val="EABC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线箭头连接符 81">
            <a:extLst>
              <a:ext uri="{FF2B5EF4-FFF2-40B4-BE49-F238E27FC236}">
                <a16:creationId xmlns:a16="http://schemas.microsoft.com/office/drawing/2014/main" id="{55A0902F-F44D-EE43-82A2-AE122AF50626}"/>
              </a:ext>
            </a:extLst>
          </p:cNvPr>
          <p:cNvCxnSpPr/>
          <p:nvPr/>
        </p:nvCxnSpPr>
        <p:spPr>
          <a:xfrm>
            <a:off x="6441830" y="2634665"/>
            <a:ext cx="0" cy="362105"/>
          </a:xfrm>
          <a:prstGeom prst="straightConnector1">
            <a:avLst/>
          </a:prstGeom>
          <a:ln w="12700">
            <a:solidFill>
              <a:srgbClr val="EABC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线箭头连接符 82">
            <a:extLst>
              <a:ext uri="{FF2B5EF4-FFF2-40B4-BE49-F238E27FC236}">
                <a16:creationId xmlns:a16="http://schemas.microsoft.com/office/drawing/2014/main" id="{B57A0541-187E-0D47-96FE-78168179F428}"/>
              </a:ext>
            </a:extLst>
          </p:cNvPr>
          <p:cNvCxnSpPr>
            <a:cxnSpLocks/>
          </p:cNvCxnSpPr>
          <p:nvPr/>
        </p:nvCxnSpPr>
        <p:spPr>
          <a:xfrm>
            <a:off x="4791624" y="2261688"/>
            <a:ext cx="0" cy="735082"/>
          </a:xfrm>
          <a:prstGeom prst="straightConnector1">
            <a:avLst/>
          </a:prstGeom>
          <a:ln w="12700">
            <a:solidFill>
              <a:srgbClr val="EABC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线箭头连接符 83">
            <a:extLst>
              <a:ext uri="{FF2B5EF4-FFF2-40B4-BE49-F238E27FC236}">
                <a16:creationId xmlns:a16="http://schemas.microsoft.com/office/drawing/2014/main" id="{782425BA-204C-1F4B-B4D5-6D72AF9FE067}"/>
              </a:ext>
            </a:extLst>
          </p:cNvPr>
          <p:cNvCxnSpPr>
            <a:cxnSpLocks/>
          </p:cNvCxnSpPr>
          <p:nvPr/>
        </p:nvCxnSpPr>
        <p:spPr>
          <a:xfrm>
            <a:off x="1603608" y="3593306"/>
            <a:ext cx="0" cy="413154"/>
          </a:xfrm>
          <a:prstGeom prst="straightConnector1">
            <a:avLst/>
          </a:prstGeom>
          <a:ln w="12700">
            <a:solidFill>
              <a:srgbClr val="EABC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5E81191F-4EB1-524A-8D97-60B2A891233F}"/>
              </a:ext>
            </a:extLst>
          </p:cNvPr>
          <p:cNvCxnSpPr>
            <a:cxnSpLocks/>
          </p:cNvCxnSpPr>
          <p:nvPr/>
        </p:nvCxnSpPr>
        <p:spPr>
          <a:xfrm>
            <a:off x="4796865" y="1467421"/>
            <a:ext cx="0" cy="254223"/>
          </a:xfrm>
          <a:prstGeom prst="straightConnector1">
            <a:avLst/>
          </a:prstGeom>
          <a:ln w="12700">
            <a:solidFill>
              <a:srgbClr val="EABC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>
            <a:extLst>
              <a:ext uri="{FF2B5EF4-FFF2-40B4-BE49-F238E27FC236}">
                <a16:creationId xmlns:a16="http://schemas.microsoft.com/office/drawing/2014/main" id="{B96ED3D3-6EBF-7245-AC1A-BDDDFCAC348F}"/>
              </a:ext>
            </a:extLst>
          </p:cNvPr>
          <p:cNvSpPr/>
          <p:nvPr/>
        </p:nvSpPr>
        <p:spPr>
          <a:xfrm>
            <a:off x="2435811" y="3050521"/>
            <a:ext cx="4572000" cy="489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9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物理云网关</a:t>
            </a:r>
            <a:endParaRPr kumimoji="1" lang="en-US" altLang="zh-CN" sz="9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9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rPr>
              <a:t>(VPCGW)</a:t>
            </a:r>
            <a:endParaRPr kumimoji="1" lang="zh-CN" altLang="en-US" sz="900" dirty="0">
              <a:solidFill>
                <a:schemeClr val="bg1"/>
              </a:solidFill>
              <a:latin typeface="Exo" pitchFamily="2" charset="0"/>
              <a:ea typeface="Source Han Sans CN" panose="020B0500000000000000" pitchFamily="34" charset="-128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EF23DADD-7210-7840-96D8-C57B689E20CD}"/>
              </a:ext>
            </a:extLst>
          </p:cNvPr>
          <p:cNvSpPr/>
          <p:nvPr/>
        </p:nvSpPr>
        <p:spPr>
          <a:xfrm>
            <a:off x="1162168" y="4086758"/>
            <a:ext cx="840295" cy="472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9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容器云网络</a:t>
            </a:r>
            <a:endParaRPr kumimoji="1" lang="en-US" altLang="zh-CN" sz="9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9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（</a:t>
            </a:r>
            <a:r>
              <a:rPr kumimoji="1" lang="en-US" altLang="zh-CN" sz="9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K8S CNI</a:t>
            </a:r>
            <a:r>
              <a:rPr kumimoji="1" lang="zh-CN" altLang="en-US" sz="9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 preferRelativeResize="0"/>
          <p:nvPr/>
        </p:nvPicPr>
        <p:blipFill>
          <a:blip r:embed="rId2"/>
          <a:stretch>
            <a:fillRect/>
          </a:stretch>
        </p:blipFill>
        <p:spPr>
          <a:xfrm flipH="1">
            <a:off x="-1" y="0"/>
            <a:ext cx="4283686" cy="51435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54189" y="2767549"/>
            <a:ext cx="3190525" cy="104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在虚拟网络中租户能完全掌控网络环境</a:t>
            </a:r>
          </a:p>
          <a:p>
            <a:pPr marL="171450" indent="-1714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自主管理所有的云网络资源</a:t>
            </a:r>
          </a:p>
          <a:p>
            <a:pPr marL="171450" indent="-1714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>
                <a:solidFill>
                  <a:srgbClr val="5353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灵活扩展混合云能力</a:t>
            </a:r>
            <a:endParaRPr lang="zh-CN" altLang="en-US" sz="13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Arial" panose="020B0604020202090204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112747-5713-8C4F-A757-AEE46484907C}"/>
              </a:ext>
            </a:extLst>
          </p:cNvPr>
          <p:cNvSpPr txBox="1"/>
          <p:nvPr/>
        </p:nvSpPr>
        <p:spPr>
          <a:xfrm>
            <a:off x="654189" y="1248715"/>
            <a:ext cx="261097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异构网络</a:t>
            </a:r>
            <a:r>
              <a:rPr kumimoji="1" lang="en-US" altLang="zh-CN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-</a:t>
            </a:r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公有云</a:t>
            </a:r>
            <a:r>
              <a:rPr kumimoji="1" lang="en-US" altLang="zh-CN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VPC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AD73200-DB95-2A42-A365-107F9F833BE8}"/>
              </a:ext>
            </a:extLst>
          </p:cNvPr>
          <p:cNvSpPr txBox="1"/>
          <p:nvPr/>
        </p:nvSpPr>
        <p:spPr>
          <a:xfrm>
            <a:off x="654189" y="1796150"/>
            <a:ext cx="2999812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sym typeface="+mn-ea"/>
              </a:rPr>
              <a:t>VPC是隶属于租户的虚拟网络，</a:t>
            </a:r>
            <a:r>
              <a:rPr lang="zh-CN" altLang="en-US" sz="14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微软雅黑" panose="020B0503020204020204" charset="-122"/>
                <a:sym typeface="微软雅黑" panose="020B0503020204020204" charset="-122"/>
              </a:rPr>
              <a:t>给用户提供和传统网络完全一致的功能。</a:t>
            </a:r>
            <a:endParaRPr lang="zh-CN" altLang="en-US" sz="14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sym typeface="+mn-ea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952ED8CF-D1E3-994D-9A32-3EFB14C437BB}"/>
              </a:ext>
            </a:extLst>
          </p:cNvPr>
          <p:cNvSpPr/>
          <p:nvPr/>
        </p:nvSpPr>
        <p:spPr>
          <a:xfrm>
            <a:off x="6113811" y="1202150"/>
            <a:ext cx="1188000" cy="1188000"/>
          </a:xfrm>
          <a:prstGeom prst="ellipse">
            <a:avLst/>
          </a:prstGeom>
          <a:gradFill flip="none" rotWithShape="1">
            <a:gsLst>
              <a:gs pos="99000">
                <a:srgbClr val="43382C">
                  <a:alpha val="36000"/>
                </a:srgbClr>
              </a:gs>
              <a:gs pos="0">
                <a:srgbClr val="EABC79">
                  <a:alpha val="34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lang="zh-CN" altLang="en-US" sz="200" dirty="0">
              <a:solidFill>
                <a:schemeClr val="tx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2EFB377-CC87-A146-970C-B5F6046AD4FD}"/>
              </a:ext>
            </a:extLst>
          </p:cNvPr>
          <p:cNvSpPr/>
          <p:nvPr/>
        </p:nvSpPr>
        <p:spPr>
          <a:xfrm>
            <a:off x="6223469" y="1316970"/>
            <a:ext cx="968684" cy="968684"/>
          </a:xfrm>
          <a:prstGeom prst="ellipse">
            <a:avLst/>
          </a:prstGeom>
          <a:gradFill flip="none" rotWithShape="1">
            <a:gsLst>
              <a:gs pos="100000">
                <a:srgbClr val="43382C"/>
              </a:gs>
              <a:gs pos="0">
                <a:srgbClr val="EABC79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lang="zh-CN" altLang="en-US" sz="200" dirty="0">
              <a:latin typeface="Source Han Sans CN Regular"/>
              <a:ea typeface="Source Han Sans CN Regular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E58AC17-C2FA-D446-B9A1-DA7D15532A4E}"/>
              </a:ext>
            </a:extLst>
          </p:cNvPr>
          <p:cNvSpPr/>
          <p:nvPr/>
        </p:nvSpPr>
        <p:spPr>
          <a:xfrm>
            <a:off x="4860316" y="2356355"/>
            <a:ext cx="1188000" cy="1188000"/>
          </a:xfrm>
          <a:prstGeom prst="ellipse">
            <a:avLst/>
          </a:prstGeom>
          <a:gradFill flip="none" rotWithShape="1">
            <a:gsLst>
              <a:gs pos="0">
                <a:srgbClr val="3D2371">
                  <a:alpha val="17000"/>
                </a:srgbClr>
              </a:gs>
              <a:gs pos="100000">
                <a:srgbClr val="3D1950">
                  <a:alpha val="4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lt1"/>
              </a:solidFill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D397B3F9-799F-A34B-95FD-9F1234984DDF}"/>
              </a:ext>
            </a:extLst>
          </p:cNvPr>
          <p:cNvSpPr/>
          <p:nvPr/>
        </p:nvSpPr>
        <p:spPr>
          <a:xfrm>
            <a:off x="4969974" y="2471175"/>
            <a:ext cx="968684" cy="968684"/>
          </a:xfrm>
          <a:prstGeom prst="ellipse">
            <a:avLst/>
          </a:prstGeom>
          <a:gradFill flip="none" rotWithShape="1">
            <a:gsLst>
              <a:gs pos="0">
                <a:srgbClr val="3D2371"/>
              </a:gs>
              <a:gs pos="100000">
                <a:srgbClr val="3D1950">
                  <a:alpha val="4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lt1"/>
              </a:solidFill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3482A6B1-4ADE-4546-8FCD-454D6C19D1EA}"/>
              </a:ext>
            </a:extLst>
          </p:cNvPr>
          <p:cNvSpPr/>
          <p:nvPr/>
        </p:nvSpPr>
        <p:spPr>
          <a:xfrm>
            <a:off x="7301811" y="2353617"/>
            <a:ext cx="1188000" cy="1188000"/>
          </a:xfrm>
          <a:prstGeom prst="ellipse">
            <a:avLst/>
          </a:prstGeom>
          <a:gradFill flip="none" rotWithShape="1">
            <a:gsLst>
              <a:gs pos="100000">
                <a:srgbClr val="1B254C">
                  <a:alpha val="0"/>
                  <a:lumMod val="61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lang="zh-CN" altLang="en-US" sz="200" dirty="0">
              <a:latin typeface="Source Han Sans CN Regular"/>
              <a:ea typeface="Source Han Sans CN Regular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CE8CD855-8049-CB4D-8BB9-00593ACCA6F4}"/>
              </a:ext>
            </a:extLst>
          </p:cNvPr>
          <p:cNvSpPr/>
          <p:nvPr/>
        </p:nvSpPr>
        <p:spPr>
          <a:xfrm>
            <a:off x="7411469" y="2468437"/>
            <a:ext cx="968684" cy="968684"/>
          </a:xfrm>
          <a:prstGeom prst="ellipse">
            <a:avLst/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lang="zh-CN" altLang="en-US" sz="200" dirty="0">
              <a:latin typeface="Source Han Sans CN Regular"/>
              <a:ea typeface="Source Han Sans CN Regular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A70C04-B8BA-6042-A44C-ADA019DAF94F}"/>
              </a:ext>
            </a:extLst>
          </p:cNvPr>
          <p:cNvSpPr txBox="1"/>
          <p:nvPr/>
        </p:nvSpPr>
        <p:spPr>
          <a:xfrm>
            <a:off x="5078469" y="2647983"/>
            <a:ext cx="751693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lt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子网跨可用区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E5EDCD9-27BB-2C4D-9AA7-17B124A57165}"/>
              </a:ext>
            </a:extLst>
          </p:cNvPr>
          <p:cNvSpPr txBox="1"/>
          <p:nvPr/>
        </p:nvSpPr>
        <p:spPr>
          <a:xfrm>
            <a:off x="6223469" y="1496516"/>
            <a:ext cx="935773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分布式路由器</a:t>
            </a:r>
            <a:r>
              <a:rPr lang="en-US" altLang="zh-CN" sz="1200" dirty="0">
                <a:solidFill>
                  <a:prstClr val="white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DVR</a:t>
            </a:r>
            <a:endParaRPr lang="zh-CN" altLang="en-US" sz="1200" dirty="0">
              <a:solidFill>
                <a:prstClr val="white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B23C34C-9C81-5C42-86A6-7BB51EE9699E}"/>
              </a:ext>
            </a:extLst>
          </p:cNvPr>
          <p:cNvSpPr txBox="1"/>
          <p:nvPr/>
        </p:nvSpPr>
        <p:spPr>
          <a:xfrm>
            <a:off x="7515501" y="2645756"/>
            <a:ext cx="760620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自定义路由表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E2B74A37-84E9-B24E-849A-662F0E48E848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010996" y="2204220"/>
            <a:ext cx="1381620" cy="95911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54EA3008-307D-114A-97EC-EA0840B0F4BF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010996" y="3436081"/>
            <a:ext cx="1381620" cy="95911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5BB61755-0246-D24D-B976-3E11D3B8427D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010996" y="1009734"/>
            <a:ext cx="1381620" cy="95911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2F6C20C-CE6B-C649-9AE8-7B3E4E1AE304}"/>
              </a:ext>
            </a:extLst>
          </p:cNvPr>
          <p:cNvSpPr txBox="1"/>
          <p:nvPr/>
        </p:nvSpPr>
        <p:spPr>
          <a:xfrm>
            <a:off x="267089" y="339257"/>
            <a:ext cx="363397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异构网络</a:t>
            </a:r>
            <a:r>
              <a:rPr kumimoji="1" lang="en-US" altLang="zh-CN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-</a:t>
            </a:r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公有云</a:t>
            </a:r>
            <a:r>
              <a:rPr kumimoji="1" lang="en-US" altLang="zh-CN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VPC</a:t>
            </a:r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发展历程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5D8BE1C-B709-4849-8672-277F6B82EAF7}"/>
              </a:ext>
            </a:extLst>
          </p:cNvPr>
          <p:cNvGrpSpPr/>
          <p:nvPr/>
        </p:nvGrpSpPr>
        <p:grpSpPr>
          <a:xfrm>
            <a:off x="1264684" y="2412628"/>
            <a:ext cx="1807696" cy="636875"/>
            <a:chOff x="3568303" y="1178706"/>
            <a:chExt cx="2007393" cy="707231"/>
          </a:xfrm>
        </p:grpSpPr>
        <p:sp>
          <p:nvSpPr>
            <p:cNvPr id="16" name="圆角矩形 150">
              <a:extLst>
                <a:ext uri="{FF2B5EF4-FFF2-40B4-BE49-F238E27FC236}">
                  <a16:creationId xmlns:a16="http://schemas.microsoft.com/office/drawing/2014/main" id="{D0525001-0A30-8F49-8AEE-F715A9FC9F60}"/>
                </a:ext>
              </a:extLst>
            </p:cNvPr>
            <p:cNvSpPr/>
            <p:nvPr/>
          </p:nvSpPr>
          <p:spPr>
            <a:xfrm>
              <a:off x="3568303" y="1178706"/>
              <a:ext cx="2007393" cy="707231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78000">
                  <a:srgbClr val="45392E"/>
                </a:gs>
                <a:gs pos="50000">
                  <a:srgbClr val="B59C71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17" name="圆角矩形 151">
              <a:extLst>
                <a:ext uri="{FF2B5EF4-FFF2-40B4-BE49-F238E27FC236}">
                  <a16:creationId xmlns:a16="http://schemas.microsoft.com/office/drawing/2014/main" id="{60536B7A-5428-874B-B1B6-775F0EF7E791}"/>
                </a:ext>
              </a:extLst>
            </p:cNvPr>
            <p:cNvSpPr/>
            <p:nvPr/>
          </p:nvSpPr>
          <p:spPr>
            <a:xfrm>
              <a:off x="3638822" y="1251074"/>
              <a:ext cx="1871402" cy="569887"/>
            </a:xfrm>
            <a:prstGeom prst="roundRect">
              <a:avLst>
                <a:gd name="adj" fmla="val 3066"/>
              </a:avLst>
            </a:prstGeom>
            <a:gradFill flip="none" rotWithShape="1">
              <a:gsLst>
                <a:gs pos="30000">
                  <a:srgbClr val="564A33">
                    <a:alpha val="42745"/>
                  </a:srgbClr>
                </a:gs>
                <a:gs pos="84000">
                  <a:srgbClr val="45392E">
                    <a:alpha val="94902"/>
                  </a:srgbClr>
                </a:gs>
              </a:gsLst>
              <a:lin ang="2400000" scaled="0"/>
            </a:gradFill>
            <a:ln w="6350" cap="flat">
              <a:solidFill>
                <a:srgbClr val="736651"/>
              </a:solidFill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algn="ctr"/>
              <a:endParaRPr sz="1400">
                <a:solidFill>
                  <a:prstClr val="white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19" name="TextBox 1">
              <a:extLst>
                <a:ext uri="{FF2B5EF4-FFF2-40B4-BE49-F238E27FC236}">
                  <a16:creationId xmlns:a16="http://schemas.microsoft.com/office/drawing/2014/main" id="{7FAE221E-F663-144C-B2B8-4C87288AD61A}"/>
                </a:ext>
              </a:extLst>
            </p:cNvPr>
            <p:cNvSpPr txBox="1"/>
            <p:nvPr/>
          </p:nvSpPr>
          <p:spPr>
            <a:xfrm>
              <a:off x="4090548" y="1379090"/>
              <a:ext cx="1004278" cy="3417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kumimoji="1" lang="en-US" altLang="zh-CN" sz="14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VPC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 </a:t>
              </a:r>
              <a:r>
                <a:rPr kumimoji="1" lang="en-US" altLang="zh-CN" sz="14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2.0</a:t>
              </a:r>
              <a:endParaRPr kumimoji="1" lang="zh-CN" altLang="en-US" sz="14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endParaRPr>
            </a:p>
          </p:txBody>
        </p:sp>
      </p:grpSp>
      <p:sp>
        <p:nvSpPr>
          <p:cNvPr id="31" name="TextBox 1">
            <a:extLst>
              <a:ext uri="{FF2B5EF4-FFF2-40B4-BE49-F238E27FC236}">
                <a16:creationId xmlns:a16="http://schemas.microsoft.com/office/drawing/2014/main" id="{D7B1CB04-2058-3448-8446-926988763671}"/>
              </a:ext>
            </a:extLst>
          </p:cNvPr>
          <p:cNvSpPr txBox="1"/>
          <p:nvPr/>
        </p:nvSpPr>
        <p:spPr>
          <a:xfrm>
            <a:off x="3599131" y="1038320"/>
            <a:ext cx="1925459" cy="8109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内核</a:t>
            </a:r>
            <a:r>
              <a:rPr kumimoji="1" lang="en-US" altLang="zh-CN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Bridge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大二层</a:t>
            </a:r>
            <a:endParaRPr kumimoji="1" lang="en-US" altLang="zh-CN" sz="11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iptables/</a:t>
            </a:r>
            <a:r>
              <a:rPr kumimoji="1" lang="en-US" altLang="zh-CN" sz="1100" dirty="0" err="1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ebtables</a:t>
            </a:r>
            <a:r>
              <a:rPr kumimoji="1" lang="zh-CN" altLang="en-US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 隔离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C889BED2-6D66-D343-9B12-BA9998902CE5}"/>
              </a:ext>
            </a:extLst>
          </p:cNvPr>
          <p:cNvSpPr txBox="1"/>
          <p:nvPr/>
        </p:nvSpPr>
        <p:spPr>
          <a:xfrm>
            <a:off x="3599130" y="2299178"/>
            <a:ext cx="1925459" cy="8109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SDN</a:t>
            </a:r>
            <a:r>
              <a:rPr kumimoji="1" lang="zh-CN" altLang="en-US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架构</a:t>
            </a:r>
            <a:endParaRPr kumimoji="1" lang="en-US" altLang="zh-CN" sz="11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100" dirty="0" err="1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ovs</a:t>
            </a:r>
            <a:r>
              <a:rPr kumimoji="1" lang="zh-CN" altLang="en-US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 </a:t>
            </a:r>
            <a:r>
              <a:rPr kumimoji="1" lang="en-US" altLang="zh-CN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+</a:t>
            </a:r>
            <a:r>
              <a:rPr kumimoji="1" lang="zh-CN" altLang="en-US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 </a:t>
            </a:r>
            <a:r>
              <a:rPr kumimoji="1" lang="en-US" altLang="zh-CN" sz="1100" dirty="0" err="1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sdn</a:t>
            </a:r>
            <a:r>
              <a:rPr kumimoji="1" lang="zh-CN" altLang="en-US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 </a:t>
            </a:r>
            <a:r>
              <a:rPr kumimoji="1" lang="en-US" altLang="zh-CN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controller</a:t>
            </a:r>
          </a:p>
          <a:p>
            <a:pPr>
              <a:lnSpc>
                <a:spcPct val="150000"/>
              </a:lnSpc>
            </a:pPr>
            <a:r>
              <a:rPr kumimoji="1" lang="en-US" altLang="zh-CN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NVGRE</a:t>
            </a:r>
            <a:r>
              <a:rPr kumimoji="1" lang="zh-CN" altLang="en-US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 承载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F492F192-F390-8D4E-8EC0-DFBCEB012EC5}"/>
              </a:ext>
            </a:extLst>
          </p:cNvPr>
          <p:cNvSpPr txBox="1"/>
          <p:nvPr/>
        </p:nvSpPr>
        <p:spPr>
          <a:xfrm>
            <a:off x="3599130" y="3510174"/>
            <a:ext cx="1925459" cy="8109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主动推送 </a:t>
            </a:r>
            <a:r>
              <a:rPr kumimoji="1" lang="en-US" altLang="zh-CN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+ </a:t>
            </a:r>
            <a:r>
              <a:rPr kumimoji="1" lang="zh-CN" altLang="en-US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动态学习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全微服务化</a:t>
            </a:r>
          </a:p>
          <a:p>
            <a:pPr>
              <a:lnSpc>
                <a:spcPct val="150000"/>
              </a:lnSpc>
            </a:pPr>
            <a:r>
              <a:rPr kumimoji="1" lang="en" altLang="zh-CN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BGW</a:t>
            </a:r>
            <a:r>
              <a:rPr kumimoji="1" lang="zh-CN" altLang="en-US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网关</a:t>
            </a: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F8E1208B-9113-0545-8B33-2EEB3D2DAB91}"/>
              </a:ext>
            </a:extLst>
          </p:cNvPr>
          <p:cNvSpPr txBox="1"/>
          <p:nvPr/>
        </p:nvSpPr>
        <p:spPr>
          <a:xfrm>
            <a:off x="6027402" y="1075073"/>
            <a:ext cx="1510220" cy="74558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广播域大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规模瓶颈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无法满足高级特性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248885B5-9545-054A-B971-31FC8A8B4CE5}"/>
              </a:ext>
            </a:extLst>
          </p:cNvPr>
          <p:cNvSpPr txBox="1"/>
          <p:nvPr/>
        </p:nvSpPr>
        <p:spPr>
          <a:xfrm>
            <a:off x="6027402" y="2268907"/>
            <a:ext cx="1381621" cy="74558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000" dirty="0" err="1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PacketIn</a:t>
            </a:r>
            <a:r>
              <a:rPr kumimoji="1" lang="zh-CN" altLang="en-US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模型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DDoS</a:t>
            </a:r>
            <a:r>
              <a:rPr kumimoji="1" lang="zh-CN" altLang="en-US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攻击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首包延迟</a:t>
            </a: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010DB7D3-BF54-BC42-974A-97A72F9A6E01}"/>
              </a:ext>
            </a:extLst>
          </p:cNvPr>
          <p:cNvSpPr txBox="1"/>
          <p:nvPr/>
        </p:nvSpPr>
        <p:spPr>
          <a:xfrm>
            <a:off x="6027403" y="3504743"/>
            <a:ext cx="1381620" cy="74558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支持超大规模</a:t>
            </a:r>
            <a:r>
              <a:rPr kumimoji="1" lang="en" altLang="zh-CN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VPC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变更实时生效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0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统一控制面</a:t>
            </a:r>
          </a:p>
        </p:txBody>
      </p:sp>
      <p:sp>
        <p:nvSpPr>
          <p:cNvPr id="3" name="右箭头 2">
            <a:extLst>
              <a:ext uri="{FF2B5EF4-FFF2-40B4-BE49-F238E27FC236}">
                <a16:creationId xmlns:a16="http://schemas.microsoft.com/office/drawing/2014/main" id="{4A585316-1715-3740-AF84-6E3AB804F21B}"/>
              </a:ext>
            </a:extLst>
          </p:cNvPr>
          <p:cNvSpPr/>
          <p:nvPr/>
        </p:nvSpPr>
        <p:spPr>
          <a:xfrm rot="5400000">
            <a:off x="1998029" y="2064808"/>
            <a:ext cx="341003" cy="168908"/>
          </a:xfrm>
          <a:prstGeom prst="rightArrow">
            <a:avLst/>
          </a:prstGeom>
          <a:solidFill>
            <a:srgbClr val="EA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Source Han Sans CN" panose="020B0500000000000000" pitchFamily="34" charset="-128"/>
            </a:endParaRPr>
          </a:p>
        </p:txBody>
      </p:sp>
      <p:sp>
        <p:nvSpPr>
          <p:cNvPr id="38" name="右箭头 37">
            <a:extLst>
              <a:ext uri="{FF2B5EF4-FFF2-40B4-BE49-F238E27FC236}">
                <a16:creationId xmlns:a16="http://schemas.microsoft.com/office/drawing/2014/main" id="{BD919A36-D510-0847-AF75-1047AFACAD00}"/>
              </a:ext>
            </a:extLst>
          </p:cNvPr>
          <p:cNvSpPr/>
          <p:nvPr/>
        </p:nvSpPr>
        <p:spPr>
          <a:xfrm rot="5400000">
            <a:off x="2008246" y="3249378"/>
            <a:ext cx="341003" cy="168908"/>
          </a:xfrm>
          <a:prstGeom prst="rightArrow">
            <a:avLst/>
          </a:prstGeom>
          <a:solidFill>
            <a:srgbClr val="EA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Source Han Sans CN" panose="020B0500000000000000" pitchFamily="34" charset="-128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338A9FB3-3AE7-854D-8113-F259C1C9F3E5}"/>
              </a:ext>
            </a:extLst>
          </p:cNvPr>
          <p:cNvGrpSpPr/>
          <p:nvPr/>
        </p:nvGrpSpPr>
        <p:grpSpPr>
          <a:xfrm>
            <a:off x="1264685" y="1221821"/>
            <a:ext cx="1807696" cy="636875"/>
            <a:chOff x="3568303" y="1178706"/>
            <a:chExt cx="2007393" cy="707231"/>
          </a:xfrm>
        </p:grpSpPr>
        <p:sp>
          <p:nvSpPr>
            <p:cNvPr id="40" name="圆角矩形 150">
              <a:extLst>
                <a:ext uri="{FF2B5EF4-FFF2-40B4-BE49-F238E27FC236}">
                  <a16:creationId xmlns:a16="http://schemas.microsoft.com/office/drawing/2014/main" id="{8C738FE9-09A8-1A45-824B-BD83E772A69F}"/>
                </a:ext>
              </a:extLst>
            </p:cNvPr>
            <p:cNvSpPr/>
            <p:nvPr/>
          </p:nvSpPr>
          <p:spPr>
            <a:xfrm>
              <a:off x="3568303" y="1178706"/>
              <a:ext cx="2007393" cy="707231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78000">
                  <a:srgbClr val="45392E"/>
                </a:gs>
                <a:gs pos="50000">
                  <a:srgbClr val="B59C71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41" name="圆角矩形 151">
              <a:extLst>
                <a:ext uri="{FF2B5EF4-FFF2-40B4-BE49-F238E27FC236}">
                  <a16:creationId xmlns:a16="http://schemas.microsoft.com/office/drawing/2014/main" id="{CF029F0E-E610-FE4B-9B8E-247AE5165F02}"/>
                </a:ext>
              </a:extLst>
            </p:cNvPr>
            <p:cNvSpPr/>
            <p:nvPr/>
          </p:nvSpPr>
          <p:spPr>
            <a:xfrm>
              <a:off x="3638822" y="1251074"/>
              <a:ext cx="1871402" cy="569887"/>
            </a:xfrm>
            <a:prstGeom prst="roundRect">
              <a:avLst>
                <a:gd name="adj" fmla="val 3066"/>
              </a:avLst>
            </a:prstGeom>
            <a:gradFill flip="none" rotWithShape="1">
              <a:gsLst>
                <a:gs pos="30000">
                  <a:srgbClr val="564A33">
                    <a:alpha val="42745"/>
                  </a:srgbClr>
                </a:gs>
                <a:gs pos="84000">
                  <a:srgbClr val="45392E">
                    <a:alpha val="94902"/>
                  </a:srgbClr>
                </a:gs>
              </a:gsLst>
              <a:lin ang="2400000" scaled="0"/>
            </a:gradFill>
            <a:ln w="6350" cap="flat">
              <a:solidFill>
                <a:srgbClr val="736651"/>
              </a:solidFill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algn="ctr"/>
              <a:endParaRPr sz="1400">
                <a:solidFill>
                  <a:prstClr val="white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42" name="TextBox 1">
              <a:extLst>
                <a:ext uri="{FF2B5EF4-FFF2-40B4-BE49-F238E27FC236}">
                  <a16:creationId xmlns:a16="http://schemas.microsoft.com/office/drawing/2014/main" id="{B01ABB1B-C8C0-FF41-B2B0-DE92AB3C584C}"/>
                </a:ext>
              </a:extLst>
            </p:cNvPr>
            <p:cNvSpPr txBox="1"/>
            <p:nvPr/>
          </p:nvSpPr>
          <p:spPr>
            <a:xfrm>
              <a:off x="4090548" y="1379090"/>
              <a:ext cx="1004278" cy="3417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kumimoji="1" lang="en-US" altLang="zh-CN" sz="14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VPC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 </a:t>
              </a:r>
              <a:r>
                <a:rPr kumimoji="1" lang="en-US" altLang="zh-CN" sz="14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1.0</a:t>
              </a:r>
              <a:endParaRPr kumimoji="1" lang="zh-CN" altLang="en-US" sz="14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54B4C40-A646-D444-B942-890A956C7625}"/>
              </a:ext>
            </a:extLst>
          </p:cNvPr>
          <p:cNvGrpSpPr/>
          <p:nvPr/>
        </p:nvGrpSpPr>
        <p:grpSpPr>
          <a:xfrm>
            <a:off x="1264685" y="3597199"/>
            <a:ext cx="1807696" cy="636875"/>
            <a:chOff x="3568303" y="1178706"/>
            <a:chExt cx="2007393" cy="707231"/>
          </a:xfrm>
        </p:grpSpPr>
        <p:sp>
          <p:nvSpPr>
            <p:cNvPr id="44" name="圆角矩形 150">
              <a:extLst>
                <a:ext uri="{FF2B5EF4-FFF2-40B4-BE49-F238E27FC236}">
                  <a16:creationId xmlns:a16="http://schemas.microsoft.com/office/drawing/2014/main" id="{9D8B7566-88A0-964D-A781-B39174FAE920}"/>
                </a:ext>
              </a:extLst>
            </p:cNvPr>
            <p:cNvSpPr/>
            <p:nvPr/>
          </p:nvSpPr>
          <p:spPr>
            <a:xfrm>
              <a:off x="3568303" y="1178706"/>
              <a:ext cx="2007393" cy="707231"/>
            </a:xfrm>
            <a:prstGeom prst="roundRect">
              <a:avLst>
                <a:gd name="adj" fmla="val 4166"/>
              </a:avLst>
            </a:prstGeom>
            <a:gradFill flip="none" rotWithShape="1">
              <a:gsLst>
                <a:gs pos="78000">
                  <a:srgbClr val="45392E"/>
                </a:gs>
                <a:gs pos="50000">
                  <a:srgbClr val="B59C71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45" name="圆角矩形 151">
              <a:extLst>
                <a:ext uri="{FF2B5EF4-FFF2-40B4-BE49-F238E27FC236}">
                  <a16:creationId xmlns:a16="http://schemas.microsoft.com/office/drawing/2014/main" id="{22059954-0F68-A140-BF64-31AC08BAC579}"/>
                </a:ext>
              </a:extLst>
            </p:cNvPr>
            <p:cNvSpPr/>
            <p:nvPr/>
          </p:nvSpPr>
          <p:spPr>
            <a:xfrm>
              <a:off x="3638822" y="1251074"/>
              <a:ext cx="1871402" cy="569887"/>
            </a:xfrm>
            <a:prstGeom prst="roundRect">
              <a:avLst>
                <a:gd name="adj" fmla="val 3066"/>
              </a:avLst>
            </a:prstGeom>
            <a:gradFill flip="none" rotWithShape="1">
              <a:gsLst>
                <a:gs pos="30000">
                  <a:srgbClr val="564A33">
                    <a:alpha val="42745"/>
                  </a:srgbClr>
                </a:gs>
                <a:gs pos="84000">
                  <a:srgbClr val="45392E">
                    <a:alpha val="94902"/>
                  </a:srgbClr>
                </a:gs>
              </a:gsLst>
              <a:lin ang="2400000" scaled="0"/>
            </a:gradFill>
            <a:ln w="6350" cap="flat">
              <a:solidFill>
                <a:srgbClr val="736651"/>
              </a:solidFill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algn="ctr"/>
              <a:endParaRPr sz="1400">
                <a:solidFill>
                  <a:prstClr val="white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46" name="TextBox 1">
              <a:extLst>
                <a:ext uri="{FF2B5EF4-FFF2-40B4-BE49-F238E27FC236}">
                  <a16:creationId xmlns:a16="http://schemas.microsoft.com/office/drawing/2014/main" id="{C4656B85-7F9F-A947-8B65-F07BAF2C6122}"/>
                </a:ext>
              </a:extLst>
            </p:cNvPr>
            <p:cNvSpPr txBox="1"/>
            <p:nvPr/>
          </p:nvSpPr>
          <p:spPr>
            <a:xfrm>
              <a:off x="4090548" y="1379090"/>
              <a:ext cx="1004278" cy="3417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kumimoji="1" lang="en-US" altLang="zh-CN" sz="14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VPC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 </a:t>
              </a:r>
              <a:r>
                <a:rPr kumimoji="1" lang="en-US" altLang="zh-CN" sz="14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3.0</a:t>
              </a:r>
              <a:endParaRPr kumimoji="1" lang="zh-CN" altLang="en-US" sz="14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>
            <a:extLst>
              <a:ext uri="{FF2B5EF4-FFF2-40B4-BE49-F238E27FC236}">
                <a16:creationId xmlns:a16="http://schemas.microsoft.com/office/drawing/2014/main" id="{E4C673E9-C2A8-B041-9A5C-17E2185246DA}"/>
              </a:ext>
            </a:extLst>
          </p:cNvPr>
          <p:cNvSpPr txBox="1"/>
          <p:nvPr/>
        </p:nvSpPr>
        <p:spPr>
          <a:xfrm>
            <a:off x="2894196" y="486448"/>
            <a:ext cx="335560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异构网络</a:t>
            </a:r>
            <a:r>
              <a:rPr kumimoji="1" lang="en-US" altLang="zh-CN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-K8S </a:t>
            </a:r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网络方案选择</a:t>
            </a:r>
          </a:p>
        </p:txBody>
      </p:sp>
      <p:sp>
        <p:nvSpPr>
          <p:cNvPr id="36" name="Google Shape;243;p18"/>
          <p:cNvSpPr/>
          <p:nvPr/>
        </p:nvSpPr>
        <p:spPr>
          <a:xfrm>
            <a:off x="1286804" y="1360098"/>
            <a:ext cx="2271891" cy="42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zh-CN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rPr>
              <a:t>网络损耗较大</a:t>
            </a:r>
            <a:endParaRPr sz="11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Arial" panose="020B0604020202090204"/>
              <a:sym typeface="Arial" panose="020B0604020202090204"/>
            </a:endParaRPr>
          </a:p>
          <a:p>
            <a:pPr marR="0" lvl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zh-CN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rPr>
              <a:t>IAAS资源不能访问Pod</a:t>
            </a:r>
            <a:endParaRPr sz="11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Arial" panose="020B0604020202090204"/>
              <a:sym typeface="Arial" panose="020B0604020202090204"/>
            </a:endParaRPr>
          </a:p>
        </p:txBody>
      </p:sp>
      <p:sp>
        <p:nvSpPr>
          <p:cNvPr id="34" name="Google Shape;246;p18"/>
          <p:cNvSpPr/>
          <p:nvPr/>
        </p:nvSpPr>
        <p:spPr>
          <a:xfrm>
            <a:off x="686294" y="2436561"/>
            <a:ext cx="2872402" cy="64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zh-CN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rPr>
              <a:t>BGP模式与UVPC不适配</a:t>
            </a:r>
            <a:endParaRPr sz="11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Arial" panose="020B0604020202090204"/>
              <a:sym typeface="Arial" panose="020B0604020202090204"/>
            </a:endParaRPr>
          </a:p>
          <a:p>
            <a:pPr marR="0" lvl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zh-CN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rPr>
              <a:t>受自定义路由条目限制，节点规模不能太大</a:t>
            </a:r>
            <a:endParaRPr sz="11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Arial" panose="020B0604020202090204"/>
              <a:sym typeface="Arial" panose="020B0604020202090204"/>
            </a:endParaRPr>
          </a:p>
        </p:txBody>
      </p:sp>
      <p:cxnSp>
        <p:nvCxnSpPr>
          <p:cNvPr id="8" name="Google Shape;247;p18"/>
          <p:cNvCxnSpPr/>
          <p:nvPr/>
        </p:nvCxnSpPr>
        <p:spPr>
          <a:xfrm flipH="1">
            <a:off x="4897828" y="1473139"/>
            <a:ext cx="493" cy="2684760"/>
          </a:xfrm>
          <a:prstGeom prst="straightConnector1">
            <a:avLst/>
          </a:prstGeom>
          <a:noFill/>
          <a:ln w="38100" cap="rnd" cmpd="sng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0" name="Google Shape;267;p18"/>
          <p:cNvSpPr/>
          <p:nvPr/>
        </p:nvSpPr>
        <p:spPr>
          <a:xfrm>
            <a:off x="481013" y="3460447"/>
            <a:ext cx="3077683" cy="90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zh-CN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rPr>
              <a:t>在云VPC场景下，都需要维护两套网络</a:t>
            </a:r>
            <a:endParaRPr sz="11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Arial" panose="020B0604020202090204"/>
              <a:sym typeface="Arial" panose="020B0604020202090204"/>
            </a:endParaRPr>
          </a:p>
          <a:p>
            <a:pPr marR="0" lvl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zh-CN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rPr>
              <a:t>Overlay兼容性好，但有性能损耗</a:t>
            </a:r>
            <a:endParaRPr sz="11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Arial" panose="020B0604020202090204"/>
              <a:sym typeface="Arial" panose="020B0604020202090204"/>
            </a:endParaRPr>
          </a:p>
          <a:p>
            <a:pPr marR="0" lvl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zh-CN" sz="11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rPr>
              <a:t>Underlay模式受限于跨子网，兼容性不够好</a:t>
            </a:r>
            <a:endParaRPr sz="11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Arial" panose="020B0604020202090204"/>
              <a:sym typeface="Arial" panose="020B0604020202090204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601B1453-1237-FA4A-8AF1-EAE9D78F8387}"/>
              </a:ext>
            </a:extLst>
          </p:cNvPr>
          <p:cNvGrpSpPr/>
          <p:nvPr/>
        </p:nvGrpSpPr>
        <p:grpSpPr>
          <a:xfrm>
            <a:off x="3890895" y="2554728"/>
            <a:ext cx="577349" cy="577348"/>
            <a:chOff x="5414614" y="3017806"/>
            <a:chExt cx="577349" cy="577348"/>
          </a:xfrm>
          <a:gradFill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</p:grpSpPr>
        <p:sp>
          <p:nvSpPr>
            <p:cNvPr id="44" name="圆角矩形 43">
              <a:extLst>
                <a:ext uri="{FF2B5EF4-FFF2-40B4-BE49-F238E27FC236}">
                  <a16:creationId xmlns:a16="http://schemas.microsoft.com/office/drawing/2014/main" id="{731B691C-1B9F-F542-946F-037655CDC881}"/>
                </a:ext>
              </a:extLst>
            </p:cNvPr>
            <p:cNvSpPr/>
            <p:nvPr/>
          </p:nvSpPr>
          <p:spPr>
            <a:xfrm>
              <a:off x="5414614" y="3017806"/>
              <a:ext cx="577349" cy="577348"/>
            </a:xfrm>
            <a:prstGeom prst="roundRect">
              <a:avLst>
                <a:gd name="adj" fmla="val 4223"/>
              </a:avLst>
            </a:prstGeom>
            <a:grpFill/>
            <a:ln w="50800">
              <a:gradFill flip="none" rotWithShape="1">
                <a:gsLst>
                  <a:gs pos="0">
                    <a:srgbClr val="EFCF90"/>
                  </a:gs>
                  <a:gs pos="100000">
                    <a:srgbClr val="746446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ea typeface="Source Han Sans CN" panose="020B0500000000000000" pitchFamily="34" charset="-128"/>
              </a:endParaRPr>
            </a:p>
          </p:txBody>
        </p:sp>
        <p:sp>
          <p:nvSpPr>
            <p:cNvPr id="46" name="Google Shape;242;p18">
              <a:extLst>
                <a:ext uri="{FF2B5EF4-FFF2-40B4-BE49-F238E27FC236}">
                  <a16:creationId xmlns:a16="http://schemas.microsoft.com/office/drawing/2014/main" id="{8F8CDD11-ECAD-AB48-8448-D3B7DBBDA425}"/>
                </a:ext>
              </a:extLst>
            </p:cNvPr>
            <p:cNvSpPr txBox="1"/>
            <p:nvPr/>
          </p:nvSpPr>
          <p:spPr>
            <a:xfrm>
              <a:off x="5433612" y="3166818"/>
              <a:ext cx="539351" cy="279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/>
              <a:r>
                <a:rPr lang="en" altLang="zh-CN" sz="10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  <a:cs typeface="Arial" panose="020B0604020202090204"/>
                  <a:sym typeface="Arial" panose="020B0604020202090204"/>
                </a:rPr>
                <a:t>Calico</a:t>
              </a:r>
              <a:endParaRPr lang="zh-CN" sz="10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E934219A-CDDF-1548-AA98-CA907E52DB82}"/>
              </a:ext>
            </a:extLst>
          </p:cNvPr>
          <p:cNvGrpSpPr/>
          <p:nvPr/>
        </p:nvGrpSpPr>
        <p:grpSpPr>
          <a:xfrm>
            <a:off x="3759046" y="3629979"/>
            <a:ext cx="714064" cy="577348"/>
            <a:chOff x="3775512" y="3580551"/>
            <a:chExt cx="714064" cy="577348"/>
          </a:xfrm>
        </p:grpSpPr>
        <p:sp>
          <p:nvSpPr>
            <p:cNvPr id="64" name="圆角矩形 63">
              <a:extLst>
                <a:ext uri="{FF2B5EF4-FFF2-40B4-BE49-F238E27FC236}">
                  <a16:creationId xmlns:a16="http://schemas.microsoft.com/office/drawing/2014/main" id="{7F95E950-1638-9A43-9B8F-C8F259770663}"/>
                </a:ext>
              </a:extLst>
            </p:cNvPr>
            <p:cNvSpPr/>
            <p:nvPr/>
          </p:nvSpPr>
          <p:spPr>
            <a:xfrm>
              <a:off x="3912227" y="3580551"/>
              <a:ext cx="577349" cy="577348"/>
            </a:xfrm>
            <a:prstGeom prst="roundRect">
              <a:avLst>
                <a:gd name="adj" fmla="val 3092"/>
              </a:avLst>
            </a:prstGeom>
            <a:gradFill>
              <a:gsLst>
                <a:gs pos="0">
                  <a:srgbClr val="385EA6"/>
                </a:gs>
                <a:gs pos="99000">
                  <a:srgbClr val="1A244B"/>
                </a:gs>
              </a:gsLst>
              <a:lin ang="5400000" scaled="1"/>
            </a:gradFill>
            <a:ln w="50800">
              <a:gradFill flip="none" rotWithShape="1">
                <a:gsLst>
                  <a:gs pos="0">
                    <a:srgbClr val="EFCF90"/>
                  </a:gs>
                  <a:gs pos="100000">
                    <a:srgbClr val="746446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ea typeface="Source Han Sans CN" panose="020B0500000000000000" pitchFamily="34" charset="-128"/>
              </a:endParaRPr>
            </a:p>
          </p:txBody>
        </p:sp>
        <p:sp>
          <p:nvSpPr>
            <p:cNvPr id="65" name="Google Shape;242;p18">
              <a:extLst>
                <a:ext uri="{FF2B5EF4-FFF2-40B4-BE49-F238E27FC236}">
                  <a16:creationId xmlns:a16="http://schemas.microsoft.com/office/drawing/2014/main" id="{59F80E2B-7F33-9747-803A-AA0D4FA57367}"/>
                </a:ext>
              </a:extLst>
            </p:cNvPr>
            <p:cNvSpPr txBox="1"/>
            <p:nvPr/>
          </p:nvSpPr>
          <p:spPr>
            <a:xfrm>
              <a:off x="3775512" y="3729563"/>
              <a:ext cx="709198" cy="279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/>
              <a:r>
                <a:rPr lang="zh-CN" altLang="zh-CN" sz="10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Arial" panose="020B0604020202090204"/>
                  <a:sym typeface="Arial" panose="020B0604020202090204"/>
                </a:rPr>
                <a:t>others</a:t>
              </a:r>
              <a:endParaRPr lang="zh-CN" sz="10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endParaRPr>
            </a:p>
          </p:txBody>
        </p:sp>
      </p:grpSp>
      <p:grpSp>
        <p:nvGrpSpPr>
          <p:cNvPr id="14" name="Google Shape;268;p18"/>
          <p:cNvGrpSpPr/>
          <p:nvPr/>
        </p:nvGrpSpPr>
        <p:grpSpPr>
          <a:xfrm>
            <a:off x="5322767" y="1781336"/>
            <a:ext cx="2648374" cy="1147623"/>
            <a:chOff x="3101399" y="873981"/>
            <a:chExt cx="2980595" cy="2004396"/>
          </a:xfrm>
        </p:grpSpPr>
        <p:sp>
          <p:nvSpPr>
            <p:cNvPr id="15" name="Google Shape;269;p18"/>
            <p:cNvSpPr txBox="1"/>
            <p:nvPr/>
          </p:nvSpPr>
          <p:spPr>
            <a:xfrm>
              <a:off x="3101399" y="873981"/>
              <a:ext cx="2332010" cy="441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  <a:cs typeface="Arial" panose="020B0604020202090204"/>
                  <a:sym typeface="Arial" panose="020B0604020202090204"/>
                </a:rPr>
                <a:t>CNI on UCloud？</a:t>
              </a:r>
              <a:endParaRPr sz="16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endParaRPr>
            </a:p>
          </p:txBody>
        </p:sp>
        <p:sp>
          <p:nvSpPr>
            <p:cNvPr id="16" name="Google Shape;270;p18"/>
            <p:cNvSpPr/>
            <p:nvPr/>
          </p:nvSpPr>
          <p:spPr>
            <a:xfrm>
              <a:off x="3380242" y="1581194"/>
              <a:ext cx="2701752" cy="735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R="0" lvl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ts val="1100"/>
              </a:pPr>
              <a:r>
                <a:rPr lang="zh-CN" sz="13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Arial" panose="020B0604020202090204"/>
                  <a:sym typeface="Arial" panose="020B0604020202090204"/>
                </a:rPr>
                <a:t>基于</a:t>
              </a:r>
              <a:r>
                <a:rPr lang="zh-CN" altLang="en-US" sz="13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Arial" panose="020B0604020202090204"/>
                  <a:sym typeface="Arial" panose="020B0604020202090204"/>
                </a:rPr>
                <a:t> </a:t>
              </a:r>
              <a:r>
                <a:rPr lang="zh-CN" sz="1300" dirty="0">
                  <a:solidFill>
                    <a:srgbClr val="EABC79"/>
                  </a:solidFill>
                  <a:latin typeface="Exo" pitchFamily="2" charset="0"/>
                  <a:ea typeface="Source Han Sans CN" panose="020B0500000000000000" pitchFamily="34" charset="-128"/>
                  <a:cs typeface="Arial" panose="020B0604020202090204"/>
                  <a:sym typeface="Arial" panose="020B0604020202090204"/>
                </a:rPr>
                <a:t>UPVC</a:t>
              </a:r>
              <a:r>
                <a:rPr lang="zh-CN" altLang="en-US" sz="13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  <a:cs typeface="Arial" panose="020B0604020202090204"/>
                  <a:sym typeface="Arial" panose="020B0604020202090204"/>
                </a:rPr>
                <a:t> </a:t>
              </a:r>
              <a:r>
                <a:rPr lang="zh-CN" sz="13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Arial" panose="020B0604020202090204"/>
                  <a:sym typeface="Arial" panose="020B0604020202090204"/>
                </a:rPr>
                <a:t>，与</a:t>
              </a:r>
              <a:r>
                <a:rPr lang="zh-CN" altLang="en-US" sz="13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Arial" panose="020B0604020202090204"/>
                  <a:sym typeface="Arial" panose="020B0604020202090204"/>
                </a:rPr>
                <a:t> </a:t>
              </a:r>
              <a:r>
                <a:rPr lang="zh-CN" sz="1300" dirty="0">
                  <a:solidFill>
                    <a:srgbClr val="EABC79"/>
                  </a:solidFill>
                  <a:latin typeface="Exo" pitchFamily="2" charset="0"/>
                  <a:ea typeface="Source Han Sans CN" panose="020B0500000000000000" pitchFamily="34" charset="-128"/>
                  <a:cs typeface="Arial" panose="020B0604020202090204"/>
                  <a:sym typeface="Arial" panose="020B0604020202090204"/>
                </a:rPr>
                <a:t>SDN</a:t>
              </a:r>
              <a:r>
                <a:rPr lang="zh-CN" altLang="en-US" sz="13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Arial" panose="020B0604020202090204"/>
                  <a:sym typeface="Arial" panose="020B0604020202090204"/>
                </a:rPr>
                <a:t> </a:t>
              </a:r>
              <a:r>
                <a:rPr lang="zh-CN" sz="13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Arial" panose="020B0604020202090204"/>
                  <a:sym typeface="Arial" panose="020B0604020202090204"/>
                </a:rPr>
                <a:t>网络打平</a:t>
              </a:r>
              <a:endParaRPr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endParaRPr>
            </a:p>
          </p:txBody>
        </p:sp>
        <p:sp>
          <p:nvSpPr>
            <p:cNvPr id="58" name="Google Shape;270;p18">
              <a:extLst>
                <a:ext uri="{FF2B5EF4-FFF2-40B4-BE49-F238E27FC236}">
                  <a16:creationId xmlns:a16="http://schemas.microsoft.com/office/drawing/2014/main" id="{136E3494-A03C-D341-8CAE-D6C6D7CCBA81}"/>
                </a:ext>
              </a:extLst>
            </p:cNvPr>
            <p:cNvSpPr/>
            <p:nvPr/>
          </p:nvSpPr>
          <p:spPr>
            <a:xfrm>
              <a:off x="3380245" y="2142658"/>
              <a:ext cx="2332010" cy="735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lnSpc>
                  <a:spcPct val="120000"/>
                </a:lnSpc>
                <a:buClr>
                  <a:schemeClr val="bg1"/>
                </a:buClr>
                <a:buSzPts val="1100"/>
              </a:pPr>
              <a:r>
                <a:rPr lang="zh-CN" altLang="en-US" sz="13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Arial" panose="020B0604020202090204"/>
                  <a:sym typeface="Arial" panose="020B0604020202090204"/>
                </a:rPr>
                <a:t>便于混合部署（</a:t>
              </a:r>
              <a:r>
                <a:rPr lang="en" altLang="zh-CN" sz="13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Arial" panose="020B0604020202090204"/>
                  <a:sym typeface="Arial" panose="020B0604020202090204"/>
                </a:rPr>
                <a:t>VM+K8S</a:t>
              </a:r>
              <a:r>
                <a:rPr lang="zh-CN" altLang="en" sz="13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  <a:cs typeface="Arial" panose="020B0604020202090204"/>
                  <a:sym typeface="Arial" panose="020B0604020202090204"/>
                </a:rPr>
                <a:t>）</a:t>
              </a:r>
              <a:endParaRPr lang="en" altLang="zh-CN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endParaRPr>
            </a:p>
          </p:txBody>
        </p: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4D7C7BFE-A837-A34D-B231-13CDBD71EF60}"/>
              </a:ext>
            </a:extLst>
          </p:cNvPr>
          <p:cNvSpPr/>
          <p:nvPr/>
        </p:nvSpPr>
        <p:spPr>
          <a:xfrm>
            <a:off x="5415196" y="2271500"/>
            <a:ext cx="115307" cy="115307"/>
          </a:xfrm>
          <a:prstGeom prst="rect">
            <a:avLst/>
          </a:prstGeom>
          <a:gradFill flip="none" rotWithShape="1"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r>
              <a:rPr lang="zh-CN" altLang="en-US" sz="200" dirty="0">
                <a:solidFill>
                  <a:schemeClr val="tx1"/>
                </a:solidFill>
                <a:latin typeface="Source Han Sans CN Regular"/>
                <a:ea typeface="Source Han Sans CN Regular"/>
              </a:rPr>
              <a:t>  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8ED12738-5499-D244-A07C-7394668EB240}"/>
              </a:ext>
            </a:extLst>
          </p:cNvPr>
          <p:cNvSpPr/>
          <p:nvPr/>
        </p:nvSpPr>
        <p:spPr>
          <a:xfrm>
            <a:off x="5415196" y="2607491"/>
            <a:ext cx="115307" cy="115307"/>
          </a:xfrm>
          <a:prstGeom prst="rect">
            <a:avLst/>
          </a:prstGeom>
          <a:gradFill flip="none" rotWithShape="1">
            <a:gsLst>
              <a:gs pos="89000">
                <a:srgbClr val="1B254C"/>
              </a:gs>
              <a:gs pos="14000">
                <a:srgbClr val="3D5AA7"/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r>
              <a:rPr lang="zh-CN" altLang="en-US" sz="200" dirty="0">
                <a:solidFill>
                  <a:schemeClr val="tx1"/>
                </a:solidFill>
                <a:latin typeface="Source Han Sans CN Regular"/>
                <a:ea typeface="Source Han Sans CN Regular"/>
              </a:rPr>
              <a:t>  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2704715E-2579-0A4E-BDE2-158316EA6D76}"/>
              </a:ext>
            </a:extLst>
          </p:cNvPr>
          <p:cNvGrpSpPr/>
          <p:nvPr/>
        </p:nvGrpSpPr>
        <p:grpSpPr>
          <a:xfrm>
            <a:off x="3782223" y="1479539"/>
            <a:ext cx="709198" cy="577348"/>
            <a:chOff x="2452897" y="1244336"/>
            <a:chExt cx="709198" cy="577348"/>
          </a:xfrm>
        </p:grpSpPr>
        <p:sp>
          <p:nvSpPr>
            <p:cNvPr id="62" name="圆角矩形 61">
              <a:extLst>
                <a:ext uri="{FF2B5EF4-FFF2-40B4-BE49-F238E27FC236}">
                  <a16:creationId xmlns:a16="http://schemas.microsoft.com/office/drawing/2014/main" id="{75C00B31-2106-8243-8DDA-96588CB66CEA}"/>
                </a:ext>
              </a:extLst>
            </p:cNvPr>
            <p:cNvSpPr/>
            <p:nvPr/>
          </p:nvSpPr>
          <p:spPr>
            <a:xfrm>
              <a:off x="2566435" y="1244336"/>
              <a:ext cx="577349" cy="577348"/>
            </a:xfrm>
            <a:prstGeom prst="roundRect">
              <a:avLst>
                <a:gd name="adj" fmla="val 1960"/>
              </a:avLst>
            </a:prstGeom>
            <a:gradFill>
              <a:gsLst>
                <a:gs pos="0">
                  <a:srgbClr val="3C5BA6"/>
                </a:gs>
                <a:gs pos="100000">
                  <a:srgbClr val="1A244B"/>
                </a:gs>
              </a:gsLst>
              <a:lin ang="5400000" scaled="1"/>
            </a:gradFill>
            <a:ln w="50800">
              <a:gradFill flip="none" rotWithShape="1">
                <a:gsLst>
                  <a:gs pos="0">
                    <a:srgbClr val="EFCF90"/>
                  </a:gs>
                  <a:gs pos="100000">
                    <a:srgbClr val="746446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ea typeface="Source Han Sans CN" panose="020B0500000000000000" pitchFamily="34" charset="-128"/>
              </a:endParaRPr>
            </a:p>
          </p:txBody>
        </p:sp>
        <p:sp>
          <p:nvSpPr>
            <p:cNvPr id="63" name="Google Shape;242;p18">
              <a:extLst>
                <a:ext uri="{FF2B5EF4-FFF2-40B4-BE49-F238E27FC236}">
                  <a16:creationId xmlns:a16="http://schemas.microsoft.com/office/drawing/2014/main" id="{19D792B3-4BD6-F04B-8BB1-3F6C68807182}"/>
                </a:ext>
              </a:extLst>
            </p:cNvPr>
            <p:cNvSpPr txBox="1"/>
            <p:nvPr/>
          </p:nvSpPr>
          <p:spPr>
            <a:xfrm>
              <a:off x="2452897" y="1399550"/>
              <a:ext cx="709198" cy="279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/>
              <a:r>
                <a:rPr lang="en" altLang="zh-CN" sz="10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  <a:cs typeface="Arial" panose="020B0604020202090204"/>
                  <a:sym typeface="Arial" panose="020B0604020202090204"/>
                </a:rPr>
                <a:t>Flannel</a:t>
              </a:r>
              <a:endParaRPr lang="zh-CN" sz="10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51;p28"/>
          <p:cNvSpPr txBox="1"/>
          <p:nvPr/>
        </p:nvSpPr>
        <p:spPr>
          <a:xfrm>
            <a:off x="761094" y="2277184"/>
            <a:ext cx="1319592" cy="37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C57F"/>
              </a:buClr>
              <a:buSzPct val="100000"/>
              <a:buFont typeface="Wingdings" pitchFamily="2" charset="2"/>
              <a:buChar char="l"/>
            </a:pPr>
            <a:r>
              <a:rPr lang="en-US" altLang="zh-CN" sz="13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rPr>
              <a:t>Pod to Pod</a:t>
            </a:r>
          </a:p>
        </p:txBody>
      </p:sp>
      <p:sp>
        <p:nvSpPr>
          <p:cNvPr id="16" name="Google Shape;477;p28"/>
          <p:cNvSpPr txBox="1"/>
          <p:nvPr/>
        </p:nvSpPr>
        <p:spPr>
          <a:xfrm>
            <a:off x="749128" y="1726585"/>
            <a:ext cx="1784507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solidFill>
                  <a:srgbClr val="EABC79"/>
                </a:solidFill>
                <a:latin typeface="Exo" pitchFamily="2" charset="0"/>
                <a:ea typeface="Source Han Sans CN" panose="020B0500000000000000" pitchFamily="34" charset="-128"/>
              </a:rPr>
              <a:t>Kubernetes</a:t>
            </a:r>
            <a:r>
              <a:rPr lang="zh-CN" altLang="en-US" sz="1600" dirty="0">
                <a:solidFill>
                  <a:srgbClr val="EABC79"/>
                </a:solidFill>
                <a:latin typeface="Exo" pitchFamily="2" charset="0"/>
                <a:ea typeface="Source Han Sans CN" panose="020B0500000000000000" pitchFamily="34" charset="-128"/>
              </a:rPr>
              <a:t> </a:t>
            </a:r>
            <a:r>
              <a:rPr lang="en-US" altLang="zh-CN" sz="1600" dirty="0">
                <a:solidFill>
                  <a:srgbClr val="EABC79"/>
                </a:solidFill>
                <a:latin typeface="Exo" pitchFamily="2" charset="0"/>
                <a:ea typeface="Source Han Sans CN" panose="020B0500000000000000" pitchFamily="34" charset="-128"/>
              </a:rPr>
              <a:t>CNI</a:t>
            </a:r>
            <a:endParaRPr sz="1600" b="1" dirty="0">
              <a:solidFill>
                <a:srgbClr val="EABC79"/>
              </a:solidFill>
              <a:latin typeface="Exo" pitchFamily="2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A7055B1-6D0C-6946-86A1-4CBD6100229B}"/>
              </a:ext>
            </a:extLst>
          </p:cNvPr>
          <p:cNvSpPr txBox="1"/>
          <p:nvPr/>
        </p:nvSpPr>
        <p:spPr>
          <a:xfrm>
            <a:off x="668727" y="565373"/>
            <a:ext cx="284938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异构网络</a:t>
            </a:r>
            <a:r>
              <a:rPr kumimoji="1" lang="en-US" altLang="zh-CN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- K8S</a:t>
            </a:r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网络方案</a:t>
            </a:r>
            <a:endParaRPr kumimoji="1" lang="en-US" altLang="zh-CN" sz="2000" dirty="0">
              <a:solidFill>
                <a:srgbClr val="E9BB7A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Hiragino Sans GB W3" panose="020B0300000000000000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E19AF20-195C-1846-B6E2-4BAF21676818}"/>
              </a:ext>
            </a:extLst>
          </p:cNvPr>
          <p:cNvGrpSpPr/>
          <p:nvPr/>
        </p:nvGrpSpPr>
        <p:grpSpPr>
          <a:xfrm>
            <a:off x="3219114" y="1740168"/>
            <a:ext cx="1817755" cy="1663164"/>
            <a:chOff x="1025194" y="2756436"/>
            <a:chExt cx="1817755" cy="1663164"/>
          </a:xfrm>
        </p:grpSpPr>
        <p:sp>
          <p:nvSpPr>
            <p:cNvPr id="43" name="圆角矩形 150">
              <a:extLst>
                <a:ext uri="{FF2B5EF4-FFF2-40B4-BE49-F238E27FC236}">
                  <a16:creationId xmlns:a16="http://schemas.microsoft.com/office/drawing/2014/main" id="{F0E0B537-F747-F544-BF8A-2B0A410A82F5}"/>
                </a:ext>
              </a:extLst>
            </p:cNvPr>
            <p:cNvSpPr/>
            <p:nvPr/>
          </p:nvSpPr>
          <p:spPr>
            <a:xfrm>
              <a:off x="1025194" y="2756436"/>
              <a:ext cx="1817755" cy="1663164"/>
            </a:xfrm>
            <a:prstGeom prst="roundRect">
              <a:avLst>
                <a:gd name="adj" fmla="val 2503"/>
              </a:avLst>
            </a:prstGeom>
            <a:gradFill flip="none" rotWithShape="1">
              <a:gsLst>
                <a:gs pos="100000">
                  <a:srgbClr val="1B254C"/>
                </a:gs>
                <a:gs pos="0">
                  <a:srgbClr val="23335E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1F134E54-8010-3B48-A2CB-AD725A460153}"/>
                </a:ext>
              </a:extLst>
            </p:cNvPr>
            <p:cNvSpPr txBox="1"/>
            <p:nvPr/>
          </p:nvSpPr>
          <p:spPr>
            <a:xfrm>
              <a:off x="1125552" y="2893537"/>
              <a:ext cx="16642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err="1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UCloud</a:t>
              </a:r>
              <a:r>
                <a:rPr lang="zh-CN" altLang="en-US" sz="10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 </a:t>
              </a:r>
              <a:r>
                <a:rPr lang="zh-CN" altLang="en-US" sz="10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公有云 </a:t>
              </a:r>
              <a:r>
                <a:rPr lang="en-US" altLang="zh-CN" sz="10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UK8S</a:t>
              </a:r>
              <a:r>
                <a:rPr lang="zh-CN" altLang="en-US" sz="10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 集群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499A3FA-7F9E-0549-9671-CFD6168A4F1C}"/>
                </a:ext>
              </a:extLst>
            </p:cNvPr>
            <p:cNvGrpSpPr/>
            <p:nvPr/>
          </p:nvGrpSpPr>
          <p:grpSpPr>
            <a:xfrm>
              <a:off x="1203761" y="3296870"/>
              <a:ext cx="679131" cy="1000436"/>
              <a:chOff x="1254941" y="3257846"/>
              <a:chExt cx="679131" cy="1000436"/>
            </a:xfrm>
          </p:grpSpPr>
          <p:sp>
            <p:nvSpPr>
              <p:cNvPr id="44" name="圆角矩形 151">
                <a:extLst>
                  <a:ext uri="{FF2B5EF4-FFF2-40B4-BE49-F238E27FC236}">
                    <a16:creationId xmlns:a16="http://schemas.microsoft.com/office/drawing/2014/main" id="{CF378FF5-80D9-0C4A-BC43-4559E664C56B}"/>
                  </a:ext>
                </a:extLst>
              </p:cNvPr>
              <p:cNvSpPr/>
              <p:nvPr/>
            </p:nvSpPr>
            <p:spPr>
              <a:xfrm>
                <a:off x="1254941" y="3257846"/>
                <a:ext cx="679131" cy="1000436"/>
              </a:xfrm>
              <a:prstGeom prst="roundRec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152444"/>
                  </a:gs>
                  <a:gs pos="100000">
                    <a:srgbClr val="090E1F">
                      <a:alpha val="47000"/>
                    </a:srgbClr>
                  </a:gs>
                </a:gsLst>
                <a:lin ang="240000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200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46" name="Google Shape;451;p28">
                <a:extLst>
                  <a:ext uri="{FF2B5EF4-FFF2-40B4-BE49-F238E27FC236}">
                    <a16:creationId xmlns:a16="http://schemas.microsoft.com/office/drawing/2014/main" id="{EC4D37EB-B8E0-164E-B866-35BD31B41987}"/>
                  </a:ext>
                </a:extLst>
              </p:cNvPr>
              <p:cNvSpPr txBox="1"/>
              <p:nvPr/>
            </p:nvSpPr>
            <p:spPr>
              <a:xfrm>
                <a:off x="1341150" y="3285119"/>
                <a:ext cx="503951" cy="19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 lvl="0" algn="ctr">
                  <a:buClr>
                    <a:srgbClr val="000000"/>
                  </a:buClr>
                  <a:buSzPts val="1800"/>
                </a:pPr>
                <a:r>
                  <a:rPr lang="en-US" altLang="zh-CN" sz="800" dirty="0">
                    <a:solidFill>
                      <a:schemeClr val="bg1"/>
                    </a:solidFill>
                    <a:latin typeface="Exo" pitchFamily="2" charset="0"/>
                    <a:ea typeface="Source Han Sans CN" panose="020B0500000000000000" pitchFamily="34" charset="-128"/>
                  </a:rPr>
                  <a:t>Node1</a:t>
                </a:r>
                <a:endParaRPr sz="800" dirty="0">
                  <a:solidFill>
                    <a:schemeClr val="bg1"/>
                  </a:solidFill>
                  <a:latin typeface="Exo" pitchFamily="2" charset="0"/>
                </a:endParaRPr>
              </a:p>
            </p:txBody>
          </p:sp>
          <p:sp>
            <p:nvSpPr>
              <p:cNvPr id="50" name="Google Shape;451;p28">
                <a:extLst>
                  <a:ext uri="{FF2B5EF4-FFF2-40B4-BE49-F238E27FC236}">
                    <a16:creationId xmlns:a16="http://schemas.microsoft.com/office/drawing/2014/main" id="{520C3CDC-197B-EE4A-AD7F-0F38F8D66B45}"/>
                  </a:ext>
                </a:extLst>
              </p:cNvPr>
              <p:cNvSpPr txBox="1"/>
              <p:nvPr/>
            </p:nvSpPr>
            <p:spPr>
              <a:xfrm>
                <a:off x="1375373" y="3772038"/>
                <a:ext cx="414806" cy="191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lang="en-US" altLang="zh-CN" sz="8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endParaRPr>
              </a:p>
              <a:p>
                <a:pPr>
                  <a:buClr>
                    <a:srgbClr val="000000"/>
                  </a:buClr>
                  <a:buSzPts val="1800"/>
                </a:pPr>
                <a:endParaRPr lang="zh-CN" altLang="en-US" sz="800" dirty="0">
                  <a:solidFill>
                    <a:schemeClr val="bg1"/>
                  </a:solidFill>
                  <a:ea typeface="Source Han Sans CN" panose="020B0500000000000000" pitchFamily="34" charset="-128"/>
                </a:endParaRPr>
              </a:p>
              <a:p>
                <a:pPr lvl="0">
                  <a:buClr>
                    <a:srgbClr val="000000"/>
                  </a:buClr>
                  <a:buSzPts val="1800"/>
                </a:pPr>
                <a:endParaRPr sz="800" dirty="0">
                  <a:solidFill>
                    <a:schemeClr val="bg1"/>
                  </a:solidFill>
                  <a:latin typeface="Exo" pitchFamily="2" charset="0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03045FFD-8672-0C45-A7BB-62900CFD6094}"/>
                  </a:ext>
                </a:extLst>
              </p:cNvPr>
              <p:cNvGrpSpPr/>
              <p:nvPr/>
            </p:nvGrpSpPr>
            <p:grpSpPr>
              <a:xfrm>
                <a:off x="1375373" y="3533224"/>
                <a:ext cx="435506" cy="249280"/>
                <a:chOff x="1992714" y="3355261"/>
                <a:chExt cx="435506" cy="249280"/>
              </a:xfrm>
            </p:grpSpPr>
            <p:sp>
              <p:nvSpPr>
                <p:cNvPr id="52" name="圆角矩形 150">
                  <a:extLst>
                    <a:ext uri="{FF2B5EF4-FFF2-40B4-BE49-F238E27FC236}">
                      <a16:creationId xmlns:a16="http://schemas.microsoft.com/office/drawing/2014/main" id="{0B5D3259-469E-B043-8671-BBFE80D1EAB2}"/>
                    </a:ext>
                  </a:extLst>
                </p:cNvPr>
                <p:cNvSpPr/>
                <p:nvPr/>
              </p:nvSpPr>
              <p:spPr>
                <a:xfrm>
                  <a:off x="1992714" y="3355261"/>
                  <a:ext cx="435506" cy="249280"/>
                </a:xfrm>
                <a:prstGeom prst="roundRect">
                  <a:avLst>
                    <a:gd name="adj" fmla="val 4166"/>
                  </a:avLst>
                </a:prstGeom>
                <a:gradFill flip="none" rotWithShape="1">
                  <a:gsLst>
                    <a:gs pos="100000">
                      <a:srgbClr val="43382C"/>
                    </a:gs>
                    <a:gs pos="0">
                      <a:srgbClr val="EABC79"/>
                    </a:gs>
                  </a:gsLst>
                  <a:lin ang="2400000" scaled="0"/>
                </a:gradFill>
                <a:ln w="3175" cap="flat">
                  <a:noFill/>
                  <a:miter lim="400000"/>
                </a:ln>
                <a:effectLst/>
              </p:spPr>
              <p:txBody>
                <a:bodyPr wrap="square" lIns="43547" tIns="43547" rIns="43547" bIns="43547" numCol="1" anchor="ctr">
                  <a:noAutofit/>
                </a:bodyPr>
                <a:lstStyle/>
                <a:p>
                  <a:pPr defTabSz="653247"/>
                  <a:endParaRPr sz="200">
                    <a:latin typeface="Source Han Sans CN Regular"/>
                    <a:ea typeface="Source Han Sans CN Regular"/>
                  </a:endParaRPr>
                </a:p>
              </p:txBody>
            </p:sp>
            <p:sp>
              <p:nvSpPr>
                <p:cNvPr id="48" name="Google Shape;451;p28">
                  <a:extLst>
                    <a:ext uri="{FF2B5EF4-FFF2-40B4-BE49-F238E27FC236}">
                      <a16:creationId xmlns:a16="http://schemas.microsoft.com/office/drawing/2014/main" id="{1547FAC9-B1EB-E44F-B8E2-D057CEBA8E18}"/>
                    </a:ext>
                  </a:extLst>
                </p:cNvPr>
                <p:cNvSpPr txBox="1"/>
                <p:nvPr/>
              </p:nvSpPr>
              <p:spPr>
                <a:xfrm>
                  <a:off x="2007417" y="3364656"/>
                  <a:ext cx="414806" cy="191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0000" tIns="46800" rIns="90000" bIns="46800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r>
                    <a:rPr lang="en-US" altLang="zh-CN" sz="800" dirty="0">
                      <a:solidFill>
                        <a:schemeClr val="bg1"/>
                      </a:solidFill>
                      <a:ea typeface="Source Han Sans CN" panose="020B0500000000000000" pitchFamily="34" charset="-128"/>
                    </a:rPr>
                    <a:t>Pod1</a:t>
                  </a:r>
                  <a:endParaRPr lang="zh-CN" altLang="en-US" sz="800" dirty="0">
                    <a:solidFill>
                      <a:schemeClr val="bg1"/>
                    </a:solidFill>
                    <a:ea typeface="Source Han Sans CN" panose="020B0500000000000000" pitchFamily="34" charset="-128"/>
                  </a:endParaRPr>
                </a:p>
                <a:p>
                  <a:pPr lvl="0">
                    <a:buClr>
                      <a:srgbClr val="000000"/>
                    </a:buClr>
                    <a:buSzPts val="1800"/>
                  </a:pPr>
                  <a:endParaRPr sz="800" dirty="0">
                    <a:solidFill>
                      <a:schemeClr val="bg1"/>
                    </a:solidFill>
                    <a:latin typeface="Exo" pitchFamily="2" charset="0"/>
                  </a:endParaRPr>
                </a:p>
              </p:txBody>
            </p:sp>
          </p:grp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2B663C8D-11D7-134D-B0CC-5E64099F1467}"/>
                  </a:ext>
                </a:extLst>
              </p:cNvPr>
              <p:cNvGrpSpPr/>
              <p:nvPr/>
            </p:nvGrpSpPr>
            <p:grpSpPr>
              <a:xfrm>
                <a:off x="1375373" y="3877535"/>
                <a:ext cx="435506" cy="249280"/>
                <a:chOff x="1992714" y="3355261"/>
                <a:chExt cx="435506" cy="249280"/>
              </a:xfrm>
            </p:grpSpPr>
            <p:sp>
              <p:nvSpPr>
                <p:cNvPr id="54" name="圆角矩形 150">
                  <a:extLst>
                    <a:ext uri="{FF2B5EF4-FFF2-40B4-BE49-F238E27FC236}">
                      <a16:creationId xmlns:a16="http://schemas.microsoft.com/office/drawing/2014/main" id="{A81D4C52-297D-E04B-8524-CA6F60BF15FE}"/>
                    </a:ext>
                  </a:extLst>
                </p:cNvPr>
                <p:cNvSpPr/>
                <p:nvPr/>
              </p:nvSpPr>
              <p:spPr>
                <a:xfrm>
                  <a:off x="1992714" y="3355261"/>
                  <a:ext cx="435506" cy="249280"/>
                </a:xfrm>
                <a:prstGeom prst="roundRect">
                  <a:avLst>
                    <a:gd name="adj" fmla="val 4166"/>
                  </a:avLst>
                </a:prstGeom>
                <a:gradFill flip="none" rotWithShape="1">
                  <a:gsLst>
                    <a:gs pos="100000">
                      <a:srgbClr val="43382C"/>
                    </a:gs>
                    <a:gs pos="0">
                      <a:srgbClr val="EABC79"/>
                    </a:gs>
                  </a:gsLst>
                  <a:lin ang="2400000" scaled="0"/>
                </a:gradFill>
                <a:ln w="3175" cap="flat">
                  <a:noFill/>
                  <a:miter lim="400000"/>
                </a:ln>
                <a:effectLst/>
              </p:spPr>
              <p:txBody>
                <a:bodyPr wrap="square" lIns="43547" tIns="43547" rIns="43547" bIns="43547" numCol="1" anchor="ctr">
                  <a:noAutofit/>
                </a:bodyPr>
                <a:lstStyle/>
                <a:p>
                  <a:pPr defTabSz="653247"/>
                  <a:endParaRPr sz="200">
                    <a:latin typeface="Source Han Sans CN Regular"/>
                    <a:ea typeface="Source Han Sans CN Regular"/>
                  </a:endParaRPr>
                </a:p>
              </p:txBody>
            </p:sp>
            <p:sp>
              <p:nvSpPr>
                <p:cNvPr id="55" name="Google Shape;451;p28">
                  <a:extLst>
                    <a:ext uri="{FF2B5EF4-FFF2-40B4-BE49-F238E27FC236}">
                      <a16:creationId xmlns:a16="http://schemas.microsoft.com/office/drawing/2014/main" id="{9EE1FD5B-8F28-E24B-A5D5-78ADCA7F66A6}"/>
                    </a:ext>
                  </a:extLst>
                </p:cNvPr>
                <p:cNvSpPr txBox="1"/>
                <p:nvPr/>
              </p:nvSpPr>
              <p:spPr>
                <a:xfrm>
                  <a:off x="2007417" y="3364656"/>
                  <a:ext cx="414806" cy="191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0000" tIns="46800" rIns="90000" bIns="46800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r>
                    <a:rPr lang="en-US" altLang="zh-CN" sz="800" dirty="0">
                      <a:solidFill>
                        <a:schemeClr val="bg1"/>
                      </a:solidFill>
                      <a:ea typeface="Source Han Sans CN" panose="020B0500000000000000" pitchFamily="34" charset="-128"/>
                    </a:rPr>
                    <a:t>Pod2</a:t>
                  </a:r>
                  <a:endParaRPr lang="zh-CN" altLang="en-US" sz="800" dirty="0">
                    <a:solidFill>
                      <a:schemeClr val="bg1"/>
                    </a:solidFill>
                    <a:ea typeface="Source Han Sans CN" panose="020B0500000000000000" pitchFamily="34" charset="-128"/>
                  </a:endParaRPr>
                </a:p>
                <a:p>
                  <a:pPr lvl="0">
                    <a:buClr>
                      <a:srgbClr val="000000"/>
                    </a:buClr>
                    <a:buSzPts val="1800"/>
                  </a:pPr>
                  <a:endParaRPr sz="800" dirty="0">
                    <a:solidFill>
                      <a:schemeClr val="bg1"/>
                    </a:solidFill>
                    <a:latin typeface="Exo" pitchFamily="2" charset="0"/>
                  </a:endParaRPr>
                </a:p>
              </p:txBody>
            </p:sp>
          </p:grp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D27A139B-088C-8046-BE7E-830C493CDA63}"/>
                </a:ext>
              </a:extLst>
            </p:cNvPr>
            <p:cNvGrpSpPr/>
            <p:nvPr/>
          </p:nvGrpSpPr>
          <p:grpSpPr>
            <a:xfrm>
              <a:off x="2010916" y="3296870"/>
              <a:ext cx="679131" cy="1000436"/>
              <a:chOff x="1254941" y="3257846"/>
              <a:chExt cx="679131" cy="1000436"/>
            </a:xfrm>
          </p:grpSpPr>
          <p:sp>
            <p:nvSpPr>
              <p:cNvPr id="57" name="圆角矩形 151">
                <a:extLst>
                  <a:ext uri="{FF2B5EF4-FFF2-40B4-BE49-F238E27FC236}">
                    <a16:creationId xmlns:a16="http://schemas.microsoft.com/office/drawing/2014/main" id="{2D2CC921-2E0C-DD4D-9577-5E6EE0B2E153}"/>
                  </a:ext>
                </a:extLst>
              </p:cNvPr>
              <p:cNvSpPr/>
              <p:nvPr/>
            </p:nvSpPr>
            <p:spPr>
              <a:xfrm>
                <a:off x="1254941" y="3257846"/>
                <a:ext cx="679131" cy="1000436"/>
              </a:xfrm>
              <a:prstGeom prst="roundRec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152444"/>
                  </a:gs>
                  <a:gs pos="100000">
                    <a:srgbClr val="090E1F">
                      <a:alpha val="47000"/>
                    </a:srgbClr>
                  </a:gs>
                </a:gsLst>
                <a:lin ang="240000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200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58" name="Google Shape;451;p28">
                <a:extLst>
                  <a:ext uri="{FF2B5EF4-FFF2-40B4-BE49-F238E27FC236}">
                    <a16:creationId xmlns:a16="http://schemas.microsoft.com/office/drawing/2014/main" id="{7598F75C-8775-1E46-B16C-6C00E859BDEF}"/>
                  </a:ext>
                </a:extLst>
              </p:cNvPr>
              <p:cNvSpPr txBox="1"/>
              <p:nvPr/>
            </p:nvSpPr>
            <p:spPr>
              <a:xfrm>
                <a:off x="1341150" y="3285119"/>
                <a:ext cx="503951" cy="19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 lvl="0" algn="ctr">
                  <a:buClr>
                    <a:srgbClr val="000000"/>
                  </a:buClr>
                  <a:buSzPts val="1800"/>
                </a:pPr>
                <a:r>
                  <a:rPr lang="en-US" altLang="zh-CN" sz="800" dirty="0">
                    <a:solidFill>
                      <a:schemeClr val="bg1"/>
                    </a:solidFill>
                    <a:latin typeface="Exo" pitchFamily="2" charset="0"/>
                    <a:ea typeface="Source Han Sans CN" panose="020B0500000000000000" pitchFamily="34" charset="-128"/>
                  </a:rPr>
                  <a:t>Node2</a:t>
                </a:r>
                <a:endParaRPr sz="800" dirty="0">
                  <a:solidFill>
                    <a:schemeClr val="bg1"/>
                  </a:solidFill>
                  <a:latin typeface="Exo" pitchFamily="2" charset="0"/>
                </a:endParaRPr>
              </a:p>
            </p:txBody>
          </p:sp>
          <p:sp>
            <p:nvSpPr>
              <p:cNvPr id="59" name="Google Shape;451;p28">
                <a:extLst>
                  <a:ext uri="{FF2B5EF4-FFF2-40B4-BE49-F238E27FC236}">
                    <a16:creationId xmlns:a16="http://schemas.microsoft.com/office/drawing/2014/main" id="{28A03AA2-A0A8-1048-92BD-6F7A1FB7463F}"/>
                  </a:ext>
                </a:extLst>
              </p:cNvPr>
              <p:cNvSpPr txBox="1"/>
              <p:nvPr/>
            </p:nvSpPr>
            <p:spPr>
              <a:xfrm>
                <a:off x="1375373" y="3772038"/>
                <a:ext cx="414806" cy="191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lang="en-US" altLang="zh-CN" sz="800" dirty="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endParaRPr>
              </a:p>
              <a:p>
                <a:pPr>
                  <a:buClr>
                    <a:srgbClr val="000000"/>
                  </a:buClr>
                  <a:buSzPts val="1800"/>
                </a:pPr>
                <a:endParaRPr lang="zh-CN" altLang="en-US" sz="800" dirty="0">
                  <a:solidFill>
                    <a:schemeClr val="bg1"/>
                  </a:solidFill>
                  <a:ea typeface="Source Han Sans CN" panose="020B0500000000000000" pitchFamily="34" charset="-128"/>
                </a:endParaRPr>
              </a:p>
              <a:p>
                <a:pPr lvl="0">
                  <a:buClr>
                    <a:srgbClr val="000000"/>
                  </a:buClr>
                  <a:buSzPts val="1800"/>
                </a:pPr>
                <a:endParaRPr sz="800" dirty="0">
                  <a:solidFill>
                    <a:schemeClr val="bg1"/>
                  </a:solidFill>
                  <a:latin typeface="Exo" pitchFamily="2" charset="0"/>
                </a:endParaRPr>
              </a:p>
            </p:txBody>
          </p: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1B2E46B3-76B2-C74C-9ED6-E2F4F2549846}"/>
                  </a:ext>
                </a:extLst>
              </p:cNvPr>
              <p:cNvGrpSpPr/>
              <p:nvPr/>
            </p:nvGrpSpPr>
            <p:grpSpPr>
              <a:xfrm>
                <a:off x="1375373" y="3533224"/>
                <a:ext cx="435506" cy="249280"/>
                <a:chOff x="1992714" y="3355261"/>
                <a:chExt cx="435506" cy="249280"/>
              </a:xfrm>
            </p:grpSpPr>
            <p:sp>
              <p:nvSpPr>
                <p:cNvPr id="64" name="圆角矩形 150">
                  <a:extLst>
                    <a:ext uri="{FF2B5EF4-FFF2-40B4-BE49-F238E27FC236}">
                      <a16:creationId xmlns:a16="http://schemas.microsoft.com/office/drawing/2014/main" id="{C694A61A-23B6-0E40-93A6-591493EFBAC8}"/>
                    </a:ext>
                  </a:extLst>
                </p:cNvPr>
                <p:cNvSpPr/>
                <p:nvPr/>
              </p:nvSpPr>
              <p:spPr>
                <a:xfrm>
                  <a:off x="1992714" y="3355261"/>
                  <a:ext cx="435506" cy="249280"/>
                </a:xfrm>
                <a:prstGeom prst="roundRect">
                  <a:avLst>
                    <a:gd name="adj" fmla="val 4166"/>
                  </a:avLst>
                </a:prstGeom>
                <a:gradFill flip="none" rotWithShape="1">
                  <a:gsLst>
                    <a:gs pos="100000">
                      <a:srgbClr val="43382C"/>
                    </a:gs>
                    <a:gs pos="0">
                      <a:srgbClr val="EABC79"/>
                    </a:gs>
                  </a:gsLst>
                  <a:lin ang="2400000" scaled="0"/>
                </a:gradFill>
                <a:ln w="3175" cap="flat">
                  <a:noFill/>
                  <a:miter lim="400000"/>
                </a:ln>
                <a:effectLst/>
              </p:spPr>
              <p:txBody>
                <a:bodyPr wrap="square" lIns="43547" tIns="43547" rIns="43547" bIns="43547" numCol="1" anchor="ctr">
                  <a:noAutofit/>
                </a:bodyPr>
                <a:lstStyle/>
                <a:p>
                  <a:pPr defTabSz="653247"/>
                  <a:endParaRPr sz="200">
                    <a:latin typeface="Source Han Sans CN Regular"/>
                    <a:ea typeface="Source Han Sans CN Regular"/>
                  </a:endParaRPr>
                </a:p>
              </p:txBody>
            </p:sp>
            <p:sp>
              <p:nvSpPr>
                <p:cNvPr id="65" name="Google Shape;451;p28">
                  <a:extLst>
                    <a:ext uri="{FF2B5EF4-FFF2-40B4-BE49-F238E27FC236}">
                      <a16:creationId xmlns:a16="http://schemas.microsoft.com/office/drawing/2014/main" id="{04503F87-C3E6-4348-A6DF-73ED17C0A411}"/>
                    </a:ext>
                  </a:extLst>
                </p:cNvPr>
                <p:cNvSpPr txBox="1"/>
                <p:nvPr/>
              </p:nvSpPr>
              <p:spPr>
                <a:xfrm>
                  <a:off x="2007417" y="3364656"/>
                  <a:ext cx="414806" cy="191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0000" tIns="46800" rIns="90000" bIns="46800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r>
                    <a:rPr lang="en-US" altLang="zh-CN" sz="800" dirty="0">
                      <a:solidFill>
                        <a:schemeClr val="bg1"/>
                      </a:solidFill>
                      <a:ea typeface="Source Han Sans CN" panose="020B0500000000000000" pitchFamily="34" charset="-128"/>
                    </a:rPr>
                    <a:t>Pod1</a:t>
                  </a:r>
                  <a:endParaRPr lang="zh-CN" altLang="en-US" sz="800" dirty="0">
                    <a:solidFill>
                      <a:schemeClr val="bg1"/>
                    </a:solidFill>
                    <a:ea typeface="Source Han Sans CN" panose="020B0500000000000000" pitchFamily="34" charset="-128"/>
                  </a:endParaRPr>
                </a:p>
                <a:p>
                  <a:pPr lvl="0">
                    <a:buClr>
                      <a:srgbClr val="000000"/>
                    </a:buClr>
                    <a:buSzPts val="1800"/>
                  </a:pPr>
                  <a:endParaRPr sz="800" dirty="0">
                    <a:solidFill>
                      <a:schemeClr val="bg1"/>
                    </a:solidFill>
                    <a:latin typeface="Exo" pitchFamily="2" charset="0"/>
                  </a:endParaRPr>
                </a:p>
              </p:txBody>
            </p:sp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2B0973DD-AE10-3B4A-9E1D-D6D19F139B4C}"/>
                  </a:ext>
                </a:extLst>
              </p:cNvPr>
              <p:cNvGrpSpPr/>
              <p:nvPr/>
            </p:nvGrpSpPr>
            <p:grpSpPr>
              <a:xfrm>
                <a:off x="1375373" y="3877535"/>
                <a:ext cx="435506" cy="249280"/>
                <a:chOff x="1992714" y="3355261"/>
                <a:chExt cx="435506" cy="249280"/>
              </a:xfrm>
            </p:grpSpPr>
            <p:sp>
              <p:nvSpPr>
                <p:cNvPr id="62" name="圆角矩形 150">
                  <a:extLst>
                    <a:ext uri="{FF2B5EF4-FFF2-40B4-BE49-F238E27FC236}">
                      <a16:creationId xmlns:a16="http://schemas.microsoft.com/office/drawing/2014/main" id="{37CE36E4-CD56-0C45-9E6A-C84E70B3E8D5}"/>
                    </a:ext>
                  </a:extLst>
                </p:cNvPr>
                <p:cNvSpPr/>
                <p:nvPr/>
              </p:nvSpPr>
              <p:spPr>
                <a:xfrm>
                  <a:off x="1992714" y="3355261"/>
                  <a:ext cx="435506" cy="249280"/>
                </a:xfrm>
                <a:prstGeom prst="roundRect">
                  <a:avLst>
                    <a:gd name="adj" fmla="val 4166"/>
                  </a:avLst>
                </a:prstGeom>
                <a:gradFill flip="none" rotWithShape="1">
                  <a:gsLst>
                    <a:gs pos="100000">
                      <a:srgbClr val="43382C"/>
                    </a:gs>
                    <a:gs pos="0">
                      <a:srgbClr val="EABC79"/>
                    </a:gs>
                  </a:gsLst>
                  <a:lin ang="2400000" scaled="0"/>
                </a:gradFill>
                <a:ln w="3175" cap="flat">
                  <a:noFill/>
                  <a:miter lim="400000"/>
                </a:ln>
                <a:effectLst/>
              </p:spPr>
              <p:txBody>
                <a:bodyPr wrap="square" lIns="43547" tIns="43547" rIns="43547" bIns="43547" numCol="1" anchor="ctr">
                  <a:noAutofit/>
                </a:bodyPr>
                <a:lstStyle/>
                <a:p>
                  <a:pPr defTabSz="653247"/>
                  <a:endParaRPr sz="200">
                    <a:latin typeface="Source Han Sans CN Regular"/>
                    <a:ea typeface="Source Han Sans CN Regular"/>
                  </a:endParaRPr>
                </a:p>
              </p:txBody>
            </p:sp>
            <p:sp>
              <p:nvSpPr>
                <p:cNvPr id="63" name="Google Shape;451;p28">
                  <a:extLst>
                    <a:ext uri="{FF2B5EF4-FFF2-40B4-BE49-F238E27FC236}">
                      <a16:creationId xmlns:a16="http://schemas.microsoft.com/office/drawing/2014/main" id="{1FB5E1D8-4CAB-534B-B40C-0EA95B22D22E}"/>
                    </a:ext>
                  </a:extLst>
                </p:cNvPr>
                <p:cNvSpPr txBox="1"/>
                <p:nvPr/>
              </p:nvSpPr>
              <p:spPr>
                <a:xfrm>
                  <a:off x="2007417" y="3364656"/>
                  <a:ext cx="414806" cy="191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0000" tIns="46800" rIns="90000" bIns="46800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r>
                    <a:rPr lang="en-US" altLang="zh-CN" sz="800" dirty="0">
                      <a:solidFill>
                        <a:schemeClr val="bg1"/>
                      </a:solidFill>
                      <a:ea typeface="Source Han Sans CN" panose="020B0500000000000000" pitchFamily="34" charset="-128"/>
                    </a:rPr>
                    <a:t>Pod2</a:t>
                  </a:r>
                  <a:endParaRPr lang="zh-CN" altLang="en-US" sz="800" dirty="0">
                    <a:solidFill>
                      <a:schemeClr val="bg1"/>
                    </a:solidFill>
                    <a:ea typeface="Source Han Sans CN" panose="020B0500000000000000" pitchFamily="34" charset="-128"/>
                  </a:endParaRPr>
                </a:p>
                <a:p>
                  <a:pPr lvl="0">
                    <a:buClr>
                      <a:srgbClr val="000000"/>
                    </a:buClr>
                    <a:buSzPts val="1800"/>
                  </a:pPr>
                  <a:endParaRPr sz="800" dirty="0">
                    <a:solidFill>
                      <a:schemeClr val="bg1"/>
                    </a:solidFill>
                    <a:latin typeface="Exo" pitchFamily="2" charset="0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E8DA8B6-290F-BA4E-967A-475D5B75B790}"/>
                </a:ext>
              </a:extLst>
            </p:cNvPr>
            <p:cNvGrpSpPr/>
            <p:nvPr/>
          </p:nvGrpSpPr>
          <p:grpSpPr>
            <a:xfrm>
              <a:off x="1821461" y="3758469"/>
              <a:ext cx="239998" cy="105186"/>
              <a:chOff x="1842041" y="3748809"/>
              <a:chExt cx="239998" cy="105186"/>
            </a:xfrm>
          </p:grpSpPr>
          <p:sp>
            <p:nvSpPr>
              <p:cNvPr id="5" name="左箭头 4">
                <a:extLst>
                  <a:ext uri="{FF2B5EF4-FFF2-40B4-BE49-F238E27FC236}">
                    <a16:creationId xmlns:a16="http://schemas.microsoft.com/office/drawing/2014/main" id="{435CB2FE-020A-8D4A-9A97-3D328C165C13}"/>
                  </a:ext>
                </a:extLst>
              </p:cNvPr>
              <p:cNvSpPr/>
              <p:nvPr/>
            </p:nvSpPr>
            <p:spPr>
              <a:xfrm>
                <a:off x="1842041" y="3748809"/>
                <a:ext cx="212356" cy="105186"/>
              </a:xfrm>
              <a:prstGeom prst="leftArrow">
                <a:avLst/>
              </a:prstGeom>
              <a:solidFill>
                <a:srgbClr val="EAB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ea typeface="Source Han Sans CN" panose="020B0500000000000000" pitchFamily="34" charset="-128"/>
                </a:endParaRPr>
              </a:p>
            </p:txBody>
          </p:sp>
          <p:sp>
            <p:nvSpPr>
              <p:cNvPr id="66" name="左箭头 65">
                <a:extLst>
                  <a:ext uri="{FF2B5EF4-FFF2-40B4-BE49-F238E27FC236}">
                    <a16:creationId xmlns:a16="http://schemas.microsoft.com/office/drawing/2014/main" id="{4F9318BC-54FC-7F44-9E34-05FFE0895060}"/>
                  </a:ext>
                </a:extLst>
              </p:cNvPr>
              <p:cNvSpPr/>
              <p:nvPr/>
            </p:nvSpPr>
            <p:spPr>
              <a:xfrm flipH="1">
                <a:off x="1869683" y="3748809"/>
                <a:ext cx="212356" cy="105186"/>
              </a:xfrm>
              <a:prstGeom prst="leftArrow">
                <a:avLst/>
              </a:prstGeom>
              <a:solidFill>
                <a:srgbClr val="EAB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ea typeface="Source Han Sans CN" panose="020B0500000000000000" pitchFamily="34" charset="-128"/>
                </a:endParaRPr>
              </a:p>
            </p:txBody>
          </p:sp>
        </p:grpSp>
        <p:cxnSp>
          <p:nvCxnSpPr>
            <p:cNvPr id="8" name="直线箭头连接符 7">
              <a:extLst>
                <a:ext uri="{FF2B5EF4-FFF2-40B4-BE49-F238E27FC236}">
                  <a16:creationId xmlns:a16="http://schemas.microsoft.com/office/drawing/2014/main" id="{99B47F90-25EA-664A-AAD9-38E3800ED5AC}"/>
                </a:ext>
              </a:extLst>
            </p:cNvPr>
            <p:cNvCxnSpPr/>
            <p:nvPr/>
          </p:nvCxnSpPr>
          <p:spPr>
            <a:xfrm>
              <a:off x="1779505" y="3696888"/>
              <a:ext cx="337427" cy="0"/>
            </a:xfrm>
            <a:prstGeom prst="straightConnector1">
              <a:avLst/>
            </a:prstGeom>
            <a:ln w="9525">
              <a:solidFill>
                <a:schemeClr val="bg1"/>
              </a:solidFill>
              <a:prstDash val="sysDash"/>
              <a:miter lim="800000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9C8DF4E-0359-2346-8B10-DD215B2F1A0F}"/>
              </a:ext>
            </a:extLst>
          </p:cNvPr>
          <p:cNvGrpSpPr/>
          <p:nvPr/>
        </p:nvGrpSpPr>
        <p:grpSpPr>
          <a:xfrm>
            <a:off x="5763343" y="1331929"/>
            <a:ext cx="2528898" cy="987778"/>
            <a:chOff x="3203949" y="1768658"/>
            <a:chExt cx="2528898" cy="987778"/>
          </a:xfrm>
        </p:grpSpPr>
        <p:sp>
          <p:nvSpPr>
            <p:cNvPr id="67" name="圆角矩形 150">
              <a:extLst>
                <a:ext uri="{FF2B5EF4-FFF2-40B4-BE49-F238E27FC236}">
                  <a16:creationId xmlns:a16="http://schemas.microsoft.com/office/drawing/2014/main" id="{01C9D89C-75E3-4B4F-BD82-20529F60DB1F}"/>
                </a:ext>
              </a:extLst>
            </p:cNvPr>
            <p:cNvSpPr/>
            <p:nvPr/>
          </p:nvSpPr>
          <p:spPr>
            <a:xfrm>
              <a:off x="3203949" y="1768658"/>
              <a:ext cx="2528898" cy="987778"/>
            </a:xfrm>
            <a:prstGeom prst="roundRect">
              <a:avLst>
                <a:gd name="adj" fmla="val 3930"/>
              </a:avLst>
            </a:prstGeom>
            <a:gradFill flip="none" rotWithShape="1">
              <a:gsLst>
                <a:gs pos="100000">
                  <a:srgbClr val="1B254C"/>
                </a:gs>
                <a:gs pos="0">
                  <a:srgbClr val="23335E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F0F36915-8E25-8745-87CF-81013F4362B7}"/>
                </a:ext>
              </a:extLst>
            </p:cNvPr>
            <p:cNvSpPr txBox="1"/>
            <p:nvPr/>
          </p:nvSpPr>
          <p:spPr>
            <a:xfrm>
              <a:off x="3720700" y="1919631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UCloud</a:t>
              </a:r>
              <a:r>
                <a:rPr lang="zh-CN" altLang="en-US" sz="100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 </a:t>
              </a:r>
              <a:r>
                <a:rPr lang="zh-CN" altLang="en-US" sz="10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公有云生态资源</a:t>
              </a:r>
            </a:p>
          </p:txBody>
        </p:sp>
        <p:sp>
          <p:nvSpPr>
            <p:cNvPr id="70" name="圆角矩形 151">
              <a:extLst>
                <a:ext uri="{FF2B5EF4-FFF2-40B4-BE49-F238E27FC236}">
                  <a16:creationId xmlns:a16="http://schemas.microsoft.com/office/drawing/2014/main" id="{3FECFF51-ACC6-AC43-8A26-0BC34FDEF243}"/>
                </a:ext>
              </a:extLst>
            </p:cNvPr>
            <p:cNvSpPr/>
            <p:nvPr/>
          </p:nvSpPr>
          <p:spPr>
            <a:xfrm>
              <a:off x="3382516" y="2309092"/>
              <a:ext cx="679131" cy="251599"/>
            </a:xfrm>
            <a:prstGeom prst="roundRect">
              <a:avLst>
                <a:gd name="adj" fmla="val 3066"/>
              </a:avLst>
            </a:prstGeom>
            <a:gradFill flip="none" rotWithShape="1">
              <a:gsLst>
                <a:gs pos="0">
                  <a:srgbClr val="152444"/>
                </a:gs>
                <a:gs pos="100000">
                  <a:srgbClr val="090E1F">
                    <a:alpha val="47000"/>
                  </a:srgbClr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71" name="Google Shape;451;p28">
              <a:extLst>
                <a:ext uri="{FF2B5EF4-FFF2-40B4-BE49-F238E27FC236}">
                  <a16:creationId xmlns:a16="http://schemas.microsoft.com/office/drawing/2014/main" id="{8D141790-5B2C-4A4A-AFED-297467F10BAC}"/>
                </a:ext>
              </a:extLst>
            </p:cNvPr>
            <p:cNvSpPr txBox="1"/>
            <p:nvPr/>
          </p:nvSpPr>
          <p:spPr>
            <a:xfrm>
              <a:off x="3468725" y="2336365"/>
              <a:ext cx="503951" cy="198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800"/>
              </a:pPr>
              <a:r>
                <a:rPr lang="en-US" altLang="zh-CN" sz="800">
                  <a:solidFill>
                    <a:schemeClr val="bg1"/>
                  </a:solidFill>
                  <a:ea typeface="Source Han Sans CN" panose="020B0500000000000000" pitchFamily="34" charset="-128"/>
                </a:rPr>
                <a:t>UDB</a:t>
              </a:r>
              <a:endParaRPr sz="800" dirty="0">
                <a:solidFill>
                  <a:schemeClr val="bg1"/>
                </a:solidFill>
                <a:latin typeface="Exo" pitchFamily="2" charset="0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150D0A7-C5E6-E648-99DE-60670E43BE23}"/>
                </a:ext>
              </a:extLst>
            </p:cNvPr>
            <p:cNvGrpSpPr/>
            <p:nvPr/>
          </p:nvGrpSpPr>
          <p:grpSpPr>
            <a:xfrm>
              <a:off x="4147856" y="2312939"/>
              <a:ext cx="679131" cy="251599"/>
              <a:chOff x="3382516" y="2625181"/>
              <a:chExt cx="679131" cy="251599"/>
            </a:xfrm>
          </p:grpSpPr>
          <p:sp>
            <p:nvSpPr>
              <p:cNvPr id="119" name="圆角矩形 151">
                <a:extLst>
                  <a:ext uri="{FF2B5EF4-FFF2-40B4-BE49-F238E27FC236}">
                    <a16:creationId xmlns:a16="http://schemas.microsoft.com/office/drawing/2014/main" id="{CDCB6269-0768-3B4C-A000-718F59C35104}"/>
                  </a:ext>
                </a:extLst>
              </p:cNvPr>
              <p:cNvSpPr/>
              <p:nvPr/>
            </p:nvSpPr>
            <p:spPr>
              <a:xfrm>
                <a:off x="3382516" y="2625181"/>
                <a:ext cx="679131" cy="251599"/>
              </a:xfrm>
              <a:prstGeom prst="roundRec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152444"/>
                  </a:gs>
                  <a:gs pos="100000">
                    <a:srgbClr val="090E1F">
                      <a:alpha val="47000"/>
                    </a:srgbClr>
                  </a:gs>
                </a:gsLst>
                <a:lin ang="240000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200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120" name="Google Shape;451;p28">
                <a:extLst>
                  <a:ext uri="{FF2B5EF4-FFF2-40B4-BE49-F238E27FC236}">
                    <a16:creationId xmlns:a16="http://schemas.microsoft.com/office/drawing/2014/main" id="{C2728481-4A7E-7748-960D-AEE798B862D7}"/>
                  </a:ext>
                </a:extLst>
              </p:cNvPr>
              <p:cNvSpPr txBox="1"/>
              <p:nvPr/>
            </p:nvSpPr>
            <p:spPr>
              <a:xfrm>
                <a:off x="3468725" y="2652454"/>
                <a:ext cx="503951" cy="19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 lvl="0" algn="ctr">
                  <a:buClr>
                    <a:srgbClr val="000000"/>
                  </a:buClr>
                  <a:buSzPts val="1800"/>
                </a:pPr>
                <a:r>
                  <a:rPr lang="en-US" altLang="zh-CN" sz="800">
                    <a:solidFill>
                      <a:schemeClr val="bg1"/>
                    </a:solidFill>
                    <a:ea typeface="Source Han Sans CN" panose="020B0500000000000000" pitchFamily="34" charset="-128"/>
                  </a:rPr>
                  <a:t>UFS</a:t>
                </a:r>
                <a:endParaRPr sz="800" dirty="0">
                  <a:solidFill>
                    <a:schemeClr val="bg1"/>
                  </a:solidFill>
                  <a:latin typeface="Exo" pitchFamily="2" charset="0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88B1098-F6B1-6B4D-8565-4D03506FDA7D}"/>
                </a:ext>
              </a:extLst>
            </p:cNvPr>
            <p:cNvGrpSpPr/>
            <p:nvPr/>
          </p:nvGrpSpPr>
          <p:grpSpPr>
            <a:xfrm>
              <a:off x="4903769" y="2316824"/>
              <a:ext cx="679131" cy="251599"/>
              <a:chOff x="3382516" y="2924336"/>
              <a:chExt cx="679131" cy="251599"/>
            </a:xfrm>
          </p:grpSpPr>
          <p:sp>
            <p:nvSpPr>
              <p:cNvPr id="121" name="圆角矩形 151">
                <a:extLst>
                  <a:ext uri="{FF2B5EF4-FFF2-40B4-BE49-F238E27FC236}">
                    <a16:creationId xmlns:a16="http://schemas.microsoft.com/office/drawing/2014/main" id="{FD4B1265-F54C-F540-ABF3-A84C4A69ABFB}"/>
                  </a:ext>
                </a:extLst>
              </p:cNvPr>
              <p:cNvSpPr/>
              <p:nvPr/>
            </p:nvSpPr>
            <p:spPr>
              <a:xfrm>
                <a:off x="3382516" y="2924336"/>
                <a:ext cx="679131" cy="251599"/>
              </a:xfrm>
              <a:prstGeom prst="roundRec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152444"/>
                  </a:gs>
                  <a:gs pos="100000">
                    <a:srgbClr val="090E1F">
                      <a:alpha val="47000"/>
                    </a:srgbClr>
                  </a:gs>
                </a:gsLst>
                <a:lin ang="240000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200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122" name="Google Shape;451;p28">
                <a:extLst>
                  <a:ext uri="{FF2B5EF4-FFF2-40B4-BE49-F238E27FC236}">
                    <a16:creationId xmlns:a16="http://schemas.microsoft.com/office/drawing/2014/main" id="{BBE83191-2DA9-DE41-A5C0-C5FEDF904E05}"/>
                  </a:ext>
                </a:extLst>
              </p:cNvPr>
              <p:cNvSpPr txBox="1"/>
              <p:nvPr/>
            </p:nvSpPr>
            <p:spPr>
              <a:xfrm>
                <a:off x="3468725" y="2951609"/>
                <a:ext cx="503951" cy="19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 lvl="0" algn="ctr">
                  <a:buClr>
                    <a:srgbClr val="000000"/>
                  </a:buClr>
                  <a:buSzPts val="1800"/>
                </a:pPr>
                <a:r>
                  <a:rPr lang="en-US" altLang="zh-CN" sz="800">
                    <a:solidFill>
                      <a:schemeClr val="bg1"/>
                    </a:solidFill>
                    <a:ea typeface="Source Han Sans CN" panose="020B0500000000000000" pitchFamily="34" charset="-128"/>
                  </a:rPr>
                  <a:t>ULB</a:t>
                </a:r>
                <a:endParaRPr sz="800" dirty="0">
                  <a:solidFill>
                    <a:schemeClr val="bg1"/>
                  </a:solidFill>
                  <a:latin typeface="Exo" pitchFamily="2" charset="0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E540783-13DC-1B40-A379-F663D4EB548B}"/>
              </a:ext>
            </a:extLst>
          </p:cNvPr>
          <p:cNvGrpSpPr/>
          <p:nvPr/>
        </p:nvGrpSpPr>
        <p:grpSpPr>
          <a:xfrm>
            <a:off x="5765540" y="2737136"/>
            <a:ext cx="2528898" cy="987778"/>
            <a:chOff x="3203949" y="3467635"/>
            <a:chExt cx="2528898" cy="987778"/>
          </a:xfrm>
        </p:grpSpPr>
        <p:sp>
          <p:nvSpPr>
            <p:cNvPr id="125" name="圆角矩形 150">
              <a:extLst>
                <a:ext uri="{FF2B5EF4-FFF2-40B4-BE49-F238E27FC236}">
                  <a16:creationId xmlns:a16="http://schemas.microsoft.com/office/drawing/2014/main" id="{AE4C59EC-8909-2041-B6B4-E7CDCFCB2734}"/>
                </a:ext>
              </a:extLst>
            </p:cNvPr>
            <p:cNvSpPr/>
            <p:nvPr/>
          </p:nvSpPr>
          <p:spPr>
            <a:xfrm>
              <a:off x="3203949" y="3467635"/>
              <a:ext cx="2528898" cy="987778"/>
            </a:xfrm>
            <a:prstGeom prst="roundRect">
              <a:avLst>
                <a:gd name="adj" fmla="val 3268"/>
              </a:avLst>
            </a:prstGeom>
            <a:gradFill flip="none" rotWithShape="1">
              <a:gsLst>
                <a:gs pos="100000">
                  <a:srgbClr val="1B254C"/>
                </a:gs>
                <a:gs pos="0">
                  <a:srgbClr val="23335E"/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>
                <a:latin typeface="Source Han Sans CN Regular"/>
                <a:ea typeface="Source Han Sans CN Regular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94120113-1CF1-D04B-BBB2-AA4C22503EA5}"/>
                </a:ext>
              </a:extLst>
            </p:cNvPr>
            <p:cNvSpPr txBox="1"/>
            <p:nvPr/>
          </p:nvSpPr>
          <p:spPr>
            <a:xfrm>
              <a:off x="3720700" y="3630049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UCloud</a:t>
              </a:r>
              <a:r>
                <a:rPr lang="zh-CN" altLang="en-US" sz="1000">
                  <a:solidFill>
                    <a:schemeClr val="bg1"/>
                  </a:solidFill>
                  <a:latin typeface="Exo" pitchFamily="2" charset="0"/>
                  <a:ea typeface="Source Han Sans CN" panose="020B0500000000000000" pitchFamily="34" charset="-128"/>
                </a:rPr>
                <a:t> </a:t>
              </a:r>
              <a:r>
                <a:rPr lang="zh-CN" altLang="en-US" sz="10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托管区私有资源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442AB34-23BB-EE4E-9634-9182F2A504A9}"/>
                </a:ext>
              </a:extLst>
            </p:cNvPr>
            <p:cNvGrpSpPr/>
            <p:nvPr/>
          </p:nvGrpSpPr>
          <p:grpSpPr>
            <a:xfrm>
              <a:off x="4128832" y="4016477"/>
              <a:ext cx="679131" cy="251599"/>
              <a:chOff x="3382516" y="4075803"/>
              <a:chExt cx="679131" cy="251599"/>
            </a:xfrm>
          </p:grpSpPr>
          <p:sp>
            <p:nvSpPr>
              <p:cNvPr id="123" name="圆角矩形 151">
                <a:extLst>
                  <a:ext uri="{FF2B5EF4-FFF2-40B4-BE49-F238E27FC236}">
                    <a16:creationId xmlns:a16="http://schemas.microsoft.com/office/drawing/2014/main" id="{2BE108FB-C8C2-5343-B963-75670D596615}"/>
                  </a:ext>
                </a:extLst>
              </p:cNvPr>
              <p:cNvSpPr/>
              <p:nvPr/>
            </p:nvSpPr>
            <p:spPr>
              <a:xfrm>
                <a:off x="3382516" y="4075803"/>
                <a:ext cx="679131" cy="251599"/>
              </a:xfrm>
              <a:prstGeom prst="roundRec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152444"/>
                  </a:gs>
                  <a:gs pos="100000">
                    <a:srgbClr val="090E1F">
                      <a:alpha val="47000"/>
                    </a:srgbClr>
                  </a:gs>
                </a:gsLst>
                <a:lin ang="240000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200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124" name="Google Shape;451;p28">
                <a:extLst>
                  <a:ext uri="{FF2B5EF4-FFF2-40B4-BE49-F238E27FC236}">
                    <a16:creationId xmlns:a16="http://schemas.microsoft.com/office/drawing/2014/main" id="{80546C7F-E6D6-894F-BDB1-F7C199D644AE}"/>
                  </a:ext>
                </a:extLst>
              </p:cNvPr>
              <p:cNvSpPr txBox="1"/>
              <p:nvPr/>
            </p:nvSpPr>
            <p:spPr>
              <a:xfrm>
                <a:off x="3468725" y="4103076"/>
                <a:ext cx="503951" cy="19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 lvl="0" algn="ctr">
                  <a:buClr>
                    <a:srgbClr val="000000"/>
                  </a:buClr>
                  <a:buSzPts val="1800"/>
                </a:pPr>
                <a:r>
                  <a:rPr lang="en-US" altLang="zh-CN" sz="800">
                    <a:solidFill>
                      <a:schemeClr val="bg1"/>
                    </a:solidFill>
                    <a:ea typeface="Source Han Sans CN" panose="020B0500000000000000" pitchFamily="34" charset="-128"/>
                  </a:rPr>
                  <a:t>Node</a:t>
                </a:r>
                <a:endParaRPr sz="800" dirty="0">
                  <a:solidFill>
                    <a:schemeClr val="bg1"/>
                  </a:solidFill>
                  <a:latin typeface="Exo" pitchFamily="2" charset="0"/>
                </a:endParaRPr>
              </a:p>
            </p:txBody>
          </p:sp>
        </p:grp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72C96813-083C-E548-9731-600C005425BA}"/>
              </a:ext>
            </a:extLst>
          </p:cNvPr>
          <p:cNvSpPr/>
          <p:nvPr/>
        </p:nvSpPr>
        <p:spPr>
          <a:xfrm>
            <a:off x="761094" y="2608052"/>
            <a:ext cx="1233941" cy="666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rgbClr val="F4C57F"/>
              </a:buClr>
              <a:buSzPct val="100000"/>
              <a:buFont typeface="Wingdings" pitchFamily="2" charset="2"/>
              <a:buChar char="l"/>
            </a:pPr>
            <a:r>
              <a:rPr lang="en-US" altLang="zh-CN" sz="13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rPr>
              <a:t>Pod to Node</a:t>
            </a: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EFE5CEA7-45A3-A642-85D4-AD77254E805E}"/>
              </a:ext>
            </a:extLst>
          </p:cNvPr>
          <p:cNvSpPr/>
          <p:nvPr/>
        </p:nvSpPr>
        <p:spPr>
          <a:xfrm>
            <a:off x="761094" y="2935626"/>
            <a:ext cx="1396536" cy="366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rgbClr val="F4C57F"/>
              </a:buClr>
              <a:buSzPct val="100000"/>
              <a:buFont typeface="Wingdings" pitchFamily="2" charset="2"/>
              <a:buChar char="l"/>
            </a:pPr>
            <a:r>
              <a:rPr lang="en-US" altLang="zh-CN" sz="1300" dirty="0">
                <a:solidFill>
                  <a:schemeClr val="bg1"/>
                </a:solidFill>
                <a:latin typeface="Exo" pitchFamily="2" charset="0"/>
                <a:ea typeface="Source Han Sans CN" panose="020B0500000000000000" pitchFamily="34" charset="-128"/>
              </a:rPr>
              <a:t>Node to Node</a:t>
            </a:r>
          </a:p>
        </p:txBody>
      </p:sp>
      <p:cxnSp>
        <p:nvCxnSpPr>
          <p:cNvPr id="7" name="肘形连接符 6">
            <a:extLst>
              <a:ext uri="{FF2B5EF4-FFF2-40B4-BE49-F238E27FC236}">
                <a16:creationId xmlns:a16="http://schemas.microsoft.com/office/drawing/2014/main" id="{EC494C68-2FF7-3C43-B194-F0A52CE18750}"/>
              </a:ext>
            </a:extLst>
          </p:cNvPr>
          <p:cNvCxnSpPr>
            <a:stCxn id="43" idx="3"/>
            <a:endCxn id="67" idx="1"/>
          </p:cNvCxnSpPr>
          <p:nvPr/>
        </p:nvCxnSpPr>
        <p:spPr>
          <a:xfrm flipV="1">
            <a:off x="5036869" y="1825818"/>
            <a:ext cx="726474" cy="745932"/>
          </a:xfrm>
          <a:prstGeom prst="bentConnector3">
            <a:avLst/>
          </a:prstGeom>
          <a:ln w="9525">
            <a:solidFill>
              <a:srgbClr val="EABC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>
            <a:extLst>
              <a:ext uri="{FF2B5EF4-FFF2-40B4-BE49-F238E27FC236}">
                <a16:creationId xmlns:a16="http://schemas.microsoft.com/office/drawing/2014/main" id="{15853795-B19F-9F45-8F84-D3D09512DA13}"/>
              </a:ext>
            </a:extLst>
          </p:cNvPr>
          <p:cNvCxnSpPr>
            <a:stCxn id="43" idx="3"/>
            <a:endCxn id="125" idx="1"/>
          </p:cNvCxnSpPr>
          <p:nvPr/>
        </p:nvCxnSpPr>
        <p:spPr>
          <a:xfrm>
            <a:off x="5036869" y="2571750"/>
            <a:ext cx="728671" cy="659275"/>
          </a:xfrm>
          <a:prstGeom prst="bentConnector3">
            <a:avLst/>
          </a:prstGeom>
          <a:ln w="9525">
            <a:solidFill>
              <a:srgbClr val="EABC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图片 170">
            <a:extLst>
              <a:ext uri="{FF2B5EF4-FFF2-40B4-BE49-F238E27FC236}">
                <a16:creationId xmlns:a16="http://schemas.microsoft.com/office/drawing/2014/main" id="{6E91BE58-E334-CD47-AB58-25462BDCF3F0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46" y="0"/>
            <a:ext cx="3617081" cy="5150415"/>
          </a:xfrm>
          <a:prstGeom prst="rect">
            <a:avLst/>
          </a:prstGeom>
        </p:spPr>
      </p:pic>
      <p:sp>
        <p:nvSpPr>
          <p:cNvPr id="48" name="Google Shape;280;p19"/>
          <p:cNvSpPr/>
          <p:nvPr/>
        </p:nvSpPr>
        <p:spPr>
          <a:xfrm>
            <a:off x="878667" y="1836111"/>
            <a:ext cx="2382464" cy="38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rPr>
              <a:t>Pod网络与虚拟机网络一致，便于从虚拟机迁移到K8S</a:t>
            </a:r>
            <a:endParaRPr sz="13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Arial" panose="020B0604020202090204"/>
              <a:sym typeface="Arial" panose="020B0604020202090204"/>
            </a:endParaRPr>
          </a:p>
        </p:txBody>
      </p:sp>
      <p:sp>
        <p:nvSpPr>
          <p:cNvPr id="49" name="Google Shape;281;p19"/>
          <p:cNvSpPr txBox="1"/>
          <p:nvPr/>
        </p:nvSpPr>
        <p:spPr>
          <a:xfrm>
            <a:off x="878666" y="1353746"/>
            <a:ext cx="4192015" cy="38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rPr>
              <a:t>基于VPC</a:t>
            </a:r>
          </a:p>
        </p:txBody>
      </p:sp>
      <p:sp>
        <p:nvSpPr>
          <p:cNvPr id="55" name="Google Shape;287;p19"/>
          <p:cNvSpPr/>
          <p:nvPr/>
        </p:nvSpPr>
        <p:spPr>
          <a:xfrm>
            <a:off x="878666" y="3173078"/>
            <a:ext cx="2321763" cy="38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rPr>
              <a:t>50+</a:t>
            </a:r>
            <a:r>
              <a:rPr lang="zh-CN" altLang="en-US" sz="1300" dirty="0">
                <a:solidFill>
                  <a:srgbClr val="EABC7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rPr>
              <a:t> </a:t>
            </a:r>
            <a:r>
              <a:rPr lang="zh-CN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rPr>
              <a:t>节点性能测试，包量、带宽与与虚拟机相比只差</a:t>
            </a:r>
            <a:r>
              <a:rPr lang="zh-CN" altLang="en-US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rPr>
              <a:t> </a:t>
            </a:r>
            <a:r>
              <a:rPr lang="zh-CN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rPr>
              <a:t>2</a:t>
            </a:r>
            <a:r>
              <a:rPr lang="en-US" altLang="zh-CN" sz="13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rPr>
              <a:t>%</a:t>
            </a:r>
            <a:endParaRPr sz="13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Arial" panose="020B0604020202090204"/>
              <a:sym typeface="Arial" panose="020B0604020202090204"/>
            </a:endParaRPr>
          </a:p>
        </p:txBody>
      </p:sp>
      <p:sp>
        <p:nvSpPr>
          <p:cNvPr id="56" name="Google Shape;288;p19"/>
          <p:cNvSpPr txBox="1"/>
          <p:nvPr/>
        </p:nvSpPr>
        <p:spPr>
          <a:xfrm>
            <a:off x="878666" y="2690713"/>
            <a:ext cx="4192015" cy="38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Arial" panose="020B0604020202090204"/>
                <a:sym typeface="Arial" panose="020B0604020202090204"/>
              </a:rPr>
              <a:t>性能优</a:t>
            </a:r>
            <a:endParaRPr sz="16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Arial" panose="020B0604020202090204"/>
              <a:sym typeface="Arial" panose="020B0604020202090204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E36BE630-3518-6F46-BD78-82ADC231809A}"/>
              </a:ext>
            </a:extLst>
          </p:cNvPr>
          <p:cNvSpPr txBox="1"/>
          <p:nvPr/>
        </p:nvSpPr>
        <p:spPr>
          <a:xfrm>
            <a:off x="409135" y="744335"/>
            <a:ext cx="585457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异构网络</a:t>
            </a:r>
            <a:r>
              <a:rPr kumimoji="1" lang="en-US" altLang="zh-CN" sz="20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panose="020B0300000000000000" charset="-122"/>
              </a:rPr>
              <a:t>-VPC CNI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A915BBB-29DC-8A49-9898-EF7E2BDE424D}"/>
              </a:ext>
            </a:extLst>
          </p:cNvPr>
          <p:cNvGrpSpPr/>
          <p:nvPr/>
        </p:nvGrpSpPr>
        <p:grpSpPr>
          <a:xfrm>
            <a:off x="409135" y="1487527"/>
            <a:ext cx="394753" cy="392285"/>
            <a:chOff x="3009858" y="815085"/>
            <a:chExt cx="491798" cy="488723"/>
          </a:xfrm>
        </p:grpSpPr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D37CF801-0C95-3341-9824-D6ACA786A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9858" y="815085"/>
              <a:ext cx="491798" cy="488723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8105320-FA49-3C40-A63F-74E720769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1472" y="950648"/>
              <a:ext cx="281250" cy="185625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03921F6-5D0A-9740-867D-9E95D4343914}"/>
              </a:ext>
            </a:extLst>
          </p:cNvPr>
          <p:cNvGrpSpPr/>
          <p:nvPr/>
        </p:nvGrpSpPr>
        <p:grpSpPr>
          <a:xfrm>
            <a:off x="414290" y="2799086"/>
            <a:ext cx="386524" cy="384107"/>
            <a:chOff x="229570" y="2207904"/>
            <a:chExt cx="491798" cy="488723"/>
          </a:xfrm>
        </p:grpSpPr>
        <p:pic>
          <p:nvPicPr>
            <p:cNvPr id="99" name="图片 98">
              <a:extLst>
                <a:ext uri="{FF2B5EF4-FFF2-40B4-BE49-F238E27FC236}">
                  <a16:creationId xmlns:a16="http://schemas.microsoft.com/office/drawing/2014/main" id="{7E814992-8DD3-9C41-8E63-A30C6ACD9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70" y="2207904"/>
              <a:ext cx="491798" cy="48872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77BD341-9FF0-BF45-9388-F1F5BD52B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0315" y="2319878"/>
              <a:ext cx="190307" cy="264774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ADC45B6-398A-A843-BD8F-D75477A0E51E}"/>
              </a:ext>
            </a:extLst>
          </p:cNvPr>
          <p:cNvGrpSpPr/>
          <p:nvPr/>
        </p:nvGrpSpPr>
        <p:grpSpPr>
          <a:xfrm>
            <a:off x="3905644" y="1046486"/>
            <a:ext cx="4502486" cy="3347520"/>
            <a:chOff x="3740176" y="1333869"/>
            <a:chExt cx="4502486" cy="3347520"/>
          </a:xfrm>
        </p:grpSpPr>
        <p:sp>
          <p:nvSpPr>
            <p:cNvPr id="132" name="矩形">
              <a:extLst>
                <a:ext uri="{FF2B5EF4-FFF2-40B4-BE49-F238E27FC236}">
                  <a16:creationId xmlns:a16="http://schemas.microsoft.com/office/drawing/2014/main" id="{E229B9C3-A922-814D-9213-DBCB6174CF15}"/>
                </a:ext>
              </a:extLst>
            </p:cNvPr>
            <p:cNvSpPr/>
            <p:nvPr/>
          </p:nvSpPr>
          <p:spPr>
            <a:xfrm>
              <a:off x="4727946" y="4496723"/>
              <a:ext cx="2500671" cy="184666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43382C">
                    <a:alpha val="51000"/>
                  </a:srgbClr>
                </a:gs>
                <a:gs pos="100000">
                  <a:srgbClr val="EABC79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200" dirty="0">
                <a:latin typeface="Source Han Sans CN Regular"/>
                <a:ea typeface="Source Han Sans CN Regular"/>
              </a:endParaRPr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8AD1D030-CA07-874E-B12A-2537A95A0BD4}"/>
                </a:ext>
              </a:extLst>
            </p:cNvPr>
            <p:cNvSpPr txBox="1"/>
            <p:nvPr/>
          </p:nvSpPr>
          <p:spPr>
            <a:xfrm>
              <a:off x="5451391" y="4496723"/>
              <a:ext cx="11144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VPC Subnet    10.9.1.0/16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F7D6D6F-F8E7-EE4C-8131-D0A8E2A61C18}"/>
                </a:ext>
              </a:extLst>
            </p:cNvPr>
            <p:cNvGrpSpPr/>
            <p:nvPr/>
          </p:nvGrpSpPr>
          <p:grpSpPr>
            <a:xfrm>
              <a:off x="3740176" y="1333869"/>
              <a:ext cx="2111983" cy="2748274"/>
              <a:chOff x="3740176" y="1333869"/>
              <a:chExt cx="2111983" cy="2748274"/>
            </a:xfrm>
          </p:grpSpPr>
          <p:sp>
            <p:nvSpPr>
              <p:cNvPr id="142" name="圆角矩形 151">
                <a:extLst>
                  <a:ext uri="{FF2B5EF4-FFF2-40B4-BE49-F238E27FC236}">
                    <a16:creationId xmlns:a16="http://schemas.microsoft.com/office/drawing/2014/main" id="{83DB4996-5510-8D42-9937-937CF924A4DE}"/>
                  </a:ext>
                </a:extLst>
              </p:cNvPr>
              <p:cNvSpPr/>
              <p:nvPr/>
            </p:nvSpPr>
            <p:spPr>
              <a:xfrm>
                <a:off x="3740176" y="1546361"/>
                <a:ext cx="2111983" cy="2535782"/>
              </a:xfrm>
              <a:prstGeom prst="roundRect">
                <a:avLst>
                  <a:gd name="adj" fmla="val 1790"/>
                </a:avLst>
              </a:prstGeom>
              <a:gradFill flip="none" rotWithShape="1">
                <a:gsLst>
                  <a:gs pos="0">
                    <a:srgbClr val="1B2146"/>
                  </a:gs>
                  <a:gs pos="100000">
                    <a:srgbClr val="1B2146"/>
                  </a:gs>
                </a:gsLst>
                <a:lin ang="240000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>
                  <a:defRPr sz="2000">
                    <a:latin typeface="Source Han Sans CN Regular"/>
                    <a:ea typeface="Source Han Sans CN Regular"/>
                    <a:cs typeface="Source Han Sans CN Regular"/>
                    <a:sym typeface="Source Han Sans CN Regular"/>
                  </a:defRPr>
                </a:pPr>
                <a:endParaRPr sz="714" dirty="0"/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4105206" y="1751880"/>
                <a:ext cx="46679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10.9.1.5</a:t>
                </a:r>
              </a:p>
            </p:txBody>
          </p:sp>
          <p:sp>
            <p:nvSpPr>
              <p:cNvPr id="101" name="圆角矩形 151">
                <a:extLst>
                  <a:ext uri="{FF2B5EF4-FFF2-40B4-BE49-F238E27FC236}">
                    <a16:creationId xmlns:a16="http://schemas.microsoft.com/office/drawing/2014/main" id="{BD9F658B-3A12-704B-B05A-72F84646C596}"/>
                  </a:ext>
                </a:extLst>
              </p:cNvPr>
              <p:cNvSpPr/>
              <p:nvPr/>
            </p:nvSpPr>
            <p:spPr>
              <a:xfrm>
                <a:off x="3885539" y="1952938"/>
                <a:ext cx="801409" cy="391387"/>
              </a:xfrm>
              <a:prstGeom prst="roundRect">
                <a:avLst>
                  <a:gd name="adj" fmla="val 862"/>
                </a:avLst>
              </a:prstGeom>
              <a:gradFill flip="none" rotWithShape="1">
                <a:gsLst>
                  <a:gs pos="0">
                    <a:srgbClr val="686A95">
                      <a:alpha val="0"/>
                    </a:srgbClr>
                  </a:gs>
                  <a:gs pos="91108">
                    <a:srgbClr val="4350A0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643" dirty="0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041B5C1-A2B0-B847-B6DB-258467B38810}"/>
                  </a:ext>
                </a:extLst>
              </p:cNvPr>
              <p:cNvSpPr txBox="1"/>
              <p:nvPr/>
            </p:nvSpPr>
            <p:spPr>
              <a:xfrm>
                <a:off x="4088531" y="2009566"/>
                <a:ext cx="6834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Pod2</a:t>
                </a:r>
                <a:endParaRPr kumimoji="1" lang="zh-CN" altLang="en-US" sz="1000"/>
              </a:p>
            </p:txBody>
          </p:sp>
          <p:sp>
            <p:nvSpPr>
              <p:cNvPr id="102" name="矩形">
                <a:extLst>
                  <a:ext uri="{FF2B5EF4-FFF2-40B4-BE49-F238E27FC236}">
                    <a16:creationId xmlns:a16="http://schemas.microsoft.com/office/drawing/2014/main" id="{941105E1-5540-0C45-841A-11089893DF1C}"/>
                  </a:ext>
                </a:extLst>
              </p:cNvPr>
              <p:cNvSpPr/>
              <p:nvPr/>
            </p:nvSpPr>
            <p:spPr>
              <a:xfrm>
                <a:off x="4057662" y="2385967"/>
                <a:ext cx="512490" cy="184666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686A95">
                      <a:alpha val="0"/>
                    </a:srgbClr>
                  </a:gs>
                  <a:gs pos="91108">
                    <a:srgbClr val="5D8395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>
                  <a:defRPr sz="1800">
                    <a:latin typeface="Source Han Sans CN Regular"/>
                    <a:ea typeface="Source Han Sans CN Regular"/>
                    <a:cs typeface="Source Han Sans CN Regular"/>
                    <a:sym typeface="Source Han Sans CN Regular"/>
                  </a:defRPr>
                </a:pPr>
                <a:endParaRPr sz="643" dirty="0"/>
              </a:p>
            </p:txBody>
          </p:sp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1884D069-22AF-4C4F-B1A9-4BE11E440630}"/>
                  </a:ext>
                </a:extLst>
              </p:cNvPr>
              <p:cNvSpPr txBox="1"/>
              <p:nvPr/>
            </p:nvSpPr>
            <p:spPr>
              <a:xfrm>
                <a:off x="4132296" y="2377206"/>
                <a:ext cx="4546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eth0 </a:t>
                </a:r>
                <a:endParaRPr lang="zh-CN" altLang="en-US" sz="7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endParaRPr>
              </a:p>
            </p:txBody>
          </p:sp>
          <p:sp>
            <p:nvSpPr>
              <p:cNvPr id="104" name="矩形">
                <a:extLst>
                  <a:ext uri="{FF2B5EF4-FFF2-40B4-BE49-F238E27FC236}">
                    <a16:creationId xmlns:a16="http://schemas.microsoft.com/office/drawing/2014/main" id="{EB1B5D0A-85C2-6748-BF9A-0E1A551A4ACA}"/>
                  </a:ext>
                </a:extLst>
              </p:cNvPr>
              <p:cNvSpPr/>
              <p:nvPr/>
            </p:nvSpPr>
            <p:spPr>
              <a:xfrm>
                <a:off x="4027609" y="3059621"/>
                <a:ext cx="512490" cy="184666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43382C">
                      <a:alpha val="0"/>
                    </a:srgbClr>
                  </a:gs>
                  <a:gs pos="100000">
                    <a:srgbClr val="EABC79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200" dirty="0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EAC11234-B766-0A46-B7F9-3F81546A86A9}"/>
                  </a:ext>
                </a:extLst>
              </p:cNvPr>
              <p:cNvSpPr txBox="1"/>
              <p:nvPr/>
            </p:nvSpPr>
            <p:spPr>
              <a:xfrm>
                <a:off x="4095507" y="3043240"/>
                <a:ext cx="4546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veth1 </a:t>
                </a:r>
                <a:endParaRPr lang="zh-CN" altLang="en-US" sz="7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endParaRPr>
              </a:p>
            </p:txBody>
          </p:sp>
          <p:sp>
            <p:nvSpPr>
              <p:cNvPr id="106" name="矩形">
                <a:extLst>
                  <a:ext uri="{FF2B5EF4-FFF2-40B4-BE49-F238E27FC236}">
                    <a16:creationId xmlns:a16="http://schemas.microsoft.com/office/drawing/2014/main" id="{FE60461C-21BD-A841-820A-2B2EB7BEA4EE}"/>
                  </a:ext>
                </a:extLst>
              </p:cNvPr>
              <p:cNvSpPr/>
              <p:nvPr/>
            </p:nvSpPr>
            <p:spPr>
              <a:xfrm>
                <a:off x="4570152" y="3814743"/>
                <a:ext cx="512490" cy="184666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686A95">
                      <a:alpha val="0"/>
                    </a:srgbClr>
                  </a:gs>
                  <a:gs pos="91108">
                    <a:srgbClr val="5D8395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>
                  <a:defRPr sz="1800">
                    <a:latin typeface="Source Han Sans CN Regular"/>
                    <a:ea typeface="Source Han Sans CN Regular"/>
                    <a:cs typeface="Source Han Sans CN Regular"/>
                    <a:sym typeface="Source Han Sans CN Regular"/>
                  </a:defRPr>
                </a:pPr>
                <a:endParaRPr sz="643" dirty="0"/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6853876B-9C77-904B-8CA0-9D152F233932}"/>
                  </a:ext>
                </a:extLst>
              </p:cNvPr>
              <p:cNvSpPr txBox="1"/>
              <p:nvPr/>
            </p:nvSpPr>
            <p:spPr>
              <a:xfrm>
                <a:off x="4644786" y="3805982"/>
                <a:ext cx="4546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eth0 </a:t>
                </a:r>
                <a:endParaRPr lang="zh-CN" altLang="en-US" sz="7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endParaRPr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9CDADF2-D598-B044-84E7-031B96F83A63}"/>
                  </a:ext>
                </a:extLst>
              </p:cNvPr>
              <p:cNvSpPr txBox="1"/>
              <p:nvPr/>
            </p:nvSpPr>
            <p:spPr>
              <a:xfrm>
                <a:off x="5024219" y="1760426"/>
                <a:ext cx="46358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10.9.1.6</a:t>
                </a:r>
              </a:p>
            </p:txBody>
          </p:sp>
          <p:sp>
            <p:nvSpPr>
              <p:cNvPr id="111" name="圆角矩形 151">
                <a:extLst>
                  <a:ext uri="{FF2B5EF4-FFF2-40B4-BE49-F238E27FC236}">
                    <a16:creationId xmlns:a16="http://schemas.microsoft.com/office/drawing/2014/main" id="{C3AE4B33-97A1-5241-B99D-96AC42451465}"/>
                  </a:ext>
                </a:extLst>
              </p:cNvPr>
              <p:cNvSpPr/>
              <p:nvPr/>
            </p:nvSpPr>
            <p:spPr>
              <a:xfrm>
                <a:off x="4855309" y="1945092"/>
                <a:ext cx="801409" cy="391387"/>
              </a:xfrm>
              <a:prstGeom prst="roundRect">
                <a:avLst>
                  <a:gd name="adj" fmla="val 862"/>
                </a:avLst>
              </a:prstGeom>
              <a:gradFill flip="none" rotWithShape="1">
                <a:gsLst>
                  <a:gs pos="0">
                    <a:srgbClr val="686A95">
                      <a:alpha val="0"/>
                    </a:srgbClr>
                  </a:gs>
                  <a:gs pos="91108">
                    <a:srgbClr val="4350A0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643" dirty="0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37B86167-AA76-7241-89D0-F91FFDB96C1F}"/>
                  </a:ext>
                </a:extLst>
              </p:cNvPr>
              <p:cNvSpPr txBox="1"/>
              <p:nvPr/>
            </p:nvSpPr>
            <p:spPr>
              <a:xfrm>
                <a:off x="5035588" y="2009566"/>
                <a:ext cx="6834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Pod3</a:t>
                </a:r>
                <a:endParaRPr kumimoji="1" lang="zh-CN" altLang="en-US" sz="1000"/>
              </a:p>
            </p:txBody>
          </p:sp>
          <p:sp>
            <p:nvSpPr>
              <p:cNvPr id="113" name="矩形">
                <a:extLst>
                  <a:ext uri="{FF2B5EF4-FFF2-40B4-BE49-F238E27FC236}">
                    <a16:creationId xmlns:a16="http://schemas.microsoft.com/office/drawing/2014/main" id="{812D98AC-AD7F-C046-858D-2DDC744BA5EE}"/>
                  </a:ext>
                </a:extLst>
              </p:cNvPr>
              <p:cNvSpPr/>
              <p:nvPr/>
            </p:nvSpPr>
            <p:spPr>
              <a:xfrm>
                <a:off x="5004719" y="2385967"/>
                <a:ext cx="512490" cy="184666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686A95">
                      <a:alpha val="0"/>
                    </a:srgbClr>
                  </a:gs>
                  <a:gs pos="91108">
                    <a:srgbClr val="5D8395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>
                  <a:defRPr sz="1800">
                    <a:latin typeface="Source Han Sans CN Regular"/>
                    <a:ea typeface="Source Han Sans CN Regular"/>
                    <a:cs typeface="Source Han Sans CN Regular"/>
                    <a:sym typeface="Source Han Sans CN Regular"/>
                  </a:defRPr>
                </a:pPr>
                <a:endParaRPr sz="643" dirty="0"/>
              </a:p>
            </p:txBody>
          </p:sp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122DFD3A-E551-8E47-91D8-E7CBFC28B44C}"/>
                  </a:ext>
                </a:extLst>
              </p:cNvPr>
              <p:cNvSpPr txBox="1"/>
              <p:nvPr/>
            </p:nvSpPr>
            <p:spPr>
              <a:xfrm>
                <a:off x="5079353" y="2377206"/>
                <a:ext cx="4546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eth0 </a:t>
                </a:r>
                <a:endParaRPr lang="zh-CN" altLang="en-US" sz="7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endParaRPr>
              </a:p>
            </p:txBody>
          </p:sp>
          <p:sp>
            <p:nvSpPr>
              <p:cNvPr id="115" name="矩形">
                <a:extLst>
                  <a:ext uri="{FF2B5EF4-FFF2-40B4-BE49-F238E27FC236}">
                    <a16:creationId xmlns:a16="http://schemas.microsoft.com/office/drawing/2014/main" id="{B88D47FF-02EE-A944-8407-D62B53792641}"/>
                  </a:ext>
                </a:extLst>
              </p:cNvPr>
              <p:cNvSpPr/>
              <p:nvPr/>
            </p:nvSpPr>
            <p:spPr>
              <a:xfrm>
                <a:off x="5001430" y="3077936"/>
                <a:ext cx="512490" cy="184666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43382C">
                      <a:alpha val="0"/>
                    </a:srgbClr>
                  </a:gs>
                  <a:gs pos="100000">
                    <a:srgbClr val="EABC79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200" dirty="0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0CD13776-B43E-FC48-9185-14DD59D913A5}"/>
                  </a:ext>
                </a:extLst>
              </p:cNvPr>
              <p:cNvSpPr txBox="1"/>
              <p:nvPr/>
            </p:nvSpPr>
            <p:spPr>
              <a:xfrm>
                <a:off x="5079353" y="3056618"/>
                <a:ext cx="4546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veth2 </a:t>
                </a:r>
                <a:endParaRPr lang="zh-CN" altLang="en-US" sz="7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endParaRPr>
              </a:p>
            </p:txBody>
          </p:sp>
          <p:sp>
            <p:nvSpPr>
              <p:cNvPr id="134" name="文本框 133">
                <a:extLst>
                  <a:ext uri="{FF2B5EF4-FFF2-40B4-BE49-F238E27FC236}">
                    <a16:creationId xmlns:a16="http://schemas.microsoft.com/office/drawing/2014/main" id="{03914347-80B0-004D-B63B-4EF1AD6A93D6}"/>
                  </a:ext>
                </a:extLst>
              </p:cNvPr>
              <p:cNvSpPr txBox="1"/>
              <p:nvPr/>
            </p:nvSpPr>
            <p:spPr>
              <a:xfrm>
                <a:off x="3902012" y="3243295"/>
                <a:ext cx="8499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10.9.1.5 dev veth1</a:t>
                </a:r>
              </a:p>
              <a:p>
                <a:r>
                  <a:rPr lang="en-US" altLang="zh-CN" sz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10.9.1.6 dev veth2</a:t>
                </a:r>
                <a:endParaRPr lang="zh-CN" altLang="en-US" sz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54203B58-518E-224A-891F-DFE94C662BC7}"/>
                  </a:ext>
                </a:extLst>
              </p:cNvPr>
              <p:cNvSpPr txBox="1"/>
              <p:nvPr/>
            </p:nvSpPr>
            <p:spPr>
              <a:xfrm>
                <a:off x="5004719" y="3271179"/>
                <a:ext cx="767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10.9.1.10</a:t>
                </a:r>
              </a:p>
              <a:p>
                <a:r>
                  <a:rPr lang="en-US" altLang="zh-CN" sz="600" dirty="0" err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secondaryip</a:t>
                </a:r>
                <a:r>
                  <a:rPr lang="en-US" altLang="zh-CN" sz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10.9.1.5</a:t>
                </a:r>
                <a:endParaRPr lang="zh-CN" altLang="en-US" sz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矩形">
                <a:extLst>
                  <a:ext uri="{FF2B5EF4-FFF2-40B4-BE49-F238E27FC236}">
                    <a16:creationId xmlns:a16="http://schemas.microsoft.com/office/drawing/2014/main" id="{D8F055CB-5D46-654E-863D-F5934FCB59F0}"/>
                  </a:ext>
                </a:extLst>
              </p:cNvPr>
              <p:cNvSpPr/>
              <p:nvPr/>
            </p:nvSpPr>
            <p:spPr>
              <a:xfrm>
                <a:off x="3899191" y="1962316"/>
                <a:ext cx="45719" cy="378219"/>
              </a:xfrm>
              <a:prstGeom prst="roundRect">
                <a:avLst>
                  <a:gd name="adj" fmla="val 0"/>
                </a:avLst>
              </a:prstGeom>
              <a:solidFill>
                <a:srgbClr val="E9BB7A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>
                  <a:defRPr sz="1800">
                    <a:latin typeface="Source Han Sans CN Regular"/>
                    <a:ea typeface="Source Han Sans CN Regular"/>
                    <a:cs typeface="Source Han Sans CN Regular"/>
                    <a:sym typeface="Source Han Sans CN Regular"/>
                  </a:defRPr>
                </a:pPr>
                <a:endParaRPr sz="643">
                  <a:solidFill>
                    <a:srgbClr val="E9BB7A"/>
                  </a:solidFill>
                </a:endParaRPr>
              </a:p>
            </p:txBody>
          </p:sp>
          <p:sp>
            <p:nvSpPr>
              <p:cNvPr id="138" name="矩形">
                <a:extLst>
                  <a:ext uri="{FF2B5EF4-FFF2-40B4-BE49-F238E27FC236}">
                    <a16:creationId xmlns:a16="http://schemas.microsoft.com/office/drawing/2014/main" id="{D4BBF936-4868-7D4D-9E9C-4B6546DE5902}"/>
                  </a:ext>
                </a:extLst>
              </p:cNvPr>
              <p:cNvSpPr/>
              <p:nvPr/>
            </p:nvSpPr>
            <p:spPr>
              <a:xfrm>
                <a:off x="4861088" y="1954470"/>
                <a:ext cx="45719" cy="378219"/>
              </a:xfrm>
              <a:prstGeom prst="roundRect">
                <a:avLst>
                  <a:gd name="adj" fmla="val 0"/>
                </a:avLst>
              </a:prstGeom>
              <a:solidFill>
                <a:srgbClr val="E9BB7A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>
                  <a:defRPr sz="1800">
                    <a:latin typeface="Source Han Sans CN Regular"/>
                    <a:ea typeface="Source Han Sans CN Regular"/>
                    <a:cs typeface="Source Han Sans CN Regular"/>
                    <a:sym typeface="Source Han Sans CN Regular"/>
                  </a:defRPr>
                </a:pPr>
                <a:endParaRPr sz="643">
                  <a:solidFill>
                    <a:srgbClr val="E9BB7A"/>
                  </a:solidFill>
                </a:endParaRPr>
              </a:p>
            </p:txBody>
          </p:sp>
          <p:cxnSp>
            <p:nvCxnSpPr>
              <p:cNvPr id="139" name="直线箭头连接符 138">
                <a:extLst>
                  <a:ext uri="{FF2B5EF4-FFF2-40B4-BE49-F238E27FC236}">
                    <a16:creationId xmlns:a16="http://schemas.microsoft.com/office/drawing/2014/main" id="{4A4B8394-1535-5844-99B3-2909AEDEF1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4346" y="2587950"/>
                <a:ext cx="0" cy="436101"/>
              </a:xfrm>
              <a:prstGeom prst="straightConnector1">
                <a:avLst/>
              </a:prstGeom>
              <a:ln w="9525">
                <a:solidFill>
                  <a:srgbClr val="EABC79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线箭头连接符 139">
                <a:extLst>
                  <a:ext uri="{FF2B5EF4-FFF2-40B4-BE49-F238E27FC236}">
                    <a16:creationId xmlns:a16="http://schemas.microsoft.com/office/drawing/2014/main" id="{6320B7BA-DF0D-7542-A0F5-389C73AFF6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7935" y="2587950"/>
                <a:ext cx="0" cy="436101"/>
              </a:xfrm>
              <a:prstGeom prst="straightConnector1">
                <a:avLst/>
              </a:prstGeom>
              <a:ln w="9525">
                <a:solidFill>
                  <a:srgbClr val="EABC79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文本框 142">
                <a:extLst>
                  <a:ext uri="{FF2B5EF4-FFF2-40B4-BE49-F238E27FC236}">
                    <a16:creationId xmlns:a16="http://schemas.microsoft.com/office/drawing/2014/main" id="{6D85E07F-E086-EF43-A160-D5532DB01D60}"/>
                  </a:ext>
                </a:extLst>
              </p:cNvPr>
              <p:cNvSpPr txBox="1"/>
              <p:nvPr/>
            </p:nvSpPr>
            <p:spPr>
              <a:xfrm>
                <a:off x="4542812" y="1333869"/>
                <a:ext cx="47801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Node1</a:t>
                </a:r>
                <a:endParaRPr lang="en-US" altLang="zh-CN" sz="7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endParaRPr>
              </a:p>
            </p:txBody>
          </p:sp>
        </p:grpSp>
        <p:grpSp>
          <p:nvGrpSpPr>
            <p:cNvPr id="144" name="组合 143">
              <a:extLst>
                <a:ext uri="{FF2B5EF4-FFF2-40B4-BE49-F238E27FC236}">
                  <a16:creationId xmlns:a16="http://schemas.microsoft.com/office/drawing/2014/main" id="{9ACFE624-70BF-2140-ACC9-AA252E457188}"/>
                </a:ext>
              </a:extLst>
            </p:cNvPr>
            <p:cNvGrpSpPr/>
            <p:nvPr/>
          </p:nvGrpSpPr>
          <p:grpSpPr>
            <a:xfrm>
              <a:off x="6130679" y="1333869"/>
              <a:ext cx="2111983" cy="2748274"/>
              <a:chOff x="3740176" y="1333869"/>
              <a:chExt cx="2111983" cy="2748274"/>
            </a:xfrm>
          </p:grpSpPr>
          <p:sp>
            <p:nvSpPr>
              <p:cNvPr id="145" name="圆角矩形 151">
                <a:extLst>
                  <a:ext uri="{FF2B5EF4-FFF2-40B4-BE49-F238E27FC236}">
                    <a16:creationId xmlns:a16="http://schemas.microsoft.com/office/drawing/2014/main" id="{DD422542-6F5C-134B-AACE-4881166EB192}"/>
                  </a:ext>
                </a:extLst>
              </p:cNvPr>
              <p:cNvSpPr/>
              <p:nvPr/>
            </p:nvSpPr>
            <p:spPr>
              <a:xfrm>
                <a:off x="3740176" y="1546361"/>
                <a:ext cx="2111983" cy="2535782"/>
              </a:xfrm>
              <a:prstGeom prst="roundRect">
                <a:avLst>
                  <a:gd name="adj" fmla="val 2408"/>
                </a:avLst>
              </a:prstGeom>
              <a:gradFill flip="none" rotWithShape="1">
                <a:gsLst>
                  <a:gs pos="0">
                    <a:srgbClr val="1B2146"/>
                  </a:gs>
                  <a:gs pos="100000">
                    <a:srgbClr val="1B2146"/>
                  </a:gs>
                </a:gsLst>
                <a:lin ang="240000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>
                  <a:defRPr sz="2000">
                    <a:latin typeface="Source Han Sans CN Regular"/>
                    <a:ea typeface="Source Han Sans CN Regular"/>
                    <a:cs typeface="Source Han Sans CN Regular"/>
                    <a:sym typeface="Source Han Sans CN Regular"/>
                  </a:defRPr>
                </a:pPr>
                <a:endParaRPr sz="714" dirty="0"/>
              </a:p>
            </p:txBody>
          </p:sp>
          <p:sp>
            <p:nvSpPr>
              <p:cNvPr id="146" name="文本框 145">
                <a:extLst>
                  <a:ext uri="{FF2B5EF4-FFF2-40B4-BE49-F238E27FC236}">
                    <a16:creationId xmlns:a16="http://schemas.microsoft.com/office/drawing/2014/main" id="{A73800C8-E3CD-A248-8825-DD019BE0DAAE}"/>
                  </a:ext>
                </a:extLst>
              </p:cNvPr>
              <p:cNvSpPr txBox="1"/>
              <p:nvPr/>
            </p:nvSpPr>
            <p:spPr>
              <a:xfrm>
                <a:off x="4105206" y="1751880"/>
                <a:ext cx="46679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10.9.1.5</a:t>
                </a:r>
              </a:p>
            </p:txBody>
          </p:sp>
          <p:sp>
            <p:nvSpPr>
              <p:cNvPr id="147" name="圆角矩形 151">
                <a:extLst>
                  <a:ext uri="{FF2B5EF4-FFF2-40B4-BE49-F238E27FC236}">
                    <a16:creationId xmlns:a16="http://schemas.microsoft.com/office/drawing/2014/main" id="{A59ACBBA-6C99-A64A-877E-6D923D67FB7C}"/>
                  </a:ext>
                </a:extLst>
              </p:cNvPr>
              <p:cNvSpPr/>
              <p:nvPr/>
            </p:nvSpPr>
            <p:spPr>
              <a:xfrm>
                <a:off x="3885539" y="1952938"/>
                <a:ext cx="801409" cy="391387"/>
              </a:xfrm>
              <a:prstGeom prst="roundRect">
                <a:avLst>
                  <a:gd name="adj" fmla="val 862"/>
                </a:avLst>
              </a:prstGeom>
              <a:gradFill flip="none" rotWithShape="1">
                <a:gsLst>
                  <a:gs pos="0">
                    <a:srgbClr val="686A95">
                      <a:alpha val="0"/>
                    </a:srgbClr>
                  </a:gs>
                  <a:gs pos="91108">
                    <a:srgbClr val="4350A0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643" dirty="0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8C1C0A6B-7AB6-514F-93E0-A252CD7BB60B}"/>
                  </a:ext>
                </a:extLst>
              </p:cNvPr>
              <p:cNvSpPr txBox="1"/>
              <p:nvPr/>
            </p:nvSpPr>
            <p:spPr>
              <a:xfrm>
                <a:off x="4088531" y="2009566"/>
                <a:ext cx="6834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Pod2</a:t>
                </a:r>
                <a:endParaRPr kumimoji="1" lang="zh-CN" altLang="en-US" sz="1000"/>
              </a:p>
            </p:txBody>
          </p:sp>
          <p:sp>
            <p:nvSpPr>
              <p:cNvPr id="149" name="矩形">
                <a:extLst>
                  <a:ext uri="{FF2B5EF4-FFF2-40B4-BE49-F238E27FC236}">
                    <a16:creationId xmlns:a16="http://schemas.microsoft.com/office/drawing/2014/main" id="{E7EE87B6-0FFA-C64C-9B57-C41BA1AE3D47}"/>
                  </a:ext>
                </a:extLst>
              </p:cNvPr>
              <p:cNvSpPr/>
              <p:nvPr/>
            </p:nvSpPr>
            <p:spPr>
              <a:xfrm>
                <a:off x="4057662" y="2385967"/>
                <a:ext cx="512490" cy="184666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686A95">
                      <a:alpha val="0"/>
                    </a:srgbClr>
                  </a:gs>
                  <a:gs pos="91108">
                    <a:srgbClr val="5D8395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>
                  <a:defRPr sz="1800">
                    <a:latin typeface="Source Han Sans CN Regular"/>
                    <a:ea typeface="Source Han Sans CN Regular"/>
                    <a:cs typeface="Source Han Sans CN Regular"/>
                    <a:sym typeface="Source Han Sans CN Regular"/>
                  </a:defRPr>
                </a:pPr>
                <a:endParaRPr sz="643" dirty="0"/>
              </a:p>
            </p:txBody>
          </p:sp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A4E4467E-8A2A-9144-9EBA-AACAE0A102D8}"/>
                  </a:ext>
                </a:extLst>
              </p:cNvPr>
              <p:cNvSpPr txBox="1"/>
              <p:nvPr/>
            </p:nvSpPr>
            <p:spPr>
              <a:xfrm>
                <a:off x="4132296" y="2377206"/>
                <a:ext cx="4546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eth0 </a:t>
                </a:r>
                <a:endParaRPr lang="zh-CN" altLang="en-US" sz="7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endParaRPr>
              </a:p>
            </p:txBody>
          </p:sp>
          <p:sp>
            <p:nvSpPr>
              <p:cNvPr id="151" name="矩形">
                <a:extLst>
                  <a:ext uri="{FF2B5EF4-FFF2-40B4-BE49-F238E27FC236}">
                    <a16:creationId xmlns:a16="http://schemas.microsoft.com/office/drawing/2014/main" id="{06EBC22E-7192-024E-A140-4B038BC7755C}"/>
                  </a:ext>
                </a:extLst>
              </p:cNvPr>
              <p:cNvSpPr/>
              <p:nvPr/>
            </p:nvSpPr>
            <p:spPr>
              <a:xfrm>
                <a:off x="4027609" y="3059621"/>
                <a:ext cx="512490" cy="184666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43382C">
                      <a:alpha val="0"/>
                    </a:srgbClr>
                  </a:gs>
                  <a:gs pos="100000">
                    <a:srgbClr val="EABC79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200" dirty="0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D5794C52-8478-EC4A-A7F9-EBC2A115CAF9}"/>
                  </a:ext>
                </a:extLst>
              </p:cNvPr>
              <p:cNvSpPr txBox="1"/>
              <p:nvPr/>
            </p:nvSpPr>
            <p:spPr>
              <a:xfrm>
                <a:off x="4095507" y="3043240"/>
                <a:ext cx="4546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veth1 </a:t>
                </a:r>
                <a:endParaRPr lang="zh-CN" altLang="en-US" sz="7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endParaRPr>
              </a:p>
            </p:txBody>
          </p:sp>
          <p:sp>
            <p:nvSpPr>
              <p:cNvPr id="153" name="矩形">
                <a:extLst>
                  <a:ext uri="{FF2B5EF4-FFF2-40B4-BE49-F238E27FC236}">
                    <a16:creationId xmlns:a16="http://schemas.microsoft.com/office/drawing/2014/main" id="{C11BC8A0-4C48-3643-A571-25025C1A39AD}"/>
                  </a:ext>
                </a:extLst>
              </p:cNvPr>
              <p:cNvSpPr/>
              <p:nvPr/>
            </p:nvSpPr>
            <p:spPr>
              <a:xfrm>
                <a:off x="4570152" y="3814743"/>
                <a:ext cx="512490" cy="184666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686A95">
                      <a:alpha val="0"/>
                    </a:srgbClr>
                  </a:gs>
                  <a:gs pos="91108">
                    <a:srgbClr val="5D8395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>
                  <a:defRPr sz="1800">
                    <a:latin typeface="Source Han Sans CN Regular"/>
                    <a:ea typeface="Source Han Sans CN Regular"/>
                    <a:cs typeface="Source Han Sans CN Regular"/>
                    <a:sym typeface="Source Han Sans CN Regular"/>
                  </a:defRPr>
                </a:pPr>
                <a:endParaRPr sz="643" dirty="0"/>
              </a:p>
            </p:txBody>
          </p:sp>
          <p:sp>
            <p:nvSpPr>
              <p:cNvPr id="154" name="文本框 153">
                <a:extLst>
                  <a:ext uri="{FF2B5EF4-FFF2-40B4-BE49-F238E27FC236}">
                    <a16:creationId xmlns:a16="http://schemas.microsoft.com/office/drawing/2014/main" id="{E6CC9248-B77B-E84E-9AD7-1F4B52B81479}"/>
                  </a:ext>
                </a:extLst>
              </p:cNvPr>
              <p:cNvSpPr txBox="1"/>
              <p:nvPr/>
            </p:nvSpPr>
            <p:spPr>
              <a:xfrm>
                <a:off x="4644786" y="3805982"/>
                <a:ext cx="4546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eth0 </a:t>
                </a:r>
                <a:endParaRPr lang="zh-CN" altLang="en-US" sz="7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endParaRPr>
              </a:p>
            </p:txBody>
          </p:sp>
          <p:sp>
            <p:nvSpPr>
              <p:cNvPr id="155" name="文本框 154">
                <a:extLst>
                  <a:ext uri="{FF2B5EF4-FFF2-40B4-BE49-F238E27FC236}">
                    <a16:creationId xmlns:a16="http://schemas.microsoft.com/office/drawing/2014/main" id="{F54A944F-AC5F-F44F-8577-9455A4ACF06F}"/>
                  </a:ext>
                </a:extLst>
              </p:cNvPr>
              <p:cNvSpPr txBox="1"/>
              <p:nvPr/>
            </p:nvSpPr>
            <p:spPr>
              <a:xfrm>
                <a:off x="5024219" y="1760426"/>
                <a:ext cx="46358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10.9.1.6</a:t>
                </a:r>
              </a:p>
            </p:txBody>
          </p:sp>
          <p:sp>
            <p:nvSpPr>
              <p:cNvPr id="156" name="圆角矩形 151">
                <a:extLst>
                  <a:ext uri="{FF2B5EF4-FFF2-40B4-BE49-F238E27FC236}">
                    <a16:creationId xmlns:a16="http://schemas.microsoft.com/office/drawing/2014/main" id="{565D9AFA-C40E-9644-AE93-BD0B003DE6B9}"/>
                  </a:ext>
                </a:extLst>
              </p:cNvPr>
              <p:cNvSpPr/>
              <p:nvPr/>
            </p:nvSpPr>
            <p:spPr>
              <a:xfrm>
                <a:off x="4855309" y="1945092"/>
                <a:ext cx="801409" cy="391387"/>
              </a:xfrm>
              <a:prstGeom prst="roundRect">
                <a:avLst>
                  <a:gd name="adj" fmla="val 862"/>
                </a:avLst>
              </a:prstGeom>
              <a:gradFill flip="none" rotWithShape="1">
                <a:gsLst>
                  <a:gs pos="0">
                    <a:srgbClr val="686A95">
                      <a:alpha val="0"/>
                    </a:srgbClr>
                  </a:gs>
                  <a:gs pos="91108">
                    <a:srgbClr val="4350A0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643" dirty="0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157" name="文本框 156">
                <a:extLst>
                  <a:ext uri="{FF2B5EF4-FFF2-40B4-BE49-F238E27FC236}">
                    <a16:creationId xmlns:a16="http://schemas.microsoft.com/office/drawing/2014/main" id="{35014BB4-ED8C-AA43-9510-EA7A58439340}"/>
                  </a:ext>
                </a:extLst>
              </p:cNvPr>
              <p:cNvSpPr txBox="1"/>
              <p:nvPr/>
            </p:nvSpPr>
            <p:spPr>
              <a:xfrm>
                <a:off x="5035588" y="2009566"/>
                <a:ext cx="6834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Pod3</a:t>
                </a:r>
                <a:endParaRPr kumimoji="1" lang="zh-CN" altLang="en-US" sz="1000"/>
              </a:p>
            </p:txBody>
          </p:sp>
          <p:sp>
            <p:nvSpPr>
              <p:cNvPr id="158" name="矩形">
                <a:extLst>
                  <a:ext uri="{FF2B5EF4-FFF2-40B4-BE49-F238E27FC236}">
                    <a16:creationId xmlns:a16="http://schemas.microsoft.com/office/drawing/2014/main" id="{B42D1154-95A3-EA48-9F35-3276DBFE534A}"/>
                  </a:ext>
                </a:extLst>
              </p:cNvPr>
              <p:cNvSpPr/>
              <p:nvPr/>
            </p:nvSpPr>
            <p:spPr>
              <a:xfrm>
                <a:off x="5004719" y="2385967"/>
                <a:ext cx="512490" cy="184666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686A95">
                      <a:alpha val="0"/>
                    </a:srgbClr>
                  </a:gs>
                  <a:gs pos="91108">
                    <a:srgbClr val="5D8395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>
                  <a:defRPr sz="1800">
                    <a:latin typeface="Source Han Sans CN Regular"/>
                    <a:ea typeface="Source Han Sans CN Regular"/>
                    <a:cs typeface="Source Han Sans CN Regular"/>
                    <a:sym typeface="Source Han Sans CN Regular"/>
                  </a:defRPr>
                </a:pPr>
                <a:endParaRPr sz="643" dirty="0"/>
              </a:p>
            </p:txBody>
          </p:sp>
          <p:sp>
            <p:nvSpPr>
              <p:cNvPr id="159" name="文本框 158">
                <a:extLst>
                  <a:ext uri="{FF2B5EF4-FFF2-40B4-BE49-F238E27FC236}">
                    <a16:creationId xmlns:a16="http://schemas.microsoft.com/office/drawing/2014/main" id="{3ECE049B-9900-204B-8194-645464C48890}"/>
                  </a:ext>
                </a:extLst>
              </p:cNvPr>
              <p:cNvSpPr txBox="1"/>
              <p:nvPr/>
            </p:nvSpPr>
            <p:spPr>
              <a:xfrm>
                <a:off x="5079353" y="2377206"/>
                <a:ext cx="4546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eth0 </a:t>
                </a:r>
                <a:endParaRPr lang="zh-CN" altLang="en-US" sz="7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endParaRPr>
              </a:p>
            </p:txBody>
          </p:sp>
          <p:sp>
            <p:nvSpPr>
              <p:cNvPr id="160" name="矩形">
                <a:extLst>
                  <a:ext uri="{FF2B5EF4-FFF2-40B4-BE49-F238E27FC236}">
                    <a16:creationId xmlns:a16="http://schemas.microsoft.com/office/drawing/2014/main" id="{9608E405-15A0-6B42-B578-74C9FC15F7F5}"/>
                  </a:ext>
                </a:extLst>
              </p:cNvPr>
              <p:cNvSpPr/>
              <p:nvPr/>
            </p:nvSpPr>
            <p:spPr>
              <a:xfrm>
                <a:off x="5001430" y="3077936"/>
                <a:ext cx="512490" cy="184666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43382C">
                      <a:alpha val="0"/>
                    </a:srgbClr>
                  </a:gs>
                  <a:gs pos="100000">
                    <a:srgbClr val="EABC79"/>
                  </a:gs>
                </a:gsLst>
                <a:lin ang="0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/>
                <a:endParaRPr sz="200" dirty="0">
                  <a:latin typeface="Source Han Sans CN Regular"/>
                  <a:ea typeface="Source Han Sans CN Regular"/>
                </a:endParaRPr>
              </a:p>
            </p:txBody>
          </p:sp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0567A189-CC68-F14F-84DF-94AD4A68A39C}"/>
                  </a:ext>
                </a:extLst>
              </p:cNvPr>
              <p:cNvSpPr txBox="1"/>
              <p:nvPr/>
            </p:nvSpPr>
            <p:spPr>
              <a:xfrm>
                <a:off x="5079353" y="3056618"/>
                <a:ext cx="4546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Source Han Sans CN" panose="020B0500000000000000" pitchFamily="34" charset="-128"/>
                    <a:ea typeface="Source Han Sans CN" panose="020B0500000000000000" pitchFamily="34" charset="-128"/>
                  </a:rPr>
                  <a:t>veth2 </a:t>
                </a:r>
                <a:endParaRPr lang="zh-CN" altLang="en-US" sz="7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endParaRPr>
              </a:p>
            </p:txBody>
          </p:sp>
          <p:sp>
            <p:nvSpPr>
              <p:cNvPr id="162" name="文本框 161">
                <a:extLst>
                  <a:ext uri="{FF2B5EF4-FFF2-40B4-BE49-F238E27FC236}">
                    <a16:creationId xmlns:a16="http://schemas.microsoft.com/office/drawing/2014/main" id="{7F97682E-E9D3-FB46-B4A6-26AAA74E216A}"/>
                  </a:ext>
                </a:extLst>
              </p:cNvPr>
              <p:cNvSpPr txBox="1"/>
              <p:nvPr/>
            </p:nvSpPr>
            <p:spPr>
              <a:xfrm>
                <a:off x="3902012" y="3243295"/>
                <a:ext cx="8499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10.9.1.5 dev veth1</a:t>
                </a:r>
              </a:p>
              <a:p>
                <a:r>
                  <a:rPr lang="en-US" altLang="zh-CN" sz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10.9.1.6 dev veth2</a:t>
                </a:r>
                <a:endParaRPr lang="zh-CN" altLang="en-US" sz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B2B74609-738D-EC4C-BF2B-D6EF1EF7BC9F}"/>
                  </a:ext>
                </a:extLst>
              </p:cNvPr>
              <p:cNvSpPr txBox="1"/>
              <p:nvPr/>
            </p:nvSpPr>
            <p:spPr>
              <a:xfrm>
                <a:off x="5004719" y="3271179"/>
                <a:ext cx="767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10.9.1.11</a:t>
                </a:r>
              </a:p>
              <a:p>
                <a:r>
                  <a:rPr lang="en-US" altLang="zh-CN" sz="600" dirty="0" err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secondaryip</a:t>
                </a:r>
                <a:r>
                  <a:rPr lang="en-US" altLang="zh-CN" sz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10.9.1.16</a:t>
                </a:r>
                <a:endParaRPr lang="zh-CN" altLang="en-US" sz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矩形">
                <a:extLst>
                  <a:ext uri="{FF2B5EF4-FFF2-40B4-BE49-F238E27FC236}">
                    <a16:creationId xmlns:a16="http://schemas.microsoft.com/office/drawing/2014/main" id="{FFF41D9D-7AB6-4845-852D-DFD170ACAFC7}"/>
                  </a:ext>
                </a:extLst>
              </p:cNvPr>
              <p:cNvSpPr/>
              <p:nvPr/>
            </p:nvSpPr>
            <p:spPr>
              <a:xfrm>
                <a:off x="3899191" y="1962316"/>
                <a:ext cx="45719" cy="378219"/>
              </a:xfrm>
              <a:prstGeom prst="roundRect">
                <a:avLst>
                  <a:gd name="adj" fmla="val 0"/>
                </a:avLst>
              </a:prstGeom>
              <a:solidFill>
                <a:srgbClr val="E9BB7A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>
                  <a:defRPr sz="1800">
                    <a:latin typeface="Source Han Sans CN Regular"/>
                    <a:ea typeface="Source Han Sans CN Regular"/>
                    <a:cs typeface="Source Han Sans CN Regular"/>
                    <a:sym typeface="Source Han Sans CN Regular"/>
                  </a:defRPr>
                </a:pPr>
                <a:endParaRPr sz="643">
                  <a:solidFill>
                    <a:srgbClr val="E9BB7A"/>
                  </a:solidFill>
                </a:endParaRPr>
              </a:p>
            </p:txBody>
          </p:sp>
          <p:sp>
            <p:nvSpPr>
              <p:cNvPr id="165" name="矩形">
                <a:extLst>
                  <a:ext uri="{FF2B5EF4-FFF2-40B4-BE49-F238E27FC236}">
                    <a16:creationId xmlns:a16="http://schemas.microsoft.com/office/drawing/2014/main" id="{1051EE40-D39C-5942-BE05-7815618561E8}"/>
                  </a:ext>
                </a:extLst>
              </p:cNvPr>
              <p:cNvSpPr/>
              <p:nvPr/>
            </p:nvSpPr>
            <p:spPr>
              <a:xfrm>
                <a:off x="4861088" y="1954470"/>
                <a:ext cx="45719" cy="378219"/>
              </a:xfrm>
              <a:prstGeom prst="roundRect">
                <a:avLst>
                  <a:gd name="adj" fmla="val 0"/>
                </a:avLst>
              </a:prstGeom>
              <a:solidFill>
                <a:srgbClr val="E9BB7A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43547" tIns="43547" rIns="43547" bIns="43547" numCol="1" anchor="ctr">
                <a:noAutofit/>
              </a:bodyPr>
              <a:lstStyle/>
              <a:p>
                <a:pPr defTabSz="653247">
                  <a:defRPr sz="1800">
                    <a:latin typeface="Source Han Sans CN Regular"/>
                    <a:ea typeface="Source Han Sans CN Regular"/>
                    <a:cs typeface="Source Han Sans CN Regular"/>
                    <a:sym typeface="Source Han Sans CN Regular"/>
                  </a:defRPr>
                </a:pPr>
                <a:endParaRPr sz="643">
                  <a:solidFill>
                    <a:srgbClr val="E9BB7A"/>
                  </a:solidFill>
                </a:endParaRPr>
              </a:p>
            </p:txBody>
          </p:sp>
          <p:cxnSp>
            <p:nvCxnSpPr>
              <p:cNvPr id="166" name="直线箭头连接符 165">
                <a:extLst>
                  <a:ext uri="{FF2B5EF4-FFF2-40B4-BE49-F238E27FC236}">
                    <a16:creationId xmlns:a16="http://schemas.microsoft.com/office/drawing/2014/main" id="{D07D5A28-CA24-4647-930A-703D4058C2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4346" y="2587950"/>
                <a:ext cx="0" cy="436101"/>
              </a:xfrm>
              <a:prstGeom prst="straightConnector1">
                <a:avLst/>
              </a:prstGeom>
              <a:ln w="9525">
                <a:solidFill>
                  <a:srgbClr val="EABC79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线箭头连接符 166">
                <a:extLst>
                  <a:ext uri="{FF2B5EF4-FFF2-40B4-BE49-F238E27FC236}">
                    <a16:creationId xmlns:a16="http://schemas.microsoft.com/office/drawing/2014/main" id="{E9230481-9D0F-054A-AE0A-2E095C66AA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7935" y="2587950"/>
                <a:ext cx="0" cy="436101"/>
              </a:xfrm>
              <a:prstGeom prst="straightConnector1">
                <a:avLst/>
              </a:prstGeom>
              <a:ln w="9525">
                <a:solidFill>
                  <a:srgbClr val="EABC79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B69C8667-D4F5-C641-858A-C70CE18F6C17}"/>
                  </a:ext>
                </a:extLst>
              </p:cNvPr>
              <p:cNvSpPr txBox="1"/>
              <p:nvPr/>
            </p:nvSpPr>
            <p:spPr>
              <a:xfrm>
                <a:off x="4542812" y="1333869"/>
                <a:ext cx="47801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Node2</a:t>
                </a:r>
                <a:endParaRPr lang="en-US" altLang="zh-CN" sz="700" dirty="0">
                  <a:solidFill>
                    <a:schemeClr val="bg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endParaRPr>
              </a:p>
            </p:txBody>
          </p:sp>
        </p:grpSp>
      </p:grpSp>
      <p:cxnSp>
        <p:nvCxnSpPr>
          <p:cNvPr id="3" name="肘形连接符 2">
            <a:extLst>
              <a:ext uri="{FF2B5EF4-FFF2-40B4-BE49-F238E27FC236}">
                <a16:creationId xmlns:a16="http://schemas.microsoft.com/office/drawing/2014/main" id="{496339B3-3F49-B545-BADF-5279AEE878ED}"/>
              </a:ext>
            </a:extLst>
          </p:cNvPr>
          <p:cNvCxnSpPr>
            <a:stCxn id="142" idx="2"/>
            <a:endCxn id="145" idx="2"/>
          </p:cNvCxnSpPr>
          <p:nvPr/>
        </p:nvCxnSpPr>
        <p:spPr>
          <a:xfrm rot="16200000" flipH="1">
            <a:off x="6156887" y="2599508"/>
            <a:ext cx="12700" cy="2390503"/>
          </a:xfrm>
          <a:prstGeom prst="bentConnector3">
            <a:avLst>
              <a:gd name="adj1" fmla="val 1800000"/>
            </a:avLst>
          </a:prstGeom>
          <a:ln w="9525">
            <a:solidFill>
              <a:srgbClr val="EAB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5B677D1A-2522-2148-91ED-5E1EC3AE4CC2}"/>
              </a:ext>
            </a:extLst>
          </p:cNvPr>
          <p:cNvCxnSpPr>
            <a:cxnSpLocks/>
            <a:endCxn id="136" idx="0"/>
          </p:cNvCxnSpPr>
          <p:nvPr/>
        </p:nvCxnSpPr>
        <p:spPr>
          <a:xfrm>
            <a:off x="6174063" y="4023360"/>
            <a:ext cx="0" cy="185980"/>
          </a:xfrm>
          <a:prstGeom prst="line">
            <a:avLst/>
          </a:prstGeom>
          <a:ln w="9525">
            <a:solidFill>
              <a:srgbClr val="EAB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6460</TotalTime>
  <Words>1212</Words>
  <Application>Microsoft Macintosh PowerPoint</Application>
  <PresentationFormat>全屏显示(16:9)</PresentationFormat>
  <Paragraphs>294</Paragraphs>
  <Slides>18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等线</vt:lpstr>
      <vt:lpstr>微软雅黑</vt:lpstr>
      <vt:lpstr>Exo Thin</vt:lpstr>
      <vt:lpstr>Microsoft YaHei Light</vt:lpstr>
      <vt:lpstr>Source Han Sans CN</vt:lpstr>
      <vt:lpstr>Source Han Sans CN Light</vt:lpstr>
      <vt:lpstr>Source Han Sans CN Regular</vt:lpstr>
      <vt:lpstr>Arial</vt:lpstr>
      <vt:lpstr>Calibri</vt:lpstr>
      <vt:lpstr>Calibri Light</vt:lpstr>
      <vt:lpstr>Exo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王君颖</dc:creator>
  <cp:lastModifiedBy>Microsoft Office User</cp:lastModifiedBy>
  <cp:revision>141</cp:revision>
  <cp:lastPrinted>2020-09-15T07:45:44Z</cp:lastPrinted>
  <dcterms:created xsi:type="dcterms:W3CDTF">2020-09-10T03:23:31Z</dcterms:created>
  <dcterms:modified xsi:type="dcterms:W3CDTF">2020-10-14T08:00:21Z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2052-2.6.0.4243</vt:lpwstr>
  </property>
</Properties>
</file>