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6" r:id="rId1"/>
  </p:sldMasterIdLst>
  <p:notesMasterIdLst>
    <p:notesMasterId r:id="rId19"/>
  </p:notesMasterIdLst>
  <p:sldIdLst>
    <p:sldId id="256" r:id="rId2"/>
    <p:sldId id="283" r:id="rId3"/>
    <p:sldId id="270" r:id="rId4"/>
    <p:sldId id="293" r:id="rId5"/>
    <p:sldId id="285" r:id="rId6"/>
    <p:sldId id="272" r:id="rId7"/>
    <p:sldId id="274" r:id="rId8"/>
    <p:sldId id="294" r:id="rId9"/>
    <p:sldId id="289" r:id="rId10"/>
    <p:sldId id="295" r:id="rId11"/>
    <p:sldId id="296" r:id="rId12"/>
    <p:sldId id="297" r:id="rId13"/>
    <p:sldId id="298" r:id="rId14"/>
    <p:sldId id="277" r:id="rId15"/>
    <p:sldId id="299" r:id="rId16"/>
    <p:sldId id="301" r:id="rId17"/>
    <p:sldId id="264" r:id="rId18"/>
  </p:sldIdLst>
  <p:sldSz cx="9144000" cy="5143500" type="screen16x9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微软雅黑" panose="020B0503020204020204" pitchFamily="34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Microsoft YaHei Light" panose="020B0502040204020203" pitchFamily="34" charset="-122"/>
      <p:regular r:id="rId30"/>
    </p:embeddedFont>
    <p:embeddedFont>
      <p:font typeface="Source Han Sans CN" panose="020B0500000000000000" pitchFamily="34" charset="-128"/>
      <p:regular r:id="rId31"/>
      <p:bold r:id="rId32"/>
    </p:embeddedFont>
    <p:embeddedFont>
      <p:font typeface="Source Han Sans CN Heavy" panose="020B0500000000000000" pitchFamily="34" charset="-128"/>
      <p:bold r:id="rId33"/>
    </p:embeddedFont>
    <p:embeddedFont>
      <p:font typeface="Source Han Sans CN Light" panose="020B0300000000000000" pitchFamily="34" charset="-128"/>
      <p:regular r:id="rId34"/>
    </p:embeddedFont>
    <p:embeddedFont>
      <p:font typeface="Source Han Sans CN Regular" panose="020B0500000000000000" pitchFamily="34" charset="-128"/>
      <p:regular r:id="rId35"/>
    </p:embeddedFont>
  </p:embeddedFontLst>
  <p:defaultTextStyle>
    <a:defPPr>
      <a:defRPr lang="zh-CN"/>
    </a:defPPr>
    <a:lvl1pPr marL="0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785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568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352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136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920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703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488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271" algn="l" defTabSz="685568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1548"/>
    <a:srgbClr val="2D2148"/>
    <a:srgbClr val="53216D"/>
    <a:srgbClr val="151C63"/>
    <a:srgbClr val="282C97"/>
    <a:srgbClr val="5E154D"/>
    <a:srgbClr val="3F3F6B"/>
    <a:srgbClr val="3D245E"/>
    <a:srgbClr val="121250"/>
    <a:srgbClr val="201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24"/>
    <p:restoredTop sz="94745"/>
  </p:normalViewPr>
  <p:slideViewPr>
    <p:cSldViewPr snapToGrid="0" snapToObjects="1">
      <p:cViewPr varScale="1">
        <p:scale>
          <a:sx n="137" d="100"/>
          <a:sy n="137" d="100"/>
        </p:scale>
        <p:origin x="560" y="1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29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DCD60-9CCB-CC4B-8E0F-CF2CBA93912B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CN" altLang="en-US"/>
              <a:t>编辑母版文本样式
第二级
第三级
第四级
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99C16-E853-5541-80C5-93211B3ABBC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9894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1pPr>
    <a:lvl2pPr marL="164912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2pPr>
    <a:lvl3pPr marL="329824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3pPr>
    <a:lvl4pPr marL="494736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4pPr>
    <a:lvl5pPr marL="659648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5pPr>
    <a:lvl6pPr marL="824560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6pPr>
    <a:lvl7pPr marL="989472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7pPr>
    <a:lvl8pPr marL="1154384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8pPr>
    <a:lvl9pPr marL="1319296" algn="l" defTabSz="329824" rtl="0" eaLnBrk="1" latinLnBrk="0" hangingPunct="1">
      <a:defRPr sz="4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1763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3270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72481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88883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4376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3590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55877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799C16-E853-5541-80C5-93211B3ABBC4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39074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1695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18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2547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077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2885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7182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2065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10138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D06382-C069-744C-8A2D-4286C3ED1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19750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754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9CAE5646-590A-DA49-A537-C036C6E5B5DE}" type="datetimeFigureOut">
              <a:rPr kumimoji="1" lang="zh-CN" altLang="en-US" smtClean="0"/>
              <a:t>2020/10/14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C356E492-50CD-E143-AAA8-9D77C5185EC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357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8C25AB0-0405-9F4B-A873-A4437CE0F129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66000"/>
          </a:blip>
          <a:stretch>
            <a:fillRect/>
          </a:stretch>
        </p:blipFill>
        <p:spPr>
          <a:xfrm>
            <a:off x="407988" y="4819544"/>
            <a:ext cx="8416250" cy="1225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5B63A35-5903-6D4F-AB7A-DD8ED06BEAFA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 amt="42000"/>
          </a:blip>
          <a:stretch>
            <a:fillRect/>
          </a:stretch>
        </p:blipFill>
        <p:spPr>
          <a:xfrm>
            <a:off x="7872549" y="287867"/>
            <a:ext cx="951689" cy="12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19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jpe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6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6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11" Type="http://schemas.openxmlformats.org/officeDocument/2006/relationships/image" Target="../media/image35.tiff"/><Relationship Id="rId5" Type="http://schemas.openxmlformats.org/officeDocument/2006/relationships/image" Target="../media/image16.png"/><Relationship Id="rId10" Type="http://schemas.openxmlformats.org/officeDocument/2006/relationships/image" Target="../media/image34.tiff"/><Relationship Id="rId4" Type="http://schemas.openxmlformats.org/officeDocument/2006/relationships/image" Target="../media/image7.png"/><Relationship Id="rId9" Type="http://schemas.openxmlformats.org/officeDocument/2006/relationships/image" Target="../media/image3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D455309-7E6E-6748-B193-28F00A9C2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2408" y="-208622"/>
            <a:ext cx="5319486" cy="457530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BD98086-CC59-024D-B4BA-5F33C336A07C}"/>
              </a:ext>
            </a:extLst>
          </p:cNvPr>
          <p:cNvSpPr txBox="1"/>
          <p:nvPr/>
        </p:nvSpPr>
        <p:spPr>
          <a:xfrm>
            <a:off x="713039" y="1506159"/>
            <a:ext cx="5279388" cy="129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sz="2858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Arial" panose="020B0604020202020204" pitchFamily="34" charset="0"/>
              </a:rPr>
              <a:t>人脸识别测温产品的</a:t>
            </a:r>
            <a:endParaRPr kumimoji="1" lang="en-US" altLang="zh-CN" sz="2858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kumimoji="1" lang="zh-CN" altLang="en-US" sz="2858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  <a:cs typeface="Arial" panose="020B0604020202020204" pitchFamily="34" charset="0"/>
              </a:rPr>
              <a:t>设计与实践</a:t>
            </a:r>
            <a:endParaRPr kumimoji="1" lang="zh-CN" altLang="en-US" sz="2858" dirty="0">
              <a:solidFill>
                <a:schemeClr val="bg1"/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8050294-A70D-CC45-A063-BA7E08EA681A}"/>
              </a:ext>
            </a:extLst>
          </p:cNvPr>
          <p:cNvSpPr txBox="1"/>
          <p:nvPr/>
        </p:nvSpPr>
        <p:spPr>
          <a:xfrm>
            <a:off x="713039" y="2987515"/>
            <a:ext cx="2342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000" dirty="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王达侃 </a:t>
            </a:r>
            <a:r>
              <a:rPr kumimoji="1" lang="en-US" altLang="zh-CN" sz="1000" dirty="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|</a:t>
            </a:r>
            <a:r>
              <a:rPr kumimoji="1" lang="zh-CN" altLang="en-US" sz="1000" dirty="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1" lang="en-US" altLang="zh-CN" sz="1000" dirty="0" err="1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UCloud</a:t>
            </a:r>
            <a:r>
              <a:rPr kumimoji="1" lang="en-US" altLang="zh-CN" sz="1000" dirty="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 </a:t>
            </a:r>
            <a:r>
              <a:rPr kumimoji="1" lang="zh-CN" altLang="en-US" sz="1000" dirty="0">
                <a:solidFill>
                  <a:srgbClr val="E9BB7A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Arial" panose="020B0604020202020204" pitchFamily="34" charset="0"/>
              </a:rPr>
              <a:t>人工智能产品负责人</a:t>
            </a:r>
          </a:p>
        </p:txBody>
      </p:sp>
    </p:spTree>
    <p:extLst>
      <p:ext uri="{BB962C8B-B14F-4D97-AF65-F5344CB8AC3E}">
        <p14:creationId xmlns:p14="http://schemas.microsoft.com/office/powerpoint/2010/main" val="4133405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548AD06-57D6-3043-8301-9F785935015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6351211-1C62-2945-B5C7-5AE660197583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应用场景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3D134887-BA4E-7C48-9DD3-CC06AE2616EF}"/>
              </a:ext>
            </a:extLst>
          </p:cNvPr>
          <p:cNvGrpSpPr/>
          <p:nvPr/>
        </p:nvGrpSpPr>
        <p:grpSpPr>
          <a:xfrm>
            <a:off x="4907462" y="1379562"/>
            <a:ext cx="3284264" cy="2384376"/>
            <a:chOff x="5048138" y="1548250"/>
            <a:chExt cx="2819558" cy="2046999"/>
          </a:xfrm>
        </p:grpSpPr>
        <p:pic>
          <p:nvPicPr>
            <p:cNvPr id="10" name="Picture 4" descr="https://ss2.bdstatic.com/70cFvnSh_Q1YnxGkpoWK1HF6hhy/it/u=1861045673,1986060477&amp;fm=26&amp;gp=0.jpg">
              <a:extLst>
                <a:ext uri="{FF2B5EF4-FFF2-40B4-BE49-F238E27FC236}">
                  <a16:creationId xmlns:a16="http://schemas.microsoft.com/office/drawing/2014/main" id="{54B4731D-B143-1D4B-A7C2-530853FBCA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138" y="1548250"/>
              <a:ext cx="2819558" cy="2046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29CF8A41-8328-3440-860D-C0C987479FC9}"/>
                </a:ext>
              </a:extLst>
            </p:cNvPr>
            <p:cNvSpPr/>
            <p:nvPr/>
          </p:nvSpPr>
          <p:spPr>
            <a:xfrm>
              <a:off x="5048138" y="1548250"/>
              <a:ext cx="2819558" cy="2046999"/>
            </a:xfrm>
            <a:prstGeom prst="roundRect">
              <a:avLst>
                <a:gd name="adj" fmla="val 0"/>
              </a:avLst>
            </a:prstGeom>
            <a:noFill/>
            <a:ln w="25400">
              <a:solidFill>
                <a:srgbClr val="4B60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B12556A9-902D-B549-B535-84BE3A03201D}"/>
              </a:ext>
            </a:extLst>
          </p:cNvPr>
          <p:cNvSpPr txBox="1"/>
          <p:nvPr/>
        </p:nvSpPr>
        <p:spPr>
          <a:xfrm>
            <a:off x="1065088" y="1992550"/>
            <a:ext cx="2895344" cy="14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25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出入管理</a:t>
            </a:r>
            <a:r>
              <a:rPr lang="en-US" altLang="zh-CN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+</a:t>
            </a: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风险预防</a:t>
            </a:r>
          </a:p>
          <a:p>
            <a:pPr marL="171450" indent="-171450">
              <a:lnSpc>
                <a:spcPct val="25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访客登记能力</a:t>
            </a:r>
          </a:p>
          <a:p>
            <a:pPr marL="171450" indent="-171450">
              <a:lnSpc>
                <a:spcPct val="25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保存所有访问记录，便于回溯追查</a:t>
            </a:r>
            <a:endParaRPr lang="en-US" altLang="zh-CN" sz="1300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E60C579-313B-F343-BBBC-54FD962C3293}"/>
              </a:ext>
            </a:extLst>
          </p:cNvPr>
          <p:cNvSpPr/>
          <p:nvPr/>
        </p:nvSpPr>
        <p:spPr>
          <a:xfrm>
            <a:off x="1396608" y="1592440"/>
            <a:ext cx="12955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14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</a:t>
            </a:r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安防监控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C04E28B-1527-3E4F-9BCC-9D7AB78B1E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932" y="1695719"/>
            <a:ext cx="250661" cy="25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45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548AD06-57D6-3043-8301-9F785935015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6351211-1C62-2945-B5C7-5AE660197583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应用场景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12556A9-902D-B549-B535-84BE3A03201D}"/>
              </a:ext>
            </a:extLst>
          </p:cNvPr>
          <p:cNvSpPr txBox="1"/>
          <p:nvPr/>
        </p:nvSpPr>
        <p:spPr>
          <a:xfrm>
            <a:off x="1062177" y="1992549"/>
            <a:ext cx="2895344" cy="14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25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安全购物</a:t>
            </a:r>
            <a:r>
              <a:rPr lang="en-US" altLang="zh-CN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+</a:t>
            </a: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顾客识别</a:t>
            </a:r>
            <a:r>
              <a:rPr lang="en-US" altLang="zh-CN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+</a:t>
            </a: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精准营销</a:t>
            </a:r>
          </a:p>
          <a:p>
            <a:pPr marL="171450" indent="-171450">
              <a:lnSpc>
                <a:spcPct val="25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员工、顾客等按标签分类管理</a:t>
            </a:r>
          </a:p>
          <a:p>
            <a:pPr marL="171450" indent="-171450">
              <a:lnSpc>
                <a:spcPct val="25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到店时间、次数等大数据分析能力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E60C579-313B-F343-BBBC-54FD962C3293}"/>
              </a:ext>
            </a:extLst>
          </p:cNvPr>
          <p:cNvSpPr/>
          <p:nvPr/>
        </p:nvSpPr>
        <p:spPr>
          <a:xfrm>
            <a:off x="1445307" y="1592439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智慧零售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A41589A-606A-7346-BF4A-EA5F27EEB5ED}"/>
              </a:ext>
            </a:extLst>
          </p:cNvPr>
          <p:cNvGrpSpPr/>
          <p:nvPr/>
        </p:nvGrpSpPr>
        <p:grpSpPr>
          <a:xfrm>
            <a:off x="4917915" y="1380523"/>
            <a:ext cx="3343796" cy="2382454"/>
            <a:chOff x="4977800" y="1379562"/>
            <a:chExt cx="3235216" cy="2305091"/>
          </a:xfrm>
        </p:grpSpPr>
        <p:pic>
          <p:nvPicPr>
            <p:cNvPr id="12" name="Picture 2" descr="F:\Download\中车AI防疫一体机\ITS说明手册\场景图-零售1.jpg">
              <a:extLst>
                <a:ext uri="{FF2B5EF4-FFF2-40B4-BE49-F238E27FC236}">
                  <a16:creationId xmlns:a16="http://schemas.microsoft.com/office/drawing/2014/main" id="{4D5F2879-77CF-7F4A-AE31-90036AEE2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800" y="1379562"/>
              <a:ext cx="3235216" cy="2305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29CF8A41-8328-3440-860D-C0C987479FC9}"/>
                </a:ext>
              </a:extLst>
            </p:cNvPr>
            <p:cNvSpPr/>
            <p:nvPr/>
          </p:nvSpPr>
          <p:spPr>
            <a:xfrm>
              <a:off x="4977800" y="1379562"/>
              <a:ext cx="3235216" cy="2305091"/>
            </a:xfrm>
            <a:prstGeom prst="roundRect">
              <a:avLst>
                <a:gd name="adj" fmla="val 0"/>
              </a:avLst>
            </a:prstGeom>
            <a:noFill/>
            <a:ln w="25400">
              <a:solidFill>
                <a:srgbClr val="4B60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F6B096FC-C886-4F49-BDF7-BB992F3EB2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591" y="1648882"/>
            <a:ext cx="250661" cy="30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17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548AD06-57D6-3043-8301-9F7859350159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6351211-1C62-2945-B5C7-5AE660197583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应用场景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12556A9-902D-B549-B535-84BE3A03201D}"/>
              </a:ext>
            </a:extLst>
          </p:cNvPr>
          <p:cNvSpPr txBox="1"/>
          <p:nvPr/>
        </p:nvSpPr>
        <p:spPr>
          <a:xfrm>
            <a:off x="1057218" y="1992550"/>
            <a:ext cx="2228495" cy="14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25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高温人员语音报警</a:t>
            </a:r>
          </a:p>
          <a:p>
            <a:pPr marL="171450" indent="-171450">
              <a:lnSpc>
                <a:spcPct val="25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管理员页面信息汇总</a:t>
            </a:r>
          </a:p>
          <a:p>
            <a:pPr marL="171450" indent="-171450">
              <a:lnSpc>
                <a:spcPct val="25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每日体温数据存档供检查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1E60C579-313B-F343-BBBC-54FD962C3293}"/>
              </a:ext>
            </a:extLst>
          </p:cNvPr>
          <p:cNvSpPr/>
          <p:nvPr/>
        </p:nvSpPr>
        <p:spPr>
          <a:xfrm>
            <a:off x="1445307" y="159244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复工复学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915017E-DA11-164E-AF03-0C3861D03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887" y="1499154"/>
            <a:ext cx="3537882" cy="2145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圆角矩形 8">
            <a:extLst>
              <a:ext uri="{FF2B5EF4-FFF2-40B4-BE49-F238E27FC236}">
                <a16:creationId xmlns:a16="http://schemas.microsoft.com/office/drawing/2014/main" id="{29CF8A41-8328-3440-860D-C0C987479FC9}"/>
              </a:ext>
            </a:extLst>
          </p:cNvPr>
          <p:cNvSpPr/>
          <p:nvPr/>
        </p:nvSpPr>
        <p:spPr>
          <a:xfrm>
            <a:off x="4877886" y="1499154"/>
            <a:ext cx="3537881" cy="2145192"/>
          </a:xfrm>
          <a:prstGeom prst="roundRect">
            <a:avLst>
              <a:gd name="adj" fmla="val 0"/>
            </a:avLst>
          </a:prstGeom>
          <a:noFill/>
          <a:ln w="25400">
            <a:solidFill>
              <a:srgbClr val="4B6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02044C3-6748-3646-8F62-55E0DFA70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648" y="1679052"/>
            <a:ext cx="282015" cy="26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710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318338" y="1398206"/>
            <a:ext cx="1555298" cy="756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景区</a:t>
            </a:r>
            <a:endParaRPr lang="en-US" altLang="zh-CN" sz="18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同里古镇、三清山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66870BA-1C40-EB4B-AE14-6D6FC387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8" y="1486694"/>
            <a:ext cx="495133" cy="495133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AAE01C94-626A-0244-BD64-F52A78DE5952}"/>
              </a:ext>
            </a:extLst>
          </p:cNvPr>
          <p:cNvSpPr txBox="1"/>
          <p:nvPr/>
        </p:nvSpPr>
        <p:spPr>
          <a:xfrm>
            <a:off x="4224852" y="1398206"/>
            <a:ext cx="1383969" cy="1056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企业</a:t>
            </a:r>
            <a:endParaRPr lang="en-US" altLang="zh-CN" sz="18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中烟集团</a:t>
            </a:r>
            <a:endParaRPr lang="en-US" altLang="zh-CN" sz="13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湖北鄂州钢铁厂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110A2902-F6BB-2F43-BAF3-C14632437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602" y="1486694"/>
            <a:ext cx="495133" cy="495133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373A3FE7-B1CE-B749-980F-82E7958D9EDB}"/>
              </a:ext>
            </a:extLst>
          </p:cNvPr>
          <p:cNvSpPr txBox="1"/>
          <p:nvPr/>
        </p:nvSpPr>
        <p:spPr>
          <a:xfrm>
            <a:off x="6767571" y="1404218"/>
            <a:ext cx="1555298" cy="756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机场</a:t>
            </a:r>
            <a:endParaRPr lang="en-US" altLang="zh-CN" sz="18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乌鲁木齐国际机场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AF5036D3-85BC-DE45-9486-9EFBA519E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321" y="1492706"/>
            <a:ext cx="495133" cy="495133"/>
          </a:xfrm>
          <a:prstGeom prst="rect">
            <a:avLst/>
          </a:prstGeom>
        </p:spPr>
      </p:pic>
      <p:sp>
        <p:nvSpPr>
          <p:cNvPr id="46" name="文本框 45">
            <a:extLst>
              <a:ext uri="{FF2B5EF4-FFF2-40B4-BE49-F238E27FC236}">
                <a16:creationId xmlns:a16="http://schemas.microsoft.com/office/drawing/2014/main" id="{62497DDE-BD99-014B-8707-92AE5C383EE0}"/>
              </a:ext>
            </a:extLst>
          </p:cNvPr>
          <p:cNvSpPr txBox="1"/>
          <p:nvPr/>
        </p:nvSpPr>
        <p:spPr>
          <a:xfrm>
            <a:off x="1318338" y="2753652"/>
            <a:ext cx="2069284" cy="1056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医院</a:t>
            </a:r>
            <a:endParaRPr lang="en-US" altLang="zh-CN" sz="18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新疆自治区第六人民医院</a:t>
            </a:r>
            <a:endParaRPr lang="en-US" altLang="zh-CN" sz="13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郑州公卫医院</a:t>
            </a: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7D932D74-9CA7-AA4A-9556-2A14ABC6D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88" y="2842140"/>
            <a:ext cx="495133" cy="495133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E2135780-4E80-E64E-8B1E-50C15A957BF4}"/>
              </a:ext>
            </a:extLst>
          </p:cNvPr>
          <p:cNvSpPr txBox="1"/>
          <p:nvPr/>
        </p:nvSpPr>
        <p:spPr>
          <a:xfrm>
            <a:off x="4224852" y="2753652"/>
            <a:ext cx="1212640" cy="1357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学校</a:t>
            </a:r>
            <a:endParaRPr lang="en-US" altLang="zh-CN" sz="18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湖北鄂州高中</a:t>
            </a:r>
            <a:endParaRPr lang="en-US" altLang="zh-CN" sz="13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贵阳中天中学</a:t>
            </a:r>
            <a:endParaRPr lang="en-US" altLang="zh-CN" sz="13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复旦兰生中学</a:t>
            </a: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026C1DD7-9334-2843-AE94-257B64907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602" y="2842140"/>
            <a:ext cx="495133" cy="495133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3CF63EC6-3DD6-AD4A-900D-A72C4B8E08CD}"/>
              </a:ext>
            </a:extLst>
          </p:cNvPr>
          <p:cNvSpPr txBox="1"/>
          <p:nvPr/>
        </p:nvSpPr>
        <p:spPr>
          <a:xfrm>
            <a:off x="6767571" y="2759664"/>
            <a:ext cx="1383969" cy="10569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800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办公场所</a:t>
            </a:r>
            <a:endParaRPr lang="en-US" altLang="zh-CN" sz="1800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武汉汉阳派出所</a:t>
            </a:r>
            <a:endParaRPr lang="en-US" altLang="zh-CN" sz="1300" spc="36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>
              <a:lnSpc>
                <a:spcPct val="150000"/>
              </a:lnSpc>
            </a:pPr>
            <a:r>
              <a:rPr lang="zh-CN" altLang="en-US" sz="1300" spc="36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湖北省教育厅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EC59C1B1-217D-5F48-B534-5328F584E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6321" y="2848152"/>
            <a:ext cx="495133" cy="49513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2CCF6C1-4896-C14B-AF25-5C4F21848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294" y="1623504"/>
            <a:ext cx="295870" cy="20710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2D5C35B-306F-F245-BFAE-3FEDB0DC0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950" y="1604831"/>
            <a:ext cx="238180" cy="2381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791BC43-0FBB-0146-A176-A1D6FE25E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563" y="1654370"/>
            <a:ext cx="256373" cy="1843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1C61F9B-2929-DC4B-BC15-FD93A3E9D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81" y="2963706"/>
            <a:ext cx="251999" cy="251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4DF6F48-0A73-EF44-91C4-228C65BE4A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3813" y="2954873"/>
            <a:ext cx="236788" cy="235522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DB8DCB58-CE8E-0E4E-BC0D-9C66B20BB5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1080" y="2955748"/>
            <a:ext cx="251999" cy="251999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CBCA9378-F425-3D42-AF2B-91B274D6C223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用户案例</a:t>
            </a:r>
          </a:p>
        </p:txBody>
      </p:sp>
    </p:spTree>
    <p:extLst>
      <p:ext uri="{BB962C8B-B14F-4D97-AF65-F5344CB8AC3E}">
        <p14:creationId xmlns:p14="http://schemas.microsoft.com/office/powerpoint/2010/main" val="1709275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60656BBA-F0BA-064B-B199-97572DC99C10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52608" y="1388633"/>
            <a:ext cx="4632481" cy="2703387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pic>
        <p:nvPicPr>
          <p:cNvPr id="2" name="20200506-鄂州电视台采访" descr="20200506-鄂州电视台采访">
            <a:hlinkClick r:id="" action="ppaction://media"/>
            <a:extLst>
              <a:ext uri="{FF2B5EF4-FFF2-40B4-BE49-F238E27FC236}">
                <a16:creationId xmlns:a16="http://schemas.microsoft.com/office/drawing/2014/main" id="{FCBE4A5E-8F99-2545-BCFF-A3BBE2BDA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46425" y="1239911"/>
            <a:ext cx="4632481" cy="2663677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ACC6DE14-3D21-3F4A-BF0A-857B29E0CA81}"/>
              </a:ext>
            </a:extLst>
          </p:cNvPr>
          <p:cNvSpPr/>
          <p:nvPr/>
        </p:nvSpPr>
        <p:spPr>
          <a:xfrm>
            <a:off x="3646425" y="1239911"/>
            <a:ext cx="4632481" cy="2663677"/>
          </a:xfrm>
          <a:prstGeom prst="roundRect">
            <a:avLst>
              <a:gd name="adj" fmla="val 0"/>
            </a:avLst>
          </a:prstGeom>
          <a:noFill/>
          <a:ln w="25400">
            <a:solidFill>
              <a:srgbClr val="4B60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C72BAC6-8526-5D46-8BE9-9E69ED79ECF9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现场采访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BF10FC3-5829-4B49-BF7C-0CD5853F1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60804" y="1544275"/>
            <a:ext cx="2396052" cy="205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2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28395F65-E3F9-E342-8764-6A9808E15EF5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468" y="1080938"/>
            <a:ext cx="1796256" cy="3181897"/>
          </a:xfrm>
          <a:prstGeom prst="rect">
            <a:avLst/>
          </a:prstGeom>
          <a:gradFill flip="none" rotWithShape="1">
            <a:gsLst>
              <a:gs pos="0">
                <a:srgbClr val="151C63">
                  <a:alpha val="23000"/>
                </a:srgbClr>
              </a:gs>
              <a:gs pos="100000">
                <a:srgbClr val="1C2B50">
                  <a:alpha val="0"/>
                  <a:lumMod val="49000"/>
                </a:srgbClr>
              </a:gs>
            </a:gsLst>
            <a:lin ang="0" scaled="0"/>
            <a:tileRect/>
          </a:gradFill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8B53D70-3CC7-8E41-BF1C-7F67635F7422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6338" y="1077064"/>
            <a:ext cx="1796256" cy="3181897"/>
          </a:xfrm>
          <a:prstGeom prst="rect">
            <a:avLst/>
          </a:prstGeom>
          <a:gradFill flip="none" rotWithShape="1">
            <a:gsLst>
              <a:gs pos="0">
                <a:srgbClr val="5E154D">
                  <a:alpha val="24000"/>
                </a:srgbClr>
              </a:gs>
              <a:gs pos="100000">
                <a:srgbClr val="1C2B50">
                  <a:alpha val="0"/>
                  <a:lumMod val="49000"/>
                </a:srgbClr>
              </a:gs>
            </a:gsLst>
            <a:lin ang="5400000" scaled="0"/>
            <a:tileRect/>
          </a:gradFill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68A74A5-045D-1548-B262-DF9D05EE1873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20331" y="1080938"/>
            <a:ext cx="1796256" cy="3181897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28000"/>
                </a:srgbClr>
              </a:gs>
              <a:gs pos="100000">
                <a:srgbClr val="1C2B50">
                  <a:alpha val="0"/>
                  <a:lumMod val="49000"/>
                </a:srgbClr>
              </a:gs>
            </a:gsLst>
            <a:lin ang="5400000" scaled="0"/>
            <a:tileRect/>
          </a:gradFill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A1BEA96-5FB3-D844-B425-F10338A85219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11682" y="1068514"/>
            <a:ext cx="1796256" cy="3181897"/>
          </a:xfrm>
          <a:prstGeom prst="rect">
            <a:avLst/>
          </a:prstGeom>
          <a:gradFill flip="none" rotWithShape="1">
            <a:gsLst>
              <a:gs pos="0">
                <a:srgbClr val="282C97">
                  <a:alpha val="17000"/>
                </a:srgbClr>
              </a:gs>
              <a:gs pos="100000">
                <a:srgbClr val="1C2B50">
                  <a:alpha val="0"/>
                  <a:lumMod val="49000"/>
                </a:srgbClr>
              </a:gs>
            </a:gsLst>
            <a:lin ang="5400000" scaled="0"/>
            <a:tileRect/>
          </a:gradFill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DD005A3-3838-FD49-83D9-EFC4C26FCA8F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技术实现：人脸识别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611C5B24-F1A0-2C44-8CBD-55F2FBFB0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012" y="1080939"/>
            <a:ext cx="1232575" cy="1111997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ECBA7997-D1E2-BF4B-A595-9E73030DA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207" y="1080939"/>
            <a:ext cx="1232575" cy="111199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40E5E7D-E418-3E42-BF19-07E8C36AD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189" y="1068515"/>
            <a:ext cx="1232575" cy="111199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F6EE85F-CB95-1349-9718-88F41DD16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47" y="1080939"/>
            <a:ext cx="1232575" cy="111199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60759" y="1323136"/>
            <a:ext cx="1010296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429" b="1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  <a:sym typeface="+mn-ea"/>
              </a:rPr>
              <a:t>识别精度</a:t>
            </a:r>
            <a:endParaRPr lang="en-US" altLang="zh-CN" sz="1000" b="1" i="1" dirty="0">
              <a:solidFill>
                <a:srgbClr val="E9BB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4C4069-FF39-E44C-A389-7472AC5609D5}"/>
              </a:ext>
            </a:extLst>
          </p:cNvPr>
          <p:cNvSpPr txBox="1"/>
          <p:nvPr/>
        </p:nvSpPr>
        <p:spPr>
          <a:xfrm>
            <a:off x="849023" y="2177713"/>
            <a:ext cx="1375028" cy="149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数据增强</a:t>
            </a:r>
          </a:p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适应各种光照</a:t>
            </a:r>
          </a:p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适应各种妆容</a:t>
            </a:r>
          </a:p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适应各种遮挡</a:t>
            </a:r>
            <a:endParaRPr lang="en-US" altLang="zh-CN" sz="1200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005EB7A-D852-1641-8233-643A917793B1}"/>
              </a:ext>
            </a:extLst>
          </p:cNvPr>
          <p:cNvSpPr txBox="1"/>
          <p:nvPr/>
        </p:nvSpPr>
        <p:spPr>
          <a:xfrm>
            <a:off x="1264631" y="1571861"/>
            <a:ext cx="1101061" cy="418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700" b="1" i="1" spc="300" dirty="0">
                <a:solidFill>
                  <a:srgbClr val="E9BB7A"/>
                </a:solidFill>
                <a:latin typeface="Source Han Sans CN Heavy" panose="020B0500000000000000" pitchFamily="34" charset="-128"/>
                <a:ea typeface="Source Han Sans CN Heavy" panose="020B0500000000000000" pitchFamily="34" charset="-128"/>
                <a:sym typeface="+mn-ea"/>
              </a:rPr>
              <a:t>99.9%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1C25EC2-1307-DA45-B6EB-64F7C9FB3C5B}"/>
              </a:ext>
            </a:extLst>
          </p:cNvPr>
          <p:cNvSpPr txBox="1"/>
          <p:nvPr/>
        </p:nvSpPr>
        <p:spPr>
          <a:xfrm>
            <a:off x="2819649" y="1323136"/>
            <a:ext cx="1010296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429" b="1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  <a:sym typeface="+mn-ea"/>
              </a:rPr>
              <a:t>识别</a:t>
            </a:r>
            <a:r>
              <a:rPr lang="zh-CN" altLang="en-US" sz="1429" b="1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  <a:sym typeface="+mn-ea"/>
              </a:rPr>
              <a:t>速度</a:t>
            </a:r>
            <a:endParaRPr lang="en-US" altLang="zh-CN" sz="1000" b="1" i="1" dirty="0">
              <a:solidFill>
                <a:srgbClr val="E9BB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BB4F16A-7857-4D48-BFF5-9F51F8025C69}"/>
              </a:ext>
            </a:extLst>
          </p:cNvPr>
          <p:cNvSpPr txBox="1"/>
          <p:nvPr/>
        </p:nvSpPr>
        <p:spPr>
          <a:xfrm>
            <a:off x="2749358" y="2158959"/>
            <a:ext cx="1685660" cy="1868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利用最新端上算法加速技术</a:t>
            </a:r>
          </a:p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针对端上架构对算法进行定制，重新实现某些网络结构</a:t>
            </a:r>
            <a:endParaRPr lang="en-US" altLang="zh-CN" sz="1200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CA4D3DA-5978-D445-9D28-7BE822850E27}"/>
              </a:ext>
            </a:extLst>
          </p:cNvPr>
          <p:cNvSpPr txBox="1"/>
          <p:nvPr/>
        </p:nvSpPr>
        <p:spPr>
          <a:xfrm>
            <a:off x="3610761" y="1574423"/>
            <a:ext cx="1513729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700" b="1" i="1" spc="300" dirty="0">
                <a:solidFill>
                  <a:srgbClr val="E9BB7A"/>
                </a:solidFill>
                <a:latin typeface="Source Han Sans CN Heavy" panose="020B0500000000000000" pitchFamily="34" charset="-128"/>
                <a:ea typeface="Source Han Sans CN Heavy" panose="020B0500000000000000" pitchFamily="34" charset="-128"/>
                <a:sym typeface="+mn-ea"/>
              </a:rPr>
              <a:t>&lt;1s</a:t>
            </a:r>
            <a:br>
              <a:rPr kumimoji="1" lang="en-US" altLang="zh-CN" sz="1700" b="1" i="1" spc="300" dirty="0">
                <a:solidFill>
                  <a:srgbClr val="E9BB7A"/>
                </a:solidFill>
                <a:latin typeface="Source Han Sans CN Heavy" panose="020B0500000000000000" pitchFamily="34" charset="-128"/>
                <a:ea typeface="Source Han Sans CN Heavy" panose="020B0500000000000000" pitchFamily="34" charset="-128"/>
                <a:sym typeface="+mn-ea"/>
              </a:rPr>
            </a:br>
            <a:endParaRPr kumimoji="1" lang="en-US" altLang="zh-CN" sz="1700" b="1" i="1" spc="300" dirty="0">
              <a:solidFill>
                <a:srgbClr val="E9BB7A"/>
              </a:solidFill>
              <a:latin typeface="Source Han Sans CN Heavy" panose="020B0500000000000000" pitchFamily="34" charset="-128"/>
              <a:ea typeface="Source Han Sans CN Heavy" panose="020B0500000000000000" pitchFamily="34" charset="-128"/>
              <a:sym typeface="+mn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A17FB2D-3707-E84F-92BB-516AEAFE0C1B}"/>
              </a:ext>
            </a:extLst>
          </p:cNvPr>
          <p:cNvSpPr txBox="1"/>
          <p:nvPr/>
        </p:nvSpPr>
        <p:spPr>
          <a:xfrm>
            <a:off x="4583116" y="1323136"/>
            <a:ext cx="1010296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29" b="1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  <a:sym typeface="+mn-ea"/>
              </a:rPr>
              <a:t>记录量</a:t>
            </a:r>
            <a:endParaRPr lang="en-US" altLang="zh-CN" sz="1000" b="1" i="1" dirty="0">
              <a:solidFill>
                <a:srgbClr val="E9BB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AD68D80-D3FA-874F-A024-4F0C3B78D64D}"/>
              </a:ext>
            </a:extLst>
          </p:cNvPr>
          <p:cNvSpPr txBox="1"/>
          <p:nvPr/>
        </p:nvSpPr>
        <p:spPr>
          <a:xfrm>
            <a:off x="4524075" y="2175060"/>
            <a:ext cx="1697603" cy="149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在断线状态下也可以正常运行</a:t>
            </a:r>
          </a:p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将数据备份待网络恢复后传到云端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ED364750-8B60-4446-B041-D372FCDBB61A}"/>
              </a:ext>
            </a:extLst>
          </p:cNvPr>
          <p:cNvSpPr txBox="1"/>
          <p:nvPr/>
        </p:nvSpPr>
        <p:spPr>
          <a:xfrm>
            <a:off x="4754357" y="1574423"/>
            <a:ext cx="1513729" cy="418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700" b="1" i="1" spc="300" dirty="0">
                <a:solidFill>
                  <a:srgbClr val="E9BB7A"/>
                </a:solidFill>
                <a:latin typeface="Source Han Sans CN Heavy" panose="020B0500000000000000" pitchFamily="34" charset="-128"/>
                <a:ea typeface="Source Han Sans CN Heavy" panose="020B0500000000000000" pitchFamily="34" charset="-128"/>
                <a:sym typeface="+mn-ea"/>
              </a:rPr>
              <a:t>100,000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FC049BA-01FF-9649-8926-D50A02C8E5E7}"/>
              </a:ext>
            </a:extLst>
          </p:cNvPr>
          <p:cNvSpPr txBox="1"/>
          <p:nvPr/>
        </p:nvSpPr>
        <p:spPr>
          <a:xfrm>
            <a:off x="6433835" y="1323136"/>
            <a:ext cx="1436673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29" b="1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  <a:sym typeface="+mn-ea"/>
              </a:rPr>
              <a:t>人脸库容量</a:t>
            </a:r>
            <a:endParaRPr lang="en-US" altLang="zh-CN" sz="1000" b="1" i="1" dirty="0">
              <a:solidFill>
                <a:srgbClr val="E9BB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80406B7-D091-0D46-8541-71F73EB42661}"/>
              </a:ext>
            </a:extLst>
          </p:cNvPr>
          <p:cNvSpPr txBox="1"/>
          <p:nvPr/>
        </p:nvSpPr>
        <p:spPr>
          <a:xfrm>
            <a:off x="6392041" y="2175060"/>
            <a:ext cx="1582196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额外的防误识后处理算法以解决大型人脸库场景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DC69DB1B-53B7-1F43-9A72-9DCFC5B78999}"/>
              </a:ext>
            </a:extLst>
          </p:cNvPr>
          <p:cNvSpPr txBox="1"/>
          <p:nvPr/>
        </p:nvSpPr>
        <p:spPr>
          <a:xfrm>
            <a:off x="6610210" y="1574423"/>
            <a:ext cx="1513729" cy="418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1700" b="1" i="1" spc="300" dirty="0">
                <a:solidFill>
                  <a:srgbClr val="E9BB7A"/>
                </a:solidFill>
                <a:latin typeface="Source Han Sans CN Heavy" panose="020B0500000000000000" pitchFamily="34" charset="-128"/>
                <a:ea typeface="Source Han Sans CN Heavy" panose="020B0500000000000000" pitchFamily="34" charset="-128"/>
                <a:sym typeface="+mn-ea"/>
              </a:rPr>
              <a:t>50,000+</a:t>
            </a:r>
          </a:p>
        </p:txBody>
      </p:sp>
    </p:spTree>
    <p:extLst>
      <p:ext uri="{BB962C8B-B14F-4D97-AF65-F5344CB8AC3E}">
        <p14:creationId xmlns:p14="http://schemas.microsoft.com/office/powerpoint/2010/main" val="3610174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>
            <a:extLst>
              <a:ext uri="{FF2B5EF4-FFF2-40B4-BE49-F238E27FC236}">
                <a16:creationId xmlns:a16="http://schemas.microsoft.com/office/drawing/2014/main" id="{28395F65-E3F9-E342-8764-6A9808E15EF5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5468" y="1080938"/>
            <a:ext cx="1796256" cy="3181897"/>
          </a:xfrm>
          <a:prstGeom prst="rect">
            <a:avLst/>
          </a:prstGeom>
          <a:gradFill flip="none" rotWithShape="1">
            <a:gsLst>
              <a:gs pos="0">
                <a:srgbClr val="151C63">
                  <a:alpha val="23000"/>
                </a:srgbClr>
              </a:gs>
              <a:gs pos="100000">
                <a:srgbClr val="1C2B50">
                  <a:alpha val="0"/>
                  <a:lumMod val="49000"/>
                </a:srgbClr>
              </a:gs>
            </a:gsLst>
            <a:lin ang="0" scaled="0"/>
            <a:tileRect/>
          </a:gradFill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8B53D70-3CC7-8E41-BF1C-7F67635F7422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466338" y="1077064"/>
            <a:ext cx="1796256" cy="3181897"/>
          </a:xfrm>
          <a:prstGeom prst="rect">
            <a:avLst/>
          </a:prstGeom>
          <a:gradFill flip="none" rotWithShape="1">
            <a:gsLst>
              <a:gs pos="0">
                <a:srgbClr val="5E154D">
                  <a:alpha val="24000"/>
                </a:srgbClr>
              </a:gs>
              <a:gs pos="100000">
                <a:srgbClr val="1C2B50">
                  <a:alpha val="0"/>
                  <a:lumMod val="49000"/>
                </a:srgbClr>
              </a:gs>
            </a:gsLst>
            <a:lin ang="5400000" scaled="0"/>
            <a:tileRect/>
          </a:gradFill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B68A74A5-045D-1548-B262-DF9D05EE1873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320331" y="1080938"/>
            <a:ext cx="1796256" cy="3181897"/>
          </a:xfrm>
          <a:prstGeom prst="rect">
            <a:avLst/>
          </a:prstGeom>
          <a:gradFill flip="none" rotWithShape="1">
            <a:gsLst>
              <a:gs pos="0">
                <a:srgbClr val="7030A0">
                  <a:alpha val="28000"/>
                </a:srgbClr>
              </a:gs>
              <a:gs pos="100000">
                <a:srgbClr val="1C2B50">
                  <a:alpha val="0"/>
                  <a:lumMod val="49000"/>
                </a:srgbClr>
              </a:gs>
            </a:gsLst>
            <a:lin ang="5400000" scaled="0"/>
            <a:tileRect/>
          </a:gradFill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A1BEA96-5FB3-D844-B425-F10338A85219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11682" y="1068514"/>
            <a:ext cx="1796256" cy="3181897"/>
          </a:xfrm>
          <a:prstGeom prst="rect">
            <a:avLst/>
          </a:prstGeom>
          <a:gradFill flip="none" rotWithShape="1">
            <a:gsLst>
              <a:gs pos="0">
                <a:srgbClr val="282C97">
                  <a:alpha val="17000"/>
                </a:srgbClr>
              </a:gs>
              <a:gs pos="100000">
                <a:srgbClr val="1C2B50">
                  <a:alpha val="0"/>
                  <a:lumMod val="49000"/>
                </a:srgbClr>
              </a:gs>
            </a:gsLst>
            <a:lin ang="5400000" scaled="0"/>
            <a:tileRect/>
          </a:gradFill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DD005A3-3838-FD49-83D9-EFC4C26FCA8F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技术实现：测温</a:t>
            </a: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611C5B24-F1A0-2C44-8CBD-55F2FBFB0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012" y="1080939"/>
            <a:ext cx="1232575" cy="1111997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ECBA7997-D1E2-BF4B-A595-9E73030DA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207" y="1080939"/>
            <a:ext cx="1232575" cy="111199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40E5E7D-E418-3E42-BF19-07E8C36AD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4189" y="1068515"/>
            <a:ext cx="1232575" cy="111199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9F6EE85F-CB95-1349-9718-88F41DD16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47" y="1080939"/>
            <a:ext cx="1232575" cy="1111997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60758" y="1472572"/>
            <a:ext cx="1268595" cy="41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  <a:sym typeface="+mn-ea"/>
              </a:rPr>
              <a:t>无接触测温</a:t>
            </a:r>
            <a:endParaRPr lang="en-US" altLang="zh-CN" sz="1050" b="1" i="1" dirty="0">
              <a:solidFill>
                <a:srgbClr val="E9BB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54C4069-FF39-E44C-A389-7472AC5609D5}"/>
              </a:ext>
            </a:extLst>
          </p:cNvPr>
          <p:cNvSpPr txBox="1"/>
          <p:nvPr/>
        </p:nvSpPr>
        <p:spPr>
          <a:xfrm>
            <a:off x="849022" y="2290532"/>
            <a:ext cx="1620309" cy="76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精选热红外成像仪</a:t>
            </a:r>
            <a:endParaRPr lang="en-US" altLang="zh-CN" sz="1200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精心设计</a:t>
            </a:r>
            <a:endParaRPr lang="en-US" altLang="zh-CN" sz="1200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1C25EC2-1307-DA45-B6EB-64F7C9FB3C5B}"/>
              </a:ext>
            </a:extLst>
          </p:cNvPr>
          <p:cNvSpPr txBox="1"/>
          <p:nvPr/>
        </p:nvSpPr>
        <p:spPr>
          <a:xfrm>
            <a:off x="2751116" y="1472572"/>
            <a:ext cx="1639506" cy="41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  <a:sym typeface="+mn-ea"/>
              </a:rPr>
              <a:t>精度高 误差小</a:t>
            </a:r>
            <a:endParaRPr lang="en-US" altLang="zh-CN" sz="1050" b="1" i="1" dirty="0">
              <a:solidFill>
                <a:srgbClr val="E9BB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BB4F16A-7857-4D48-BFF5-9F51F8025C69}"/>
              </a:ext>
            </a:extLst>
          </p:cNvPr>
          <p:cNvSpPr txBox="1"/>
          <p:nvPr/>
        </p:nvSpPr>
        <p:spPr>
          <a:xfrm>
            <a:off x="2673901" y="2271778"/>
            <a:ext cx="1685660" cy="149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基于多种因子的温度拟合算法</a:t>
            </a:r>
            <a:endParaRPr lang="en-US" altLang="zh-CN" sz="1200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根据人脸位置，距离自动矫正测温值</a:t>
            </a:r>
            <a:endParaRPr lang="en-US" altLang="zh-CN" sz="1200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A17FB2D-3707-E84F-92BB-516AEAFE0C1B}"/>
              </a:ext>
            </a:extLst>
          </p:cNvPr>
          <p:cNvSpPr txBox="1"/>
          <p:nvPr/>
        </p:nvSpPr>
        <p:spPr>
          <a:xfrm>
            <a:off x="4583116" y="1476744"/>
            <a:ext cx="1562846" cy="703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  <a:sym typeface="+mn-ea"/>
              </a:rPr>
              <a:t>适用性广</a:t>
            </a:r>
            <a:endParaRPr lang="en-US" altLang="zh-CN" sz="1600" b="1" i="1" spc="107" dirty="0">
              <a:solidFill>
                <a:srgbClr val="E9BB7A"/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100" b="1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  <a:sym typeface="+mn-ea"/>
              </a:rPr>
              <a:t>（室内、室外）</a:t>
            </a:r>
            <a:endParaRPr lang="en-US" altLang="zh-CN" sz="1100" b="1" i="1" dirty="0">
              <a:solidFill>
                <a:srgbClr val="E9BB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AD68D80-D3FA-874F-A024-4F0C3B78D64D}"/>
              </a:ext>
            </a:extLst>
          </p:cNvPr>
          <p:cNvSpPr txBox="1"/>
          <p:nvPr/>
        </p:nvSpPr>
        <p:spPr>
          <a:xfrm>
            <a:off x="4481491" y="2287879"/>
            <a:ext cx="1697603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根据环境温度自动调整温度拟合算法的基线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FC049BA-01FF-9649-8926-D50A02C8E5E7}"/>
              </a:ext>
            </a:extLst>
          </p:cNvPr>
          <p:cNvSpPr txBox="1"/>
          <p:nvPr/>
        </p:nvSpPr>
        <p:spPr>
          <a:xfrm>
            <a:off x="6433835" y="1507068"/>
            <a:ext cx="1436673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29" b="1" i="1" spc="107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  <a:sym typeface="+mn-ea"/>
              </a:rPr>
              <a:t>抗干扰能力强</a:t>
            </a:r>
            <a:endParaRPr lang="en-US" altLang="zh-CN" sz="1000" b="1" i="1" dirty="0">
              <a:solidFill>
                <a:srgbClr val="E9BB7A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80406B7-D091-0D46-8541-71F73EB42661}"/>
              </a:ext>
            </a:extLst>
          </p:cNvPr>
          <p:cNvSpPr txBox="1"/>
          <p:nvPr/>
        </p:nvSpPr>
        <p:spPr>
          <a:xfrm>
            <a:off x="6361073" y="2287879"/>
            <a:ext cx="1582196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2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算法自动消除平板本身热量对测温带来的影响</a:t>
            </a:r>
          </a:p>
        </p:txBody>
      </p:sp>
    </p:spTree>
    <p:extLst>
      <p:ext uri="{BB962C8B-B14F-4D97-AF65-F5344CB8AC3E}">
        <p14:creationId xmlns:p14="http://schemas.microsoft.com/office/powerpoint/2010/main" val="1776032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BAA188F-2D28-F54E-94CF-A1F80EFA4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69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657355" y="1235405"/>
            <a:ext cx="4572000" cy="24375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200000"/>
              </a:lnSpc>
              <a:buClr>
                <a:srgbClr val="3B557F"/>
              </a:buClr>
              <a:buFont typeface="Wingdings" pitchFamily="2" charset="2"/>
              <a:buChar char="u"/>
            </a:pPr>
            <a:r>
              <a:rPr lang="zh-CN" altLang="en-US" sz="2000" spc="107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产品简介</a:t>
            </a:r>
          </a:p>
          <a:p>
            <a:pPr marL="457200" indent="-457200">
              <a:lnSpc>
                <a:spcPct val="200000"/>
              </a:lnSpc>
              <a:buClr>
                <a:srgbClr val="3B557F"/>
              </a:buClr>
              <a:buFont typeface="Wingdings" pitchFamily="2" charset="2"/>
              <a:buChar char="u"/>
            </a:pPr>
            <a:r>
              <a:rPr lang="zh-CN" altLang="en-US" sz="2000" spc="107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功能特性</a:t>
            </a:r>
            <a:endParaRPr lang="en-US" altLang="zh-CN" sz="2000" spc="107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  <a:p>
            <a:pPr marL="457200" indent="-457200">
              <a:lnSpc>
                <a:spcPct val="200000"/>
              </a:lnSpc>
              <a:buClr>
                <a:srgbClr val="3B557F"/>
              </a:buClr>
              <a:buFont typeface="Wingdings" pitchFamily="2" charset="2"/>
              <a:buChar char="u"/>
            </a:pPr>
            <a:r>
              <a:rPr lang="zh-CN" altLang="en-US" sz="2000" spc="107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场景案例</a:t>
            </a:r>
            <a:endParaRPr lang="en-US" altLang="zh-CN" sz="2000" spc="107" dirty="0">
              <a:solidFill>
                <a:schemeClr val="bg1">
                  <a:lumMod val="85000"/>
                </a:schemeClr>
              </a:solidFill>
              <a:latin typeface="Source Han Sans CN" panose="020B0500000000000000" pitchFamily="34" charset="-128"/>
              <a:ea typeface="Source Han Sans CN" panose="020B0500000000000000" pitchFamily="34" charset="-128"/>
              <a:cs typeface="Source Han Sans CN" charset="-122"/>
            </a:endParaRPr>
          </a:p>
          <a:p>
            <a:pPr marL="457200" indent="-457200">
              <a:lnSpc>
                <a:spcPct val="200000"/>
              </a:lnSpc>
              <a:buClr>
                <a:srgbClr val="3B557F"/>
              </a:buClr>
              <a:buFont typeface="Wingdings" pitchFamily="2" charset="2"/>
              <a:buChar char="u"/>
            </a:pPr>
            <a:r>
              <a:rPr lang="zh-CN" altLang="en-US" sz="2000" spc="107" dirty="0">
                <a:solidFill>
                  <a:schemeClr val="bg1">
                    <a:lumMod val="85000"/>
                  </a:schemeClr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Source Han Sans CN" charset="-122"/>
              </a:rPr>
              <a:t>技术实现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F758DDD-5E03-3947-A73F-72AEF69E7DE6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目录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E44EBEA-A8C3-0344-BE9C-C5EE62EF8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118" y="1426726"/>
            <a:ext cx="2572050" cy="220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571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53C36FB-1100-9C40-B6D1-D51DBAAD1117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sp>
        <p:nvSpPr>
          <p:cNvPr id="3" name="文本框 2"/>
          <p:cNvSpPr txBox="1"/>
          <p:nvPr/>
        </p:nvSpPr>
        <p:spPr>
          <a:xfrm>
            <a:off x="1174858" y="1500535"/>
            <a:ext cx="2749978" cy="269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快速人脸识别</a:t>
            </a:r>
            <a:endParaRPr lang="en-US" altLang="zh-CN" sz="1300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无接触测温</a:t>
            </a:r>
            <a:endParaRPr lang="en-US" altLang="zh-CN" sz="1300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安全高效，不造成人群拥堵</a:t>
            </a:r>
          </a:p>
          <a:p>
            <a:pPr>
              <a:lnSpc>
                <a:spcPct val="200000"/>
              </a:lnSpc>
              <a:buClr>
                <a:srgbClr val="3B557F"/>
              </a:buClr>
              <a:buSzPct val="100000"/>
            </a:pPr>
            <a:endParaRPr lang="en-US" altLang="zh-CN" sz="600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占用面积小</a:t>
            </a:r>
            <a:endParaRPr lang="en-US" altLang="zh-CN" sz="1300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部署灵活</a:t>
            </a:r>
            <a:endParaRPr lang="en-US" altLang="zh-CN" sz="1300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  <a:p>
            <a:pPr marL="171450" indent="-171450">
              <a:lnSpc>
                <a:spcPct val="20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spc="107" dirty="0">
                <a:solidFill>
                  <a:srgbClr val="C5C7CF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 可因地制宜随意调节位置</a:t>
            </a:r>
            <a:endParaRPr lang="en-US" altLang="zh-CN" sz="1300" spc="107" dirty="0">
              <a:solidFill>
                <a:srgbClr val="C5C7CF"/>
              </a:solidFill>
              <a:latin typeface="Source Han Sans CN" panose="020B0500000000000000" pitchFamily="34" charset="-128"/>
              <a:ea typeface="Source Han Sans CN" panose="020B0500000000000000" pitchFamily="34" charset="-128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7CD3759-32E4-F745-94E4-A7B5CF589EDE}"/>
              </a:ext>
            </a:extLst>
          </p:cNvPr>
          <p:cNvGrpSpPr/>
          <p:nvPr/>
        </p:nvGrpSpPr>
        <p:grpSpPr>
          <a:xfrm>
            <a:off x="5669962" y="924127"/>
            <a:ext cx="1728912" cy="3377095"/>
            <a:chOff x="5669962" y="813312"/>
            <a:chExt cx="1728912" cy="337709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962" y="813312"/>
              <a:ext cx="1728911" cy="3377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圆角矩形 7">
              <a:extLst>
                <a:ext uri="{FF2B5EF4-FFF2-40B4-BE49-F238E27FC236}">
                  <a16:creationId xmlns:a16="http://schemas.microsoft.com/office/drawing/2014/main" id="{A190EACF-AE5B-7846-A926-CE4A49ED362F}"/>
                </a:ext>
              </a:extLst>
            </p:cNvPr>
            <p:cNvSpPr/>
            <p:nvPr/>
          </p:nvSpPr>
          <p:spPr>
            <a:xfrm>
              <a:off x="5669963" y="813312"/>
              <a:ext cx="1728911" cy="3377095"/>
            </a:xfrm>
            <a:prstGeom prst="roundRect">
              <a:avLst>
                <a:gd name="adj" fmla="val 0"/>
              </a:avLst>
            </a:prstGeom>
            <a:noFill/>
            <a:ln w="25400">
              <a:solidFill>
                <a:srgbClr val="4B60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76A3EE86-CF58-1D4C-8291-7A9953E87C5C}"/>
              </a:ext>
            </a:extLst>
          </p:cNvPr>
          <p:cNvSpPr txBox="1"/>
          <p:nvPr/>
        </p:nvSpPr>
        <p:spPr>
          <a:xfrm>
            <a:off x="1131227" y="81717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人脸识别测温平板</a:t>
            </a:r>
          </a:p>
        </p:txBody>
      </p:sp>
    </p:spTree>
    <p:extLst>
      <p:ext uri="{BB962C8B-B14F-4D97-AF65-F5344CB8AC3E}">
        <p14:creationId xmlns:p14="http://schemas.microsoft.com/office/powerpoint/2010/main" val="3565400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82258FFB-60DB-124D-A3A3-E818EA068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566" y="1088392"/>
            <a:ext cx="2081338" cy="1785036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30208D-6A4F-354A-A166-5BCCBF84B629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10" y="1472292"/>
            <a:ext cx="8464990" cy="3054442"/>
          </a:xfrm>
          <a:prstGeom prst="rect">
            <a:avLst/>
          </a:prstGeom>
          <a:gradFill flip="none" rotWithShape="1">
            <a:gsLst>
              <a:gs pos="0">
                <a:srgbClr val="1B2146">
                  <a:alpha val="82000"/>
                </a:srgbClr>
              </a:gs>
              <a:gs pos="100000">
                <a:srgbClr val="1C2B50">
                  <a:alpha val="0"/>
                </a:srgbClr>
              </a:gs>
            </a:gsLst>
            <a:lin ang="2700000" scaled="0"/>
            <a:tileRect/>
          </a:gradFill>
        </p:spPr>
      </p:pic>
      <p:pic>
        <p:nvPicPr>
          <p:cNvPr id="1026" name="Picture 2" descr="D:\Storage\WXWork\1688853645324866\Cache\Image\2020-07\5c29a267-9006-4cf7-80d4-fe1e5fe74053.jpg"/>
          <p:cNvPicPr>
            <a:picLocks noChangeAspect="1" noChangeArrowheads="1"/>
          </p:cNvPicPr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313" y="1215633"/>
            <a:ext cx="1240137" cy="1327934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pic>
        <p:nvPicPr>
          <p:cNvPr id="1028" name="Picture 4" descr="D:\Storage\WXWork\1688853645324866\Cache\Image\2020-07\pic08.png"/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48" y="2723776"/>
            <a:ext cx="900551" cy="1334809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37" y="1215573"/>
            <a:ext cx="1153332" cy="1326765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D:\Storage\WXWork\1688853645324866\Cache\Image\2020-07\企业微信截图_15959942018073.png"/>
          <p:cNvPicPr>
            <a:picLocks noChangeAspect="1" noChangeArrowheads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41" y="2723775"/>
            <a:ext cx="2015561" cy="1334809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pic>
        <p:nvPicPr>
          <p:cNvPr id="7" name="Picture 4" descr="D:\Storage\WXWork\1688853645324866\Cache\Image\2020-08\pic03(1).jpg"/>
          <p:cNvPicPr>
            <a:picLocks noChangeAspect="1" noChangeArrowheads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894" y="1215919"/>
            <a:ext cx="941841" cy="133358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53" y="1224455"/>
            <a:ext cx="679240" cy="1326765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B8E332D-8B50-FD4A-895B-84B04FEB8C12}"/>
              </a:ext>
            </a:extLst>
          </p:cNvPr>
          <p:cNvSpPr/>
          <p:nvPr/>
        </p:nvSpPr>
        <p:spPr>
          <a:xfrm>
            <a:off x="999852" y="1215571"/>
            <a:ext cx="679241" cy="1333579"/>
          </a:xfrm>
          <a:prstGeom prst="rect">
            <a:avLst/>
          </a:prstGeom>
          <a:noFill/>
          <a:ln w="25400">
            <a:gradFill flip="none" rotWithShape="1">
              <a:gsLst>
                <a:gs pos="0">
                  <a:srgbClr val="EFCF90"/>
                </a:gs>
                <a:gs pos="100000">
                  <a:srgbClr val="746446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6471CC9C-BDF5-3A45-8EEB-8E57CAA88B1F}"/>
              </a:ext>
            </a:extLst>
          </p:cNvPr>
          <p:cNvSpPr/>
          <p:nvPr/>
        </p:nvSpPr>
        <p:spPr>
          <a:xfrm>
            <a:off x="1788535" y="1215571"/>
            <a:ext cx="1153334" cy="1333579"/>
          </a:xfrm>
          <a:prstGeom prst="rect">
            <a:avLst/>
          </a:prstGeom>
          <a:noFill/>
          <a:ln w="25400">
            <a:gradFill flip="none" rotWithShape="1">
              <a:gsLst>
                <a:gs pos="0">
                  <a:srgbClr val="EFCF90"/>
                </a:gs>
                <a:gs pos="100000">
                  <a:srgbClr val="746446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FFBE068-584D-6C44-93FB-F2BEC3AA0223}"/>
              </a:ext>
            </a:extLst>
          </p:cNvPr>
          <p:cNvSpPr/>
          <p:nvPr/>
        </p:nvSpPr>
        <p:spPr>
          <a:xfrm>
            <a:off x="3047063" y="1215571"/>
            <a:ext cx="1240137" cy="1333579"/>
          </a:xfrm>
          <a:prstGeom prst="rect">
            <a:avLst/>
          </a:prstGeom>
          <a:noFill/>
          <a:ln w="25400">
            <a:gradFill flip="none" rotWithShape="1">
              <a:gsLst>
                <a:gs pos="0">
                  <a:srgbClr val="EFCF90"/>
                </a:gs>
                <a:gs pos="100000">
                  <a:srgbClr val="746446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757A07A-E8D8-9444-9CF7-B4101FB6AE12}"/>
              </a:ext>
            </a:extLst>
          </p:cNvPr>
          <p:cNvSpPr/>
          <p:nvPr/>
        </p:nvSpPr>
        <p:spPr>
          <a:xfrm>
            <a:off x="4396642" y="1215571"/>
            <a:ext cx="941841" cy="1333579"/>
          </a:xfrm>
          <a:prstGeom prst="rect">
            <a:avLst/>
          </a:prstGeom>
          <a:noFill/>
          <a:ln w="25400">
            <a:gradFill flip="none" rotWithShape="1">
              <a:gsLst>
                <a:gs pos="0">
                  <a:srgbClr val="EFCF90"/>
                </a:gs>
                <a:gs pos="100000">
                  <a:srgbClr val="746446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5FEDF74-B617-5A4D-9276-01827F43F7C4}"/>
              </a:ext>
            </a:extLst>
          </p:cNvPr>
          <p:cNvSpPr/>
          <p:nvPr/>
        </p:nvSpPr>
        <p:spPr>
          <a:xfrm>
            <a:off x="5023346" y="2723774"/>
            <a:ext cx="900551" cy="1333579"/>
          </a:xfrm>
          <a:prstGeom prst="rect">
            <a:avLst/>
          </a:prstGeom>
          <a:noFill/>
          <a:ln w="25400">
            <a:gradFill flip="none" rotWithShape="1">
              <a:gsLst>
                <a:gs pos="0">
                  <a:srgbClr val="EFCF90"/>
                </a:gs>
                <a:gs pos="100000">
                  <a:srgbClr val="746446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890F6E4-8AAE-444A-BBB7-6E8490A11FD0}"/>
              </a:ext>
            </a:extLst>
          </p:cNvPr>
          <p:cNvSpPr/>
          <p:nvPr/>
        </p:nvSpPr>
        <p:spPr>
          <a:xfrm>
            <a:off x="6030805" y="2723774"/>
            <a:ext cx="2015561" cy="1333579"/>
          </a:xfrm>
          <a:prstGeom prst="rect">
            <a:avLst/>
          </a:prstGeom>
          <a:noFill/>
          <a:ln w="25400">
            <a:gradFill flip="none" rotWithShape="1">
              <a:gsLst>
                <a:gs pos="0">
                  <a:srgbClr val="EFCF90"/>
                </a:gs>
                <a:gs pos="100000">
                  <a:srgbClr val="746446"/>
                </a:gs>
              </a:gsLst>
              <a:lin ang="54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AF3838B-BB8A-F747-8371-BFC2230EB70F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形态多样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8642E4BD-D40E-794B-AD95-4F25318C6B99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18000"/>
          </a:blip>
          <a:stretch>
            <a:fillRect/>
          </a:stretch>
        </p:blipFill>
        <p:spPr>
          <a:xfrm>
            <a:off x="999852" y="3291304"/>
            <a:ext cx="3417410" cy="9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24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488255" y="2176747"/>
            <a:ext cx="1840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人脸识别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484103" y="3806844"/>
            <a:ext cx="1840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身份证认证和识别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651567" y="2176747"/>
            <a:ext cx="1840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无接触红外测温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4794418" y="3806845"/>
            <a:ext cx="1977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可打通健康码二维码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783010" y="2056503"/>
            <a:ext cx="2198032" cy="441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en-US" sz="14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可打通人员考勤系统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66870BA-1C40-EB4B-AE14-6D6FC3878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658" y="1274309"/>
            <a:ext cx="786057" cy="78605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66870BA-1C40-EB4B-AE14-6D6FC3878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175" y="1259353"/>
            <a:ext cx="786057" cy="78605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66870BA-1C40-EB4B-AE14-6D6FC3878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1820" y="1259353"/>
            <a:ext cx="786057" cy="78605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66870BA-1C40-EB4B-AE14-6D6FC3878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1510" y="2927652"/>
            <a:ext cx="786057" cy="78605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D66870BA-1C40-EB4B-AE14-6D6FC3878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440" y="2925167"/>
            <a:ext cx="786057" cy="78605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7229604A-DEAB-6F43-8294-755AE296D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661" y="1472244"/>
            <a:ext cx="349325" cy="3493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2E7710E-B28E-5641-A615-01C1604DAE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1486" y="1456446"/>
            <a:ext cx="317851" cy="391871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3BC4B104-96BA-2C48-81BB-35E6176273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301" y="1490669"/>
            <a:ext cx="349820" cy="344546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7537B1A8-2195-3441-891B-77CD2CD08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7082" y="3165573"/>
            <a:ext cx="431558" cy="310721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A0D64C6C-E399-294F-B183-BC786FAB68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2867" y="3153653"/>
            <a:ext cx="332016" cy="332016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912D628A-4CFE-6640-AEA7-3348E9423EDF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主要功能</a:t>
            </a:r>
          </a:p>
        </p:txBody>
      </p:sp>
    </p:spTree>
    <p:extLst>
      <p:ext uri="{BB962C8B-B14F-4D97-AF65-F5344CB8AC3E}">
        <p14:creationId xmlns:p14="http://schemas.microsoft.com/office/powerpoint/2010/main" val="1612662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531309" y="2107852"/>
            <a:ext cx="2778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消毒、测温、人脸识别为一体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780037" y="2107852"/>
            <a:ext cx="2573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4G/WiFi/</a:t>
            </a:r>
            <a:r>
              <a:rPr lang="zh-CN" altLang="en-US" sz="14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有线全连通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898803" y="3821644"/>
            <a:ext cx="20438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软硬件高可扩展性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66870BA-1C40-EB4B-AE14-6D6FC387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408" y="1285848"/>
            <a:ext cx="714597" cy="71459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66870BA-1C40-EB4B-AE14-6D6FC387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273" y="1279782"/>
            <a:ext cx="714597" cy="7145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66870BA-1C40-EB4B-AE14-6D6FC387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408" y="2997290"/>
            <a:ext cx="714597" cy="714597"/>
          </a:xfrm>
          <a:prstGeom prst="rect">
            <a:avLst/>
          </a:prstGeom>
        </p:spPr>
      </p:pic>
      <p:sp>
        <p:nvSpPr>
          <p:cNvPr id="32" name="文本框 6"/>
          <p:cNvSpPr txBox="1"/>
          <p:nvPr/>
        </p:nvSpPr>
        <p:spPr>
          <a:xfrm>
            <a:off x="4789577" y="3825360"/>
            <a:ext cx="25739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spc="107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专业云厂商的智能云端后台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D66870BA-1C40-EB4B-AE14-6D6FC3878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739" y="2997290"/>
            <a:ext cx="714597" cy="7145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F8E7EAD-759F-7549-8B13-49C2EE982F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167" y="3199445"/>
            <a:ext cx="375730" cy="27822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9306097-10CE-B24B-8291-185A11598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849" y="3212000"/>
            <a:ext cx="283715" cy="28371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38C85C2-BEC9-494D-8B82-D6DD847A1B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976" y="1462931"/>
            <a:ext cx="337000" cy="335323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383C3D84-A45A-DF4C-9935-DDEDFFF11AF6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差异化优势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CC01ACD0-FB37-914C-B3AF-1194312B96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622" y="1462931"/>
            <a:ext cx="366168" cy="36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83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144DD285-5DB7-4742-A08A-06C0A2751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181" y="2869350"/>
            <a:ext cx="900761" cy="812643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E4757DA2-4A1B-7642-9CA8-C2862C93AED6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9488" y="2872702"/>
            <a:ext cx="2727453" cy="1046583"/>
          </a:xfrm>
          <a:prstGeom prst="rect">
            <a:avLst/>
          </a:prstGeom>
          <a:gradFill flip="none" rotWithShape="1">
            <a:gsLst>
              <a:gs pos="0">
                <a:srgbClr val="2D2148">
                  <a:alpha val="45000"/>
                </a:srgbClr>
              </a:gs>
              <a:gs pos="100000">
                <a:srgbClr val="361548">
                  <a:alpha val="20784"/>
                </a:srgbClr>
              </a:gs>
            </a:gsLst>
            <a:lin ang="2400000" scaled="0"/>
            <a:tileRect/>
          </a:gradFill>
        </p:spPr>
      </p:pic>
      <p:sp>
        <p:nvSpPr>
          <p:cNvPr id="35" name="圆角矩形 150">
            <a:extLst>
              <a:ext uri="{FF2B5EF4-FFF2-40B4-BE49-F238E27FC236}">
                <a16:creationId xmlns:a16="http://schemas.microsoft.com/office/drawing/2014/main" id="{35877204-89B7-F240-9ABB-E95B35E68E6D}"/>
              </a:ext>
            </a:extLst>
          </p:cNvPr>
          <p:cNvSpPr/>
          <p:nvPr/>
        </p:nvSpPr>
        <p:spPr>
          <a:xfrm>
            <a:off x="4706639" y="1361687"/>
            <a:ext cx="2727452" cy="10499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>
                  <a:lumMod val="94000"/>
                </a:srgbClr>
              </a:gs>
              <a:gs pos="0">
                <a:srgbClr val="262846">
                  <a:lumMod val="96000"/>
                  <a:lumOff val="4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sp>
        <p:nvSpPr>
          <p:cNvPr id="51" name="圆角矩形 150">
            <a:extLst>
              <a:ext uri="{FF2B5EF4-FFF2-40B4-BE49-F238E27FC236}">
                <a16:creationId xmlns:a16="http://schemas.microsoft.com/office/drawing/2014/main" id="{A138E337-772D-614C-948C-232E137F9F53}"/>
              </a:ext>
            </a:extLst>
          </p:cNvPr>
          <p:cNvSpPr/>
          <p:nvPr/>
        </p:nvSpPr>
        <p:spPr>
          <a:xfrm>
            <a:off x="4706639" y="2869350"/>
            <a:ext cx="2727452" cy="10499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121250">
                  <a:lumMod val="85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2199D228-45ED-0B42-9DC6-11154E26B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329" y="1367607"/>
            <a:ext cx="900761" cy="812643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26A287F2-20FF-E142-900D-48C36B45F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329" y="2869350"/>
            <a:ext cx="900761" cy="812643"/>
          </a:xfrm>
          <a:prstGeom prst="rect">
            <a:avLst/>
          </a:prstGeom>
        </p:spPr>
      </p:pic>
      <p:sp>
        <p:nvSpPr>
          <p:cNvPr id="33" name="圆角矩形 150">
            <a:extLst>
              <a:ext uri="{FF2B5EF4-FFF2-40B4-BE49-F238E27FC236}">
                <a16:creationId xmlns:a16="http://schemas.microsoft.com/office/drawing/2014/main" id="{7B5F5F89-AB79-5744-91D9-9951C208DBC3}"/>
              </a:ext>
            </a:extLst>
          </p:cNvPr>
          <p:cNvSpPr/>
          <p:nvPr/>
        </p:nvSpPr>
        <p:spPr>
          <a:xfrm>
            <a:off x="1429491" y="1361687"/>
            <a:ext cx="2727452" cy="1049935"/>
          </a:xfrm>
          <a:prstGeom prst="roundRect">
            <a:avLst>
              <a:gd name="adj" fmla="val 0"/>
            </a:avLst>
          </a:prstGeom>
          <a:gradFill flip="none" rotWithShape="1">
            <a:gsLst>
              <a:gs pos="100000">
                <a:srgbClr val="1B254C"/>
              </a:gs>
              <a:gs pos="0">
                <a:srgbClr val="23335E">
                  <a:lumMod val="98000"/>
                  <a:lumOff val="2000"/>
                </a:srgbClr>
              </a:gs>
            </a:gsLst>
            <a:lin ang="2400000" scaled="0"/>
          </a:gradFill>
          <a:ln w="3175" cap="flat">
            <a:noFill/>
            <a:miter lim="400000"/>
          </a:ln>
          <a:effectLst/>
        </p:spPr>
        <p:txBody>
          <a:bodyPr wrap="square" lIns="43547" tIns="43547" rIns="43547" bIns="43547" numCol="1" anchor="ctr">
            <a:noAutofit/>
          </a:bodyPr>
          <a:lstStyle/>
          <a:p>
            <a:pPr defTabSz="653247"/>
            <a:endParaRPr sz="200">
              <a:latin typeface="Source Han Sans CN Regular"/>
              <a:ea typeface="Source Han Sans CN Regular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48B70D7E-7349-804F-A8BA-DE68B05D6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6181" y="1357522"/>
            <a:ext cx="900761" cy="81264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06063" y="1578049"/>
            <a:ext cx="1679905" cy="599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 spc="107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dirty="0">
                <a:sym typeface="+mn-ea"/>
              </a:rPr>
              <a:t>按部门、角色、姓名</a:t>
            </a:r>
            <a:endParaRPr lang="en-US" altLang="zh-CN" dirty="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ym typeface="+mn-ea"/>
              </a:rPr>
              <a:t>等维度筛选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2A8BF99-5489-684D-A14C-9807CC3F47A8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可扩展性：考勤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A8E4F8FA-7FEE-5840-88DF-7E431924B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567" y="1607405"/>
            <a:ext cx="566925" cy="5669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CA9CD78-CC19-C545-8D7B-793D6A5F2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197" y="1757550"/>
            <a:ext cx="298399" cy="258719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7CAB43EC-5510-AA47-8226-0E728C11BD36}"/>
              </a:ext>
            </a:extLst>
          </p:cNvPr>
          <p:cNvSpPr txBox="1"/>
          <p:nvPr/>
        </p:nvSpPr>
        <p:spPr>
          <a:xfrm>
            <a:off x="5683211" y="1572883"/>
            <a:ext cx="1590943" cy="876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 spc="107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dirty="0">
                <a:sym typeface="+mn-ea"/>
              </a:rPr>
              <a:t>每日自动汇总</a:t>
            </a:r>
          </a:p>
          <a:p>
            <a:pPr algn="l">
              <a:lnSpc>
                <a:spcPct val="150000"/>
              </a:lnSpc>
            </a:pPr>
            <a:r>
              <a:rPr lang="zh-CN" altLang="en-US" dirty="0">
                <a:sym typeface="+mn-ea"/>
              </a:rPr>
              <a:t>出退勤时间</a:t>
            </a:r>
          </a:p>
          <a:p>
            <a:pPr algn="l">
              <a:lnSpc>
                <a:spcPct val="150000"/>
              </a:lnSpc>
            </a:pPr>
            <a:endParaRPr lang="zh-CN" altLang="en-US" dirty="0">
              <a:sym typeface="+mn-ea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A3953734-A908-2641-95F8-E68E503B5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715" y="1607405"/>
            <a:ext cx="566925" cy="5669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71A25EE-7139-CB4A-B784-E568A6430A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1154" y="1747217"/>
            <a:ext cx="246225" cy="294881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4C9B7D23-F3E6-BE48-95F3-10BE38EFF31E}"/>
              </a:ext>
            </a:extLst>
          </p:cNvPr>
          <p:cNvSpPr txBox="1"/>
          <p:nvPr/>
        </p:nvSpPr>
        <p:spPr>
          <a:xfrm>
            <a:off x="2406063" y="3090878"/>
            <a:ext cx="1590943" cy="599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 spc="107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dirty="0">
                <a:sym typeface="+mn-ea"/>
              </a:rPr>
              <a:t>数据形象展示并</a:t>
            </a:r>
            <a:endParaRPr lang="en-US" altLang="zh-CN" dirty="0"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dirty="0">
                <a:sym typeface="+mn-ea"/>
              </a:rPr>
              <a:t>及时导出</a:t>
            </a:r>
            <a:endParaRPr lang="zh-CN" altLang="en-US" dirty="0"/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611C931F-A31C-3944-9630-483559AE0A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0567" y="3115068"/>
            <a:ext cx="566925" cy="566925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866441C5-5080-E04A-8160-D2EBE62CC985}"/>
              </a:ext>
            </a:extLst>
          </p:cNvPr>
          <p:cNvSpPr txBox="1"/>
          <p:nvPr/>
        </p:nvSpPr>
        <p:spPr>
          <a:xfrm>
            <a:off x="5683211" y="3204357"/>
            <a:ext cx="1738119" cy="322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200" spc="107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zh-CN" altLang="en-US" dirty="0">
                <a:sym typeface="+mn-ea"/>
              </a:rPr>
              <a:t>可提供考勤异常报告</a:t>
            </a:r>
            <a:endParaRPr lang="zh-CN" altLang="en-US" dirty="0"/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9A767E34-D967-0B41-9C67-5EF0324E1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715" y="3115068"/>
            <a:ext cx="566925" cy="5669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0075ED-A5BC-E146-8DED-4BE6DDB77C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1931" y="3263548"/>
            <a:ext cx="213863" cy="2576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F781B6A-EDE9-8641-ACB2-6E0ADAEB0D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9092" y="3249976"/>
            <a:ext cx="264170" cy="27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24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A8ECFAC8-4A86-D845-91ED-7C983F6E1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173" y="911992"/>
            <a:ext cx="2233145" cy="20146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71FA3D5-3796-5641-8716-CF7B0642208D}"/>
              </a:ext>
            </a:extLst>
          </p:cNvPr>
          <p:cNvPicPr preferRelativeResize="0">
            <a:picLocks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0682" y="908375"/>
            <a:ext cx="6622636" cy="3272546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62A8BF99-5489-684D-A14C-9807CC3F47A8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可扩展性：身份证识别</a:t>
            </a: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B6BCAD1-3DC8-A64B-89A5-ED6EBC060E36}"/>
              </a:ext>
            </a:extLst>
          </p:cNvPr>
          <p:cNvGrpSpPr/>
          <p:nvPr/>
        </p:nvGrpSpPr>
        <p:grpSpPr>
          <a:xfrm>
            <a:off x="1734091" y="1211449"/>
            <a:ext cx="5951812" cy="2106826"/>
            <a:chOff x="1865896" y="1407207"/>
            <a:chExt cx="5951812" cy="2106826"/>
          </a:xfrm>
        </p:grpSpPr>
        <p:sp>
          <p:nvSpPr>
            <p:cNvPr id="9" name="文本框 8"/>
            <p:cNvSpPr txBox="1"/>
            <p:nvPr/>
          </p:nvSpPr>
          <p:spPr>
            <a:xfrm>
              <a:off x="2521392" y="1408362"/>
              <a:ext cx="22647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spc="107">
                  <a:solidFill>
                    <a:schemeClr val="bg1">
                      <a:lumMod val="85000"/>
                    </a:schemeClr>
                  </a:solidFill>
                  <a:latin typeface="Source Han Sans CN Light" panose="020B0300000000000000" pitchFamily="34" charset="-128"/>
                  <a:ea typeface="Source Han Sans CN Light" panose="020B0300000000000000" pitchFamily="34" charset="-128"/>
                </a:defRPr>
              </a:lvl1pPr>
            </a:lstStyle>
            <a:p>
              <a:pPr marL="171450" indent="-171450" algn="l">
                <a:lnSpc>
                  <a:spcPct val="150000"/>
                </a:lnSpc>
                <a:buClr>
                  <a:srgbClr val="3B557F"/>
                </a:buClr>
                <a:buSzPct val="100000"/>
                <a:buFont typeface="Wingdings" pitchFamily="2" charset="2"/>
                <a:buChar char="u"/>
              </a:pPr>
              <a:r>
                <a:rPr lang="zh-CN" altLang="en-US" dirty="0">
                  <a:sym typeface="+mn-ea"/>
                </a:rPr>
                <a:t>可读取、查询二代身份证 全部信息</a:t>
              </a:r>
              <a:endParaRPr lang="en-US" altLang="zh-CN" dirty="0">
                <a:sym typeface="+mn-ea"/>
              </a:endParaRPr>
            </a:p>
            <a:p>
              <a:pPr marL="171450" indent="-171450" algn="l">
                <a:buClr>
                  <a:srgbClr val="3B557F"/>
                </a:buClr>
                <a:buSzPct val="100000"/>
                <a:buFont typeface="Wingdings" pitchFamily="2" charset="2"/>
                <a:buChar char="u"/>
              </a:pPr>
              <a:endParaRPr lang="en-US" altLang="zh-CN" dirty="0">
                <a:sym typeface="+mn-ea"/>
              </a:endParaRPr>
            </a:p>
            <a:p>
              <a:pPr marL="171450" indent="-171450" algn="l">
                <a:buClr>
                  <a:srgbClr val="3B557F"/>
                </a:buClr>
                <a:buSzPct val="100000"/>
                <a:buFont typeface="Wingdings" pitchFamily="2" charset="2"/>
                <a:buChar char="u"/>
              </a:pPr>
              <a:r>
                <a:rPr lang="zh-CN" altLang="en-US" dirty="0">
                  <a:sym typeface="+mn-ea"/>
                </a:rPr>
                <a:t>可验证二代身份证真假</a:t>
              </a:r>
              <a:endParaRPr lang="zh-CN" altLang="en-US" dirty="0"/>
            </a:p>
          </p:txBody>
        </p:sp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A8E4F8FA-7FEE-5840-88DF-7E431924B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5896" y="1488564"/>
              <a:ext cx="566925" cy="566925"/>
            </a:xfrm>
            <a:prstGeom prst="rect">
              <a:avLst/>
            </a:prstGeom>
          </p:spPr>
        </p:pic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7CAB43EC-5510-AA47-8226-0E728C11BD36}"/>
                </a:ext>
              </a:extLst>
            </p:cNvPr>
            <p:cNvSpPr txBox="1"/>
            <p:nvPr/>
          </p:nvSpPr>
          <p:spPr>
            <a:xfrm>
              <a:off x="5798539" y="1407207"/>
              <a:ext cx="18032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spc="107">
                  <a:solidFill>
                    <a:schemeClr val="bg1">
                      <a:lumMod val="85000"/>
                    </a:schemeClr>
                  </a:solidFill>
                  <a:latin typeface="Source Han Sans CN Light" panose="020B0300000000000000" pitchFamily="34" charset="-128"/>
                  <a:ea typeface="Source Han Sans CN Light" panose="020B0300000000000000" pitchFamily="34" charset="-128"/>
                </a:defRPr>
              </a:lvl1pPr>
            </a:lstStyle>
            <a:p>
              <a:pPr marL="171450" indent="-171450" algn="l">
                <a:lnSpc>
                  <a:spcPct val="150000"/>
                </a:lnSpc>
                <a:buClr>
                  <a:srgbClr val="3B557F"/>
                </a:buClr>
                <a:buSzPct val="100000"/>
                <a:buFont typeface="Wingdings" pitchFamily="2" charset="2"/>
                <a:buChar char="u"/>
              </a:pPr>
              <a:r>
                <a:rPr lang="zh-CN" altLang="en-US" dirty="0">
                  <a:sym typeface="+mn-ea"/>
                </a:rPr>
                <a:t>符合</a:t>
              </a:r>
              <a:r>
                <a:rPr lang="en" altLang="zh-CN" dirty="0">
                  <a:sym typeface="+mn-ea"/>
                </a:rPr>
                <a:t>GA450-2013</a:t>
              </a:r>
              <a:r>
                <a:rPr lang="zh-CN" altLang="en-US" dirty="0">
                  <a:sym typeface="+mn-ea"/>
                </a:rPr>
                <a:t>国家技术要求</a:t>
              </a:r>
            </a:p>
            <a:p>
              <a:pPr marL="171450" indent="-171450" algn="l">
                <a:buClr>
                  <a:srgbClr val="3B557F"/>
                </a:buClr>
                <a:buSzPct val="100000"/>
                <a:buFont typeface="Wingdings" pitchFamily="2" charset="2"/>
                <a:buChar char="u"/>
              </a:pPr>
              <a:endParaRPr lang="zh-CN" altLang="en-US" dirty="0">
                <a:sym typeface="+mn-ea"/>
              </a:endParaRPr>
            </a:p>
            <a:p>
              <a:pPr marL="171450" indent="-171450" algn="l">
                <a:buClr>
                  <a:srgbClr val="3B557F"/>
                </a:buClr>
                <a:buSzPct val="100000"/>
                <a:buFont typeface="Wingdings" pitchFamily="2" charset="2"/>
                <a:buChar char="u"/>
              </a:pPr>
              <a:r>
                <a:rPr lang="zh-CN" altLang="en-US" dirty="0">
                  <a:sym typeface="+mn-ea"/>
                </a:rPr>
                <a:t>兼容</a:t>
              </a:r>
              <a:r>
                <a:rPr lang="en" altLang="zh-CN" dirty="0">
                  <a:sym typeface="+mn-ea"/>
                </a:rPr>
                <a:t>ISO14443</a:t>
              </a:r>
              <a:r>
                <a:rPr lang="zh-CN" altLang="en-US" dirty="0">
                  <a:sym typeface="+mn-ea"/>
                </a:rPr>
                <a:t>标准</a:t>
              </a: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A3953734-A908-2641-95F8-E68E503B5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3044" y="1488564"/>
              <a:ext cx="566925" cy="566925"/>
            </a:xfrm>
            <a:prstGeom prst="rect">
              <a:avLst/>
            </a:prstGeom>
          </p:spPr>
        </p:pic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4C9B7D23-F3E6-BE48-95F3-10BE38EFF31E}"/>
                </a:ext>
              </a:extLst>
            </p:cNvPr>
            <p:cNvSpPr txBox="1"/>
            <p:nvPr/>
          </p:nvSpPr>
          <p:spPr>
            <a:xfrm>
              <a:off x="2521391" y="2637767"/>
              <a:ext cx="2288748" cy="876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spc="107">
                  <a:solidFill>
                    <a:schemeClr val="bg1">
                      <a:lumMod val="85000"/>
                    </a:schemeClr>
                  </a:solidFill>
                  <a:latin typeface="Source Han Sans CN Light" panose="020B0300000000000000" pitchFamily="34" charset="-128"/>
                  <a:ea typeface="Source Han Sans CN Light" panose="020B0300000000000000" pitchFamily="34" charset="-128"/>
                </a:defRPr>
              </a:lvl1pPr>
            </a:lstStyle>
            <a:p>
              <a:pPr marL="171450" indent="-171450" algn="l">
                <a:lnSpc>
                  <a:spcPct val="150000"/>
                </a:lnSpc>
                <a:buClr>
                  <a:srgbClr val="3B557F"/>
                </a:buClr>
                <a:buSzPct val="100000"/>
                <a:buFont typeface="Wingdings" pitchFamily="2" charset="2"/>
                <a:buChar char="u"/>
              </a:pPr>
              <a:r>
                <a:rPr lang="zh-CN" altLang="en-US" dirty="0">
                  <a:sym typeface="+mn-ea"/>
                </a:rPr>
                <a:t>与人脸识别结合形成多因子认证，提高安全系数</a:t>
              </a:r>
            </a:p>
            <a:p>
              <a:pPr marL="171450" indent="-171450" algn="l">
                <a:lnSpc>
                  <a:spcPct val="150000"/>
                </a:lnSpc>
                <a:buClr>
                  <a:srgbClr val="3B557F"/>
                </a:buClr>
                <a:buSzPct val="100000"/>
                <a:buFont typeface="Wingdings" pitchFamily="2" charset="2"/>
                <a:buChar char="u"/>
              </a:pPr>
              <a:endParaRPr lang="zh-CN" altLang="en-US" dirty="0">
                <a:sym typeface="+mn-ea"/>
              </a:endParaRPr>
            </a:p>
          </p:txBody>
        </p: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611C931F-A31C-3944-9630-483559AE0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65896" y="2683921"/>
              <a:ext cx="566925" cy="56692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641E982-9CBD-6342-8436-404033947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5127" y="1665506"/>
              <a:ext cx="287187" cy="206774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DDA8137-9D11-2147-99A2-BA154291B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3798" y="2833831"/>
              <a:ext cx="223859" cy="266909"/>
            </a:xfrm>
            <a:prstGeom prst="rect">
              <a:avLst/>
            </a:prstGeom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866441C5-5080-E04A-8160-D2EBE62CC985}"/>
                </a:ext>
              </a:extLst>
            </p:cNvPr>
            <p:cNvSpPr txBox="1"/>
            <p:nvPr/>
          </p:nvSpPr>
          <p:spPr>
            <a:xfrm>
              <a:off x="5798540" y="2607096"/>
              <a:ext cx="2019168" cy="322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1200" spc="107">
                  <a:solidFill>
                    <a:schemeClr val="bg1">
                      <a:lumMod val="85000"/>
                    </a:schemeClr>
                  </a:solidFill>
                  <a:latin typeface="Source Han Sans CN Light" panose="020B0300000000000000" pitchFamily="34" charset="-128"/>
                  <a:ea typeface="Source Han Sans CN Light" panose="020B0300000000000000" pitchFamily="34" charset="-128"/>
                </a:defRPr>
              </a:lvl1pPr>
            </a:lstStyle>
            <a:p>
              <a:pPr marL="171450" indent="-171450" algn="l">
                <a:lnSpc>
                  <a:spcPct val="150000"/>
                </a:lnSpc>
                <a:buClr>
                  <a:srgbClr val="3B557F"/>
                </a:buClr>
                <a:buSzPct val="100000"/>
                <a:buFont typeface="Wingdings" pitchFamily="2" charset="2"/>
                <a:buChar char="u"/>
              </a:pPr>
              <a:r>
                <a:rPr lang="zh-CN" altLang="en-US" dirty="0">
                  <a:sym typeface="+mn-ea"/>
                </a:rPr>
                <a:t>可控制闸机门禁的开启</a:t>
              </a:r>
            </a:p>
          </p:txBody>
        </p:sp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9A767E34-D967-0B41-9C67-5EF0324E1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43044" y="2633000"/>
              <a:ext cx="566925" cy="56692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49BBDE-5C03-AF49-BC8D-FD64485FC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09194" y="2792435"/>
              <a:ext cx="236724" cy="23849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72FD40-22A4-2943-B592-05865B5CE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282139" y="1636155"/>
              <a:ext cx="299069" cy="263180"/>
            </a:xfrm>
            <a:prstGeom prst="rect">
              <a:avLst/>
            </a:prstGeom>
          </p:spPr>
        </p:pic>
      </p:grpSp>
      <p:sp>
        <p:nvSpPr>
          <p:cNvPr id="55" name="圆角矩形 150">
            <a:extLst>
              <a:ext uri="{FF2B5EF4-FFF2-40B4-BE49-F238E27FC236}">
                <a16:creationId xmlns:a16="http://schemas.microsoft.com/office/drawing/2014/main" id="{7F995264-8D72-1B4A-8E1A-46B6CEB46C55}"/>
              </a:ext>
            </a:extLst>
          </p:cNvPr>
          <p:cNvSpPr/>
          <p:nvPr/>
        </p:nvSpPr>
        <p:spPr>
          <a:xfrm>
            <a:off x="2521391" y="3285213"/>
            <a:ext cx="4125034" cy="1199937"/>
          </a:xfrm>
          <a:prstGeom prst="roundRect">
            <a:avLst>
              <a:gd name="adj" fmla="val 802"/>
            </a:avLst>
          </a:prstGeom>
          <a:gradFill flip="none" rotWithShape="1">
            <a:gsLst>
              <a:gs pos="100000">
                <a:srgbClr val="3F3F6B">
                  <a:lumMod val="59000"/>
                </a:srgbClr>
              </a:gs>
              <a:gs pos="0">
                <a:srgbClr val="1B2146"/>
              </a:gs>
            </a:gsLst>
            <a:lin ang="2400000" scaled="0"/>
          </a:gradFill>
          <a:ln w="3175" cap="flat">
            <a:noFill/>
            <a:miter lim="400000"/>
          </a:ln>
          <a:effectLst>
            <a:reflection stA="26000" endPos="40000" dir="5400000" sy="-100000" algn="bl" rotWithShape="0"/>
          </a:effectLst>
        </p:spPr>
        <p:txBody>
          <a:bodyPr wrap="square" lIns="43547" tIns="43547" rIns="43547" bIns="43547" numCol="1" anchor="ctr">
            <a:noAutofit/>
          </a:bodyPr>
          <a:lstStyle/>
          <a:p>
            <a:pPr defTabSz="653247">
              <a:defRPr sz="2000">
                <a:latin typeface="Source Han Sans CN Regular"/>
                <a:ea typeface="Source Han Sans CN Regular"/>
                <a:cs typeface="Source Han Sans CN Regular"/>
                <a:sym typeface="Source Han Sans CN Regular"/>
              </a:defRPr>
            </a:pPr>
            <a:endParaRPr sz="714"/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DFB9DA6C-75AA-5441-95A4-0D44FEBDBE2A}"/>
              </a:ext>
            </a:extLst>
          </p:cNvPr>
          <p:cNvGrpSpPr/>
          <p:nvPr/>
        </p:nvGrpSpPr>
        <p:grpSpPr>
          <a:xfrm>
            <a:off x="3315991" y="3483269"/>
            <a:ext cx="2754768" cy="803296"/>
            <a:chOff x="3441188" y="3410072"/>
            <a:chExt cx="2754768" cy="803296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BE78E27F-2CC4-934E-8B98-5E8FCC7EDE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39591" y="3449769"/>
              <a:ext cx="1156365" cy="723903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4F253D52-7A7E-C44A-BAF4-610A4DF8F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441188" y="3410072"/>
              <a:ext cx="675444" cy="803296"/>
            </a:xfrm>
            <a:prstGeom prst="rect">
              <a:avLst/>
            </a:prstGeom>
          </p:spPr>
        </p:pic>
        <p:cxnSp>
          <p:nvCxnSpPr>
            <p:cNvPr id="57" name="直线箭头连接符 56">
              <a:extLst>
                <a:ext uri="{FF2B5EF4-FFF2-40B4-BE49-F238E27FC236}">
                  <a16:creationId xmlns:a16="http://schemas.microsoft.com/office/drawing/2014/main" id="{FDD795C1-739F-2943-9D4B-BD964413051D}"/>
                </a:ext>
              </a:extLst>
            </p:cNvPr>
            <p:cNvCxnSpPr>
              <a:cxnSpLocks/>
            </p:cNvCxnSpPr>
            <p:nvPr/>
          </p:nvCxnSpPr>
          <p:spPr>
            <a:xfrm>
              <a:off x="4232697" y="3811720"/>
              <a:ext cx="678606" cy="0"/>
            </a:xfrm>
            <a:prstGeom prst="straightConnector1">
              <a:avLst/>
            </a:prstGeom>
            <a:noFill/>
            <a:ln w="38100" cap="flat">
              <a:solidFill>
                <a:srgbClr val="E9BB7A"/>
              </a:solidFill>
              <a:prstDash val="solid"/>
              <a:miter lim="400000"/>
              <a:tailEnd type="triangl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631119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548AD06-57D6-3043-8301-9F7859350159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000" y="0"/>
            <a:ext cx="4572000" cy="5143500"/>
          </a:xfrm>
          <a:prstGeom prst="rect">
            <a:avLst/>
          </a:prstGeom>
          <a:gradFill flip="none" rotWithShape="1">
            <a:gsLst>
              <a:gs pos="0">
                <a:srgbClr val="2E4171"/>
              </a:gs>
              <a:gs pos="100000">
                <a:srgbClr val="1C2B50">
                  <a:alpha val="0"/>
                </a:srgbClr>
              </a:gs>
            </a:gsLst>
            <a:lin ang="2700000" scaled="1"/>
            <a:tileRect/>
          </a:gradFill>
        </p:spPr>
      </p:pic>
      <p:sp>
        <p:nvSpPr>
          <p:cNvPr id="4" name="文本框 3"/>
          <p:cNvSpPr txBox="1"/>
          <p:nvPr/>
        </p:nvSpPr>
        <p:spPr>
          <a:xfrm>
            <a:off x="1067728" y="1996919"/>
            <a:ext cx="3395481" cy="14916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25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防疫安全+员工考勤签到</a:t>
            </a:r>
            <a:endParaRPr lang="en-US" altLang="zh-CN" sz="1300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 marL="171450" indent="-171450">
              <a:lnSpc>
                <a:spcPct val="25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定期汇总导出考勤异常报表</a:t>
            </a:r>
            <a:endParaRPr lang="en-US" altLang="zh-CN" sz="1300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  <a:p>
            <a:pPr marL="171450" indent="-171450">
              <a:lnSpc>
                <a:spcPct val="250000"/>
              </a:lnSpc>
              <a:buClr>
                <a:srgbClr val="3B557F"/>
              </a:buClr>
              <a:buSzPct val="100000"/>
              <a:buFont typeface="Wingdings" pitchFamily="2" charset="2"/>
              <a:buChar char="u"/>
            </a:pPr>
            <a:r>
              <a:rPr lang="zh-CN" altLang="en-US" sz="1300" dirty="0">
                <a:solidFill>
                  <a:schemeClr val="bg1">
                    <a:lumMod val="85000"/>
                  </a:schemeClr>
                </a:solidFill>
                <a:latin typeface="Source Han Sans CN Light" panose="020B0300000000000000" pitchFamily="34" charset="-128"/>
                <a:ea typeface="Source Han Sans CN Light" panose="020B0300000000000000" pitchFamily="34" charset="-128"/>
              </a:rPr>
              <a:t> 外包人员、临时工可通过身份证等做认证</a:t>
            </a:r>
            <a:endParaRPr lang="en-US" altLang="zh-CN" sz="1300" dirty="0">
              <a:solidFill>
                <a:schemeClr val="bg1">
                  <a:lumMod val="85000"/>
                </a:schemeClr>
              </a:solidFill>
              <a:latin typeface="Source Han Sans CN Light" panose="020B0300000000000000" pitchFamily="34" charset="-128"/>
              <a:ea typeface="Source Han Sans CN Light" panose="020B0300000000000000" pitchFamily="34" charset="-12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6351211-1C62-2945-B5C7-5AE660197583}"/>
              </a:ext>
            </a:extLst>
          </p:cNvPr>
          <p:cNvSpPr txBox="1"/>
          <p:nvPr/>
        </p:nvSpPr>
        <p:spPr>
          <a:xfrm>
            <a:off x="229570" y="283863"/>
            <a:ext cx="5854573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  <a:cs typeface="Hiragino Sans GB W3" charset="-122"/>
              </a:rPr>
              <a:t>应用场景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28CC118-2EEF-FC4E-9115-655721CE010C}"/>
              </a:ext>
            </a:extLst>
          </p:cNvPr>
          <p:cNvGrpSpPr/>
          <p:nvPr/>
        </p:nvGrpSpPr>
        <p:grpSpPr>
          <a:xfrm>
            <a:off x="4901612" y="1544022"/>
            <a:ext cx="3377294" cy="2055455"/>
            <a:chOff x="5048137" y="1764465"/>
            <a:chExt cx="2939143" cy="1614569"/>
          </a:xfrm>
        </p:grpSpPr>
        <p:pic>
          <p:nvPicPr>
            <p:cNvPr id="3074" name="Picture 2" descr="F:\Download\中车AI防疫一体机\ITS说明手册\场景图-考勤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8137" y="1764465"/>
              <a:ext cx="2939142" cy="1614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圆角矩形 8">
              <a:extLst>
                <a:ext uri="{FF2B5EF4-FFF2-40B4-BE49-F238E27FC236}">
                  <a16:creationId xmlns:a16="http://schemas.microsoft.com/office/drawing/2014/main" id="{29CF8A41-8328-3440-860D-C0C987479FC9}"/>
                </a:ext>
              </a:extLst>
            </p:cNvPr>
            <p:cNvSpPr/>
            <p:nvPr/>
          </p:nvSpPr>
          <p:spPr>
            <a:xfrm>
              <a:off x="5048138" y="1764465"/>
              <a:ext cx="2939142" cy="1614569"/>
            </a:xfrm>
            <a:prstGeom prst="roundRect">
              <a:avLst>
                <a:gd name="adj" fmla="val 0"/>
              </a:avLst>
            </a:prstGeom>
            <a:noFill/>
            <a:ln w="25400">
              <a:solidFill>
                <a:srgbClr val="4B60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876BB32C-EC63-AC40-B3BF-FC64A1D8E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720" y="1690522"/>
            <a:ext cx="242224" cy="24222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941EF41-2F4F-9D4A-AE58-CBD47668AC2E}"/>
              </a:ext>
            </a:extLst>
          </p:cNvPr>
          <p:cNvSpPr/>
          <p:nvPr/>
        </p:nvSpPr>
        <p:spPr>
          <a:xfrm>
            <a:off x="1423663" y="1596809"/>
            <a:ext cx="12506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CN" altLang="en-US" sz="2000" dirty="0">
                <a:solidFill>
                  <a:srgbClr val="E9BB7A"/>
                </a:solidFill>
                <a:latin typeface="Source Han Sans CN" panose="020B0500000000000000" pitchFamily="34" charset="-128"/>
                <a:ea typeface="Source Han Sans CN" panose="020B0500000000000000" pitchFamily="34" charset="-128"/>
              </a:rPr>
              <a:t>人员考勤</a:t>
            </a:r>
          </a:p>
        </p:txBody>
      </p:sp>
    </p:spTree>
    <p:extLst>
      <p:ext uri="{BB962C8B-B14F-4D97-AF65-F5344CB8AC3E}">
        <p14:creationId xmlns:p14="http://schemas.microsoft.com/office/powerpoint/2010/main" val="36334914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2811</TotalTime>
  <Words>517</Words>
  <Application>Microsoft Macintosh PowerPoint</Application>
  <PresentationFormat>全屏显示(16:9)</PresentationFormat>
  <Paragraphs>122</Paragraphs>
  <Slides>17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Source Han Sans CN Regular</vt:lpstr>
      <vt:lpstr>Calibri</vt:lpstr>
      <vt:lpstr>等线</vt:lpstr>
      <vt:lpstr>Source Han Sans CN Light</vt:lpstr>
      <vt:lpstr>Arial</vt:lpstr>
      <vt:lpstr>Source Han Sans CN Heavy</vt:lpstr>
      <vt:lpstr>微软雅黑</vt:lpstr>
      <vt:lpstr>Wingdings</vt:lpstr>
      <vt:lpstr>Microsoft YaHei Light</vt:lpstr>
      <vt:lpstr>Calibri Light</vt:lpstr>
      <vt:lpstr>Source Han Sans CN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王君颖</dc:creator>
  <cp:lastModifiedBy>Microsoft Office User</cp:lastModifiedBy>
  <cp:revision>118</cp:revision>
  <dcterms:created xsi:type="dcterms:W3CDTF">2019-08-19T05:30:30Z</dcterms:created>
  <dcterms:modified xsi:type="dcterms:W3CDTF">2020-10-14T08:06:00Z</dcterms:modified>
</cp:coreProperties>
</file>