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17"/>
  </p:notesMasterIdLst>
  <p:sldIdLst>
    <p:sldId id="256" r:id="rId2"/>
    <p:sldId id="270" r:id="rId3"/>
    <p:sldId id="272" r:id="rId4"/>
    <p:sldId id="287" r:id="rId5"/>
    <p:sldId id="274" r:id="rId6"/>
    <p:sldId id="275" r:id="rId7"/>
    <p:sldId id="278" r:id="rId8"/>
    <p:sldId id="267" r:id="rId9"/>
    <p:sldId id="280" r:id="rId10"/>
    <p:sldId id="281" r:id="rId11"/>
    <p:sldId id="282" r:id="rId12"/>
    <p:sldId id="283" r:id="rId13"/>
    <p:sldId id="285" r:id="rId14"/>
    <p:sldId id="286" r:id="rId15"/>
    <p:sldId id="264" r:id="rId16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Exo Medium" pitchFamily="2" charset="0"/>
      <p:regular r:id="rId26"/>
      <p:italic r:id="rId27"/>
    </p:embeddedFont>
    <p:embeddedFont>
      <p:font typeface="Microsoft YaHei Light" panose="020B0502040204020203" pitchFamily="34" charset="-122"/>
      <p:regular r:id="rId28"/>
    </p:embeddedFont>
    <p:embeddedFont>
      <p:font typeface="Source Han Sans CN" panose="020B0500000000000000" pitchFamily="34" charset="-128"/>
      <p:regular r:id="rId29"/>
      <p:bold r:id="rId30"/>
    </p:embeddedFont>
    <p:embeddedFont>
      <p:font typeface="Source Han Sans CN Light" panose="020B0300000000000000" pitchFamily="34" charset="-128"/>
      <p:regular r:id="rId31"/>
    </p:embeddedFont>
    <p:embeddedFont>
      <p:font typeface="Source Han Sans CN Regular" panose="020B0500000000000000" pitchFamily="34" charset="-128"/>
      <p:regular r:id="rId32"/>
    </p:embeddedFont>
  </p:embeddedFontLst>
  <p:defaultTextStyle>
    <a:defPPr>
      <a:defRPr lang="zh-CN"/>
    </a:defPPr>
    <a:lvl1pPr marL="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85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6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352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136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92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03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48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271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60AA"/>
    <a:srgbClr val="3E4EA0"/>
    <a:srgbClr val="202850"/>
    <a:srgbClr val="76C6F9"/>
    <a:srgbClr val="A78F68"/>
    <a:srgbClr val="FFDD9A"/>
    <a:srgbClr val="1E274D"/>
    <a:srgbClr val="1E264D"/>
    <a:srgbClr val="E198F9"/>
    <a:srgbClr val="7DD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74"/>
    <p:restoredTop sz="94633"/>
  </p:normalViewPr>
  <p:slideViewPr>
    <p:cSldViewPr snapToGrid="0" snapToObjects="1">
      <p:cViewPr varScale="1">
        <p:scale>
          <a:sx n="145" d="100"/>
          <a:sy n="145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CD60-9CCB-CC4B-8E0F-CF2CBA93912B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99C16-E853-5541-80C5-93211B3ABB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989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1pPr>
    <a:lvl2pPr marL="16491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2pPr>
    <a:lvl3pPr marL="32982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3pPr>
    <a:lvl4pPr marL="49473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4pPr>
    <a:lvl5pPr marL="659648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5pPr>
    <a:lvl6pPr marL="82456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6pPr>
    <a:lvl7pPr marL="98947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7pPr>
    <a:lvl8pPr marL="115438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8pPr>
    <a:lvl9pPr marL="131929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169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8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254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077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885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18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65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013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D06382-C069-744C-8A2D-4286C3ED1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975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54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357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8C25AB0-0405-9F4B-A873-A4437CE0F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6000"/>
          </a:blip>
          <a:stretch>
            <a:fillRect/>
          </a:stretch>
        </p:blipFill>
        <p:spPr>
          <a:xfrm>
            <a:off x="407988" y="4819544"/>
            <a:ext cx="8416250" cy="1225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B63A35-5903-6D4F-AB7A-DD8ED06BEA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2000"/>
          </a:blip>
          <a:stretch>
            <a:fillRect/>
          </a:stretch>
        </p:blipFill>
        <p:spPr>
          <a:xfrm>
            <a:off x="7872549" y="287867"/>
            <a:ext cx="951689" cy="1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455309-7E6E-6748-B193-28F00A9C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408" y="-208622"/>
            <a:ext cx="5319486" cy="45753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D98086-CC59-024D-B4BA-5F33C336A07C}"/>
              </a:ext>
            </a:extLst>
          </p:cNvPr>
          <p:cNvSpPr txBox="1"/>
          <p:nvPr/>
        </p:nvSpPr>
        <p:spPr>
          <a:xfrm>
            <a:off x="713039" y="1305689"/>
            <a:ext cx="3797765" cy="1959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58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URTC</a:t>
            </a:r>
            <a:r>
              <a:rPr kumimoji="1" lang="zh-CN" altLang="en-US" sz="2858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 实时音视频</a:t>
            </a:r>
            <a:br>
              <a:rPr kumimoji="1" lang="zh-CN" altLang="en-US" sz="2858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</a:br>
            <a:r>
              <a:rPr kumimoji="1" lang="zh-CN" altLang="en-US" sz="2858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助力企业构建新一代生产工具</a:t>
            </a:r>
            <a:endParaRPr kumimoji="1" lang="zh-CN" altLang="en-US" sz="2858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50294-A70D-CC45-A063-BA7E08EA681A}"/>
              </a:ext>
            </a:extLst>
          </p:cNvPr>
          <p:cNvSpPr txBox="1"/>
          <p:nvPr/>
        </p:nvSpPr>
        <p:spPr>
          <a:xfrm>
            <a:off x="713039" y="3474078"/>
            <a:ext cx="2303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裴志伟 </a:t>
            </a:r>
            <a:r>
              <a:rPr kumimoji="1" lang="en-US" altLang="zh-CN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|</a:t>
            </a:r>
            <a:r>
              <a:rPr kumimoji="1" lang="zh-CN" altLang="en-US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000" dirty="0" err="1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UCloud</a:t>
            </a:r>
            <a:r>
              <a:rPr kumimoji="1" lang="en-US" altLang="zh-CN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 </a:t>
            </a:r>
            <a:r>
              <a:rPr kumimoji="1" lang="zh-CN" altLang="en-US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边缘计算产品负责人</a:t>
            </a:r>
            <a:endParaRPr kumimoji="1" lang="zh-CN" altLang="en-US" sz="1000" dirty="0">
              <a:solidFill>
                <a:srgbClr val="E9BB7A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340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B94F62A-687B-A04B-8CBB-9924A5EFCFD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9382" y="0"/>
            <a:ext cx="4284618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FB05D26-872A-D24B-A52D-09C670C84067}"/>
              </a:ext>
            </a:extLst>
          </p:cNvPr>
          <p:cNvSpPr txBox="1"/>
          <p:nvPr/>
        </p:nvSpPr>
        <p:spPr>
          <a:xfrm>
            <a:off x="1043810" y="2242263"/>
            <a:ext cx="2647658" cy="121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FZLanTingHei-L-GBK" charset="-122"/>
              </a:rPr>
              <a:t>专注高等教育、职业教育、盈利性培训、企业内训等各类教学在线服务。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22EEF8-F5B4-374D-9D12-75EABBFA2FE3}"/>
              </a:ext>
            </a:extLst>
          </p:cNvPr>
          <p:cNvSpPr txBox="1"/>
          <p:nvPr/>
        </p:nvSpPr>
        <p:spPr>
          <a:xfrm>
            <a:off x="1844998" y="1763863"/>
            <a:ext cx="174172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20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智慧树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3D544D-DB50-584C-A85C-9CD984CD9B7D}"/>
              </a:ext>
            </a:extLst>
          </p:cNvPr>
          <p:cNvSpPr txBox="1"/>
          <p:nvPr/>
        </p:nvSpPr>
        <p:spPr>
          <a:xfrm>
            <a:off x="1844998" y="1347043"/>
            <a:ext cx="174172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在线课堂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5572190-F1F6-3243-8318-23366A1F7C2E}"/>
              </a:ext>
            </a:extLst>
          </p:cNvPr>
          <p:cNvGrpSpPr>
            <a:grpSpLocks noChangeAspect="1"/>
          </p:cNvGrpSpPr>
          <p:nvPr/>
        </p:nvGrpSpPr>
        <p:grpSpPr>
          <a:xfrm>
            <a:off x="1147613" y="1458617"/>
            <a:ext cx="490246" cy="489600"/>
            <a:chOff x="5338889" y="1261196"/>
            <a:chExt cx="1155491" cy="1153968"/>
          </a:xfrm>
        </p:grpSpPr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B5AEFE07-6A9C-A14A-8285-3E5DB57B81C5}"/>
                </a:ext>
              </a:extLst>
            </p:cNvPr>
            <p:cNvSpPr/>
            <p:nvPr/>
          </p:nvSpPr>
          <p:spPr>
            <a:xfrm>
              <a:off x="5340410" y="1265431"/>
              <a:ext cx="1153970" cy="592885"/>
            </a:xfrm>
            <a:prstGeom prst="roundRect">
              <a:avLst/>
            </a:prstGeom>
            <a:solidFill>
              <a:srgbClr val="11525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7FD7DC8D-1E31-A44F-8553-17820D192C05}"/>
                </a:ext>
              </a:extLst>
            </p:cNvPr>
            <p:cNvSpPr/>
            <p:nvPr/>
          </p:nvSpPr>
          <p:spPr>
            <a:xfrm>
              <a:off x="5340410" y="1805362"/>
              <a:ext cx="1153970" cy="592885"/>
            </a:xfrm>
            <a:prstGeom prst="roundRect">
              <a:avLst/>
            </a:prstGeom>
            <a:solidFill>
              <a:srgbClr val="197573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93D71D38-447F-1A46-AD4D-41058D6E2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9699" y="1650087"/>
              <a:ext cx="1153969" cy="384656"/>
            </a:xfrm>
            <a:prstGeom prst="rect">
              <a:avLst/>
            </a:prstGeom>
          </p:spPr>
        </p:pic>
        <p:sp>
          <p:nvSpPr>
            <p:cNvPr id="21" name="圆角矩形 20">
              <a:extLst>
                <a:ext uri="{FF2B5EF4-FFF2-40B4-BE49-F238E27FC236}">
                  <a16:creationId xmlns:a16="http://schemas.microsoft.com/office/drawing/2014/main" id="{7442C496-EEB8-B34B-88F5-A154B0D5CC6C}"/>
                </a:ext>
              </a:extLst>
            </p:cNvPr>
            <p:cNvSpPr/>
            <p:nvPr/>
          </p:nvSpPr>
          <p:spPr>
            <a:xfrm>
              <a:off x="5338889" y="1261196"/>
              <a:ext cx="1153970" cy="1153968"/>
            </a:xfrm>
            <a:prstGeom prst="roundRect">
              <a:avLst/>
            </a:prstGeom>
            <a:noFill/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15B022E-A096-CA4E-B342-ECACEF53C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0000"/>
          </a:blip>
          <a:srcRect l="1398" r="2987" b="6866"/>
          <a:stretch/>
        </p:blipFill>
        <p:spPr>
          <a:xfrm>
            <a:off x="5210627" y="1747153"/>
            <a:ext cx="3251077" cy="1564324"/>
          </a:xfrm>
          <a:prstGeom prst="rect">
            <a:avLst/>
          </a:prstGeom>
          <a:effectLst>
            <a:glow rad="114300">
              <a:srgbClr val="202850">
                <a:alpha val="8000"/>
              </a:srgbClr>
            </a:glow>
            <a:reflection blurRad="139700" stA="44000" endPos="10000" dist="101600" dir="5400000" sy="-100000" algn="bl" rotWithShape="0"/>
          </a:effectLst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0398BCAE-A888-3C43-B416-B0C5D961379E}"/>
              </a:ext>
            </a:extLst>
          </p:cNvPr>
          <p:cNvSpPr/>
          <p:nvPr/>
        </p:nvSpPr>
        <p:spPr>
          <a:xfrm>
            <a:off x="5210628" y="1747153"/>
            <a:ext cx="3251076" cy="1564324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B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211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91D1A26-93FE-5E4C-8B97-CA68F5CA2FCB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9382" y="0"/>
            <a:ext cx="4284618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FB05D26-872A-D24B-A52D-09C670C84067}"/>
              </a:ext>
            </a:extLst>
          </p:cNvPr>
          <p:cNvSpPr txBox="1"/>
          <p:nvPr/>
        </p:nvSpPr>
        <p:spPr>
          <a:xfrm>
            <a:off x="1043810" y="2492054"/>
            <a:ext cx="2647658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FZLanTingHei-L-GBK" charset="-122"/>
              </a:rPr>
              <a:t>专注于互联网投资理财与小额贷款，搭建 互联网信贷平台。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22EEF8-F5B4-374D-9D12-75EABBFA2FE3}"/>
              </a:ext>
            </a:extLst>
          </p:cNvPr>
          <p:cNvSpPr txBox="1"/>
          <p:nvPr/>
        </p:nvSpPr>
        <p:spPr>
          <a:xfrm>
            <a:off x="1844998" y="2013654"/>
            <a:ext cx="174172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20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搜易贷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3D544D-DB50-584C-A85C-9CD984CD9B7D}"/>
              </a:ext>
            </a:extLst>
          </p:cNvPr>
          <p:cNvSpPr txBox="1"/>
          <p:nvPr/>
        </p:nvSpPr>
        <p:spPr>
          <a:xfrm>
            <a:off x="1844998" y="1596834"/>
            <a:ext cx="174172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金融在线验贷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5C858A8-9867-6A46-A551-C28CC46CFDFC}"/>
              </a:ext>
            </a:extLst>
          </p:cNvPr>
          <p:cNvGrpSpPr>
            <a:grpSpLocks noChangeAspect="1"/>
          </p:cNvGrpSpPr>
          <p:nvPr/>
        </p:nvGrpSpPr>
        <p:grpSpPr>
          <a:xfrm>
            <a:off x="1147612" y="1708408"/>
            <a:ext cx="489601" cy="489600"/>
            <a:chOff x="6921766" y="1265431"/>
            <a:chExt cx="1153970" cy="1153968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C90EDD4D-1C4E-844A-870A-01F733C2D3EB}"/>
                </a:ext>
              </a:extLst>
            </p:cNvPr>
            <p:cNvSpPr/>
            <p:nvPr/>
          </p:nvSpPr>
          <p:spPr>
            <a:xfrm>
              <a:off x="6921766" y="1265431"/>
              <a:ext cx="1153970" cy="1153968"/>
            </a:xfrm>
            <a:prstGeom prst="roundRect">
              <a:avLst/>
            </a:prstGeom>
            <a:solidFill>
              <a:srgbClr val="F7F8FC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8ED881B-C498-6A4C-812F-E0FA3E1ABCC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37" y="1453201"/>
              <a:ext cx="778427" cy="778427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31CC6368-6E26-924D-896D-8119983FA8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5913216" y="1014117"/>
            <a:ext cx="1586083" cy="3115266"/>
          </a:xfrm>
          <a:prstGeom prst="rect">
            <a:avLst/>
          </a:prstGeom>
          <a:effectLst>
            <a:glow rad="114300">
              <a:srgbClr val="202850">
                <a:alpha val="8000"/>
              </a:srgbClr>
            </a:glow>
            <a:reflection blurRad="139700" stA="44000" endPos="10000" dist="101600" dir="5400000" sy="-100000" algn="bl" rotWithShape="0"/>
          </a:effectLst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E0AA0235-724A-7D42-91DA-699CD68CFFEA}"/>
              </a:ext>
            </a:extLst>
          </p:cNvPr>
          <p:cNvSpPr/>
          <p:nvPr/>
        </p:nvSpPr>
        <p:spPr>
          <a:xfrm>
            <a:off x="5913216" y="1014117"/>
            <a:ext cx="1586083" cy="3115266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B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5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AFB05D26-872A-D24B-A52D-09C670C84067}"/>
              </a:ext>
            </a:extLst>
          </p:cNvPr>
          <p:cNvSpPr txBox="1"/>
          <p:nvPr/>
        </p:nvSpPr>
        <p:spPr>
          <a:xfrm>
            <a:off x="1043810" y="2399066"/>
            <a:ext cx="3123744" cy="1636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FZLanTingHei-L-GBK" charset="-122"/>
              </a:rPr>
              <a:t>专注无人机技术研发、无人机工业应用，研发智能网联管理模块和物联网监控平台，已落地至行业巡检、智慧城市巡检等垂直领域。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22EEF8-F5B4-374D-9D12-75EABBFA2FE3}"/>
              </a:ext>
            </a:extLst>
          </p:cNvPr>
          <p:cNvSpPr txBox="1"/>
          <p:nvPr/>
        </p:nvSpPr>
        <p:spPr>
          <a:xfrm>
            <a:off x="1844998" y="1920666"/>
            <a:ext cx="174172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20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狮尾智能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4F5E43-052A-BC47-ACDD-3D7A92274811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9382" y="0"/>
            <a:ext cx="4284618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83D544D-DB50-584C-A85C-9CD984CD9B7D}"/>
              </a:ext>
            </a:extLst>
          </p:cNvPr>
          <p:cNvSpPr txBox="1"/>
          <p:nvPr/>
        </p:nvSpPr>
        <p:spPr>
          <a:xfrm>
            <a:off x="1844998" y="1503846"/>
            <a:ext cx="174172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无人机监控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906B4F6-BAAB-F742-832F-A876473C0E95}"/>
              </a:ext>
            </a:extLst>
          </p:cNvPr>
          <p:cNvGrpSpPr>
            <a:grpSpLocks noChangeAspect="1"/>
          </p:cNvGrpSpPr>
          <p:nvPr/>
        </p:nvGrpSpPr>
        <p:grpSpPr>
          <a:xfrm>
            <a:off x="1147613" y="1608242"/>
            <a:ext cx="488909" cy="489600"/>
            <a:chOff x="5338889" y="2728336"/>
            <a:chExt cx="1153970" cy="1153968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A70CD29B-F6D5-6445-981D-EF34A488B87B}"/>
                </a:ext>
              </a:extLst>
            </p:cNvPr>
            <p:cNvSpPr/>
            <p:nvPr/>
          </p:nvSpPr>
          <p:spPr>
            <a:xfrm>
              <a:off x="5338889" y="2728336"/>
              <a:ext cx="1153970" cy="1153968"/>
            </a:xfrm>
            <a:prstGeom prst="roundRect">
              <a:avLst/>
            </a:prstGeom>
            <a:solidFill>
              <a:schemeClr val="bg1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CDB03AD-68E5-9841-A7B4-F978E3D41E4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421" y="3084972"/>
              <a:ext cx="904905" cy="440696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74FA054E-617F-1940-BFAA-54731BEA42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5597629" y="1635578"/>
            <a:ext cx="2423905" cy="1872343"/>
          </a:xfrm>
          <a:prstGeom prst="rect">
            <a:avLst/>
          </a:prstGeom>
          <a:effectLst>
            <a:glow rad="114300">
              <a:srgbClr val="202850">
                <a:alpha val="8000"/>
              </a:srgbClr>
            </a:glow>
            <a:reflection blurRad="139700" stA="44000" endPos="10000" dist="101600" dir="5400000" sy="-100000" algn="bl" rotWithShape="0"/>
          </a:effectLst>
        </p:spPr>
      </p:pic>
      <p:sp>
        <p:nvSpPr>
          <p:cNvPr id="24" name="圆角矩形 23">
            <a:extLst>
              <a:ext uri="{FF2B5EF4-FFF2-40B4-BE49-F238E27FC236}">
                <a16:creationId xmlns:a16="http://schemas.microsoft.com/office/drawing/2014/main" id="{08D9467B-C078-4D43-9898-44C99281263D}"/>
              </a:ext>
            </a:extLst>
          </p:cNvPr>
          <p:cNvSpPr/>
          <p:nvPr/>
        </p:nvSpPr>
        <p:spPr>
          <a:xfrm>
            <a:off x="5597629" y="1635578"/>
            <a:ext cx="2423905" cy="1872343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B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2972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6FC598DE-6847-9747-8CC9-0A2C15B6BA06}"/>
              </a:ext>
            </a:extLst>
          </p:cNvPr>
          <p:cNvSpPr/>
          <p:nvPr/>
        </p:nvSpPr>
        <p:spPr>
          <a:xfrm>
            <a:off x="4675866" y="3421559"/>
            <a:ext cx="2819066" cy="835782"/>
          </a:xfrm>
          <a:prstGeom prst="rect">
            <a:avLst/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FEEDFA5-389C-574D-9C1A-52ACA5A555E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2236" y="1342929"/>
            <a:ext cx="1308696" cy="191337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3FA16D8-FDEE-5A49-9FAF-30E38A71F4B1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86236" y="1342929"/>
            <a:ext cx="1308696" cy="1913370"/>
          </a:xfrm>
          <a:prstGeom prst="rect">
            <a:avLst/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30F7B36-4AB7-E546-A566-CBD7BC676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3629" t="4341" r="2902" b="1330"/>
          <a:stretch/>
        </p:blipFill>
        <p:spPr>
          <a:xfrm>
            <a:off x="6192116" y="1342929"/>
            <a:ext cx="1306180" cy="851857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070DB717-E826-2A4F-B139-ED8D1FC48F38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40360" y="1340209"/>
            <a:ext cx="2832262" cy="870460"/>
          </a:xfrm>
          <a:prstGeom prst="rect">
            <a:avLst/>
          </a:prstGeom>
          <a:gradFill flip="none" rotWithShape="1">
            <a:gsLst>
              <a:gs pos="0">
                <a:srgbClr val="3D2371"/>
              </a:gs>
              <a:gs pos="100000">
                <a:srgbClr val="3D19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AB67691B-FA89-7F42-8E28-DA4EE6F4D8B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40360" y="2390206"/>
            <a:ext cx="2835954" cy="1872479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F9F98C57-0B8D-D843-A783-D4098DA46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4000"/>
          </a:blip>
          <a:srcRect l="6439" t="13352" r="7027" b="2884"/>
          <a:stretch/>
        </p:blipFill>
        <p:spPr>
          <a:xfrm>
            <a:off x="3164099" y="2435285"/>
            <a:ext cx="1304822" cy="1838375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59D11903-1507-8848-BCAD-1D54F268AF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</a:blip>
          <a:srcRect b="5502"/>
          <a:stretch/>
        </p:blipFill>
        <p:spPr>
          <a:xfrm>
            <a:off x="3169391" y="1330450"/>
            <a:ext cx="1308239" cy="85320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123C4741-1D69-104C-87E2-66FF39E1FE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0000"/>
          </a:blip>
          <a:srcRect l="2376" t="10510" r="15640" b="8702"/>
          <a:stretch/>
        </p:blipFill>
        <p:spPr>
          <a:xfrm>
            <a:off x="6194945" y="3404140"/>
            <a:ext cx="1308240" cy="85320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9B50C293-3383-8444-B025-20C6C2373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0"/>
          </a:blip>
          <a:srcRect l="8590" t="4622" r="9026" b="2407"/>
          <a:stretch/>
        </p:blipFill>
        <p:spPr>
          <a:xfrm>
            <a:off x="4671401" y="1338865"/>
            <a:ext cx="1308240" cy="853200"/>
          </a:xfrm>
          <a:prstGeom prst="rect">
            <a:avLst/>
          </a:prstGeom>
        </p:spPr>
      </p:pic>
      <p:sp>
        <p:nvSpPr>
          <p:cNvPr id="73" name="TextBox 1">
            <a:extLst>
              <a:ext uri="{FF2B5EF4-FFF2-40B4-BE49-F238E27FC236}">
                <a16:creationId xmlns:a16="http://schemas.microsoft.com/office/drawing/2014/main" id="{1B5AD5C8-303A-E240-8D49-8B3049D13F4E}"/>
              </a:ext>
            </a:extLst>
          </p:cNvPr>
          <p:cNvSpPr txBox="1"/>
          <p:nvPr/>
        </p:nvSpPr>
        <p:spPr>
          <a:xfrm>
            <a:off x="1777213" y="1458374"/>
            <a:ext cx="141724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远程医疗会诊</a:t>
            </a:r>
          </a:p>
        </p:txBody>
      </p:sp>
      <p:sp>
        <p:nvSpPr>
          <p:cNvPr id="74" name="TextBox 1">
            <a:extLst>
              <a:ext uri="{FF2B5EF4-FFF2-40B4-BE49-F238E27FC236}">
                <a16:creationId xmlns:a16="http://schemas.microsoft.com/office/drawing/2014/main" id="{F83F0A4A-84A4-2243-BDD4-49205EED4EBB}"/>
              </a:ext>
            </a:extLst>
          </p:cNvPr>
          <p:cNvSpPr txBox="1"/>
          <p:nvPr/>
        </p:nvSpPr>
        <p:spPr>
          <a:xfrm>
            <a:off x="4831323" y="2414692"/>
            <a:ext cx="970522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200000"/>
              </a:lnSpc>
              <a:defRPr sz="1429" spc="107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defRPr>
            </a:lvl1pPr>
          </a:lstStyle>
          <a:p>
            <a:pPr algn="ctr"/>
            <a:r>
              <a:rPr lang="zh-CN" altLang="en-US" sz="1400" dirty="0"/>
              <a:t>游戏语聊</a:t>
            </a:r>
          </a:p>
        </p:txBody>
      </p:sp>
      <p:sp>
        <p:nvSpPr>
          <p:cNvPr id="75" name="TextBox 1">
            <a:extLst>
              <a:ext uri="{FF2B5EF4-FFF2-40B4-BE49-F238E27FC236}">
                <a16:creationId xmlns:a16="http://schemas.microsoft.com/office/drawing/2014/main" id="{5C8B45B0-C47E-A743-B67F-DFDD3DF0C1E6}"/>
              </a:ext>
            </a:extLst>
          </p:cNvPr>
          <p:cNvSpPr txBox="1"/>
          <p:nvPr/>
        </p:nvSpPr>
        <p:spPr>
          <a:xfrm>
            <a:off x="6355323" y="2414692"/>
            <a:ext cx="970522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200000"/>
              </a:lnSpc>
              <a:defRPr sz="1429" spc="107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defRPr>
            </a:lvl1pPr>
          </a:lstStyle>
          <a:p>
            <a:r>
              <a:rPr lang="zh-CN" altLang="en-US" sz="1400" dirty="0"/>
              <a:t>实时语音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C5F92E1C-014A-6840-989A-FC7BF4EDC241}"/>
              </a:ext>
            </a:extLst>
          </p:cNvPr>
          <p:cNvSpPr txBox="1"/>
          <p:nvPr/>
        </p:nvSpPr>
        <p:spPr>
          <a:xfrm>
            <a:off x="4831323" y="3525262"/>
            <a:ext cx="970522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200000"/>
              </a:lnSpc>
              <a:defRPr sz="1429" spc="107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defRPr>
            </a:lvl1pPr>
          </a:lstStyle>
          <a:p>
            <a:r>
              <a:rPr lang="zh-CN" altLang="en-US" sz="1400" dirty="0"/>
              <a:t>在线客服</a:t>
            </a:r>
          </a:p>
        </p:txBody>
      </p:sp>
      <p:sp>
        <p:nvSpPr>
          <p:cNvPr id="77" name="TextBox 1">
            <a:extLst>
              <a:ext uri="{FF2B5EF4-FFF2-40B4-BE49-F238E27FC236}">
                <a16:creationId xmlns:a16="http://schemas.microsoft.com/office/drawing/2014/main" id="{AF5260B4-C2F0-6F4F-B41B-0126D0AAE9AF}"/>
              </a:ext>
            </a:extLst>
          </p:cNvPr>
          <p:cNvSpPr txBox="1"/>
          <p:nvPr/>
        </p:nvSpPr>
        <p:spPr>
          <a:xfrm>
            <a:off x="1777213" y="3025917"/>
            <a:ext cx="141724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直播泛娱乐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4A832372-1BB8-B244-AE1B-424B702A31AD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 应用的其他行业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73212BC-07B6-854F-832C-13EBD5CBFEF2}"/>
              </a:ext>
            </a:extLst>
          </p:cNvPr>
          <p:cNvSpPr/>
          <p:nvPr/>
        </p:nvSpPr>
        <p:spPr>
          <a:xfrm>
            <a:off x="3163433" y="1338865"/>
            <a:ext cx="411666" cy="871804"/>
          </a:xfrm>
          <a:prstGeom prst="rect">
            <a:avLst/>
          </a:prstGeom>
          <a:gradFill flip="none" rotWithShape="1">
            <a:gsLst>
              <a:gs pos="0">
                <a:srgbClr val="1E274D">
                  <a:alpha val="71000"/>
                </a:srgbClr>
              </a:gs>
              <a:gs pos="100000">
                <a:srgbClr val="20285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85090799-1C8D-C549-A751-F2919AB5D1C4}"/>
              </a:ext>
            </a:extLst>
          </p:cNvPr>
          <p:cNvSpPr/>
          <p:nvPr/>
        </p:nvSpPr>
        <p:spPr>
          <a:xfrm>
            <a:off x="1646241" y="1340208"/>
            <a:ext cx="2826815" cy="851857"/>
          </a:xfrm>
          <a:prstGeom prst="roundRect">
            <a:avLst>
              <a:gd name="adj" fmla="val 0"/>
            </a:avLst>
          </a:prstGeom>
          <a:noFill/>
          <a:ln w="381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B9656FD8-B73E-C146-B34B-2DAFAE04869B}"/>
              </a:ext>
            </a:extLst>
          </p:cNvPr>
          <p:cNvSpPr/>
          <p:nvPr/>
        </p:nvSpPr>
        <p:spPr>
          <a:xfrm>
            <a:off x="3162516" y="2402639"/>
            <a:ext cx="411666" cy="1871017"/>
          </a:xfrm>
          <a:prstGeom prst="rect">
            <a:avLst/>
          </a:prstGeom>
          <a:gradFill flip="none" rotWithShape="1">
            <a:gsLst>
              <a:gs pos="0">
                <a:srgbClr val="1E274D">
                  <a:alpha val="70000"/>
                </a:srgbClr>
              </a:gs>
              <a:gs pos="100000">
                <a:srgbClr val="20285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E75353DB-17AC-3A49-BE72-90B93F989007}"/>
              </a:ext>
            </a:extLst>
          </p:cNvPr>
          <p:cNvSpPr/>
          <p:nvPr/>
        </p:nvSpPr>
        <p:spPr>
          <a:xfrm>
            <a:off x="1647598" y="2401178"/>
            <a:ext cx="2825024" cy="1872482"/>
          </a:xfrm>
          <a:prstGeom prst="roundRect">
            <a:avLst>
              <a:gd name="adj" fmla="val 0"/>
            </a:avLst>
          </a:prstGeom>
          <a:noFill/>
          <a:ln w="381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55D4EF5D-2F3D-2C41-BDD2-68CABB422F16}"/>
              </a:ext>
            </a:extLst>
          </p:cNvPr>
          <p:cNvSpPr/>
          <p:nvPr/>
        </p:nvSpPr>
        <p:spPr>
          <a:xfrm>
            <a:off x="6195391" y="3402280"/>
            <a:ext cx="411666" cy="871804"/>
          </a:xfrm>
          <a:prstGeom prst="rect">
            <a:avLst/>
          </a:prstGeom>
          <a:gradFill flip="none" rotWithShape="1">
            <a:gsLst>
              <a:gs pos="0">
                <a:srgbClr val="1E274D">
                  <a:alpha val="70000"/>
                </a:srgbClr>
              </a:gs>
              <a:gs pos="100000">
                <a:srgbClr val="20285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791D2D71-4124-7246-94DE-D5DDAF3B0C89}"/>
              </a:ext>
            </a:extLst>
          </p:cNvPr>
          <p:cNvSpPr/>
          <p:nvPr/>
        </p:nvSpPr>
        <p:spPr>
          <a:xfrm>
            <a:off x="4676825" y="3412850"/>
            <a:ext cx="2826815" cy="851857"/>
          </a:xfrm>
          <a:prstGeom prst="roundRect">
            <a:avLst>
              <a:gd name="adj" fmla="val 0"/>
            </a:avLst>
          </a:prstGeom>
          <a:noFill/>
          <a:ln w="381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513F5755-D76D-C044-B1BC-C67DD3BE7A82}"/>
              </a:ext>
            </a:extLst>
          </p:cNvPr>
          <p:cNvSpPr/>
          <p:nvPr/>
        </p:nvSpPr>
        <p:spPr>
          <a:xfrm rot="16200000">
            <a:off x="6698155" y="1398465"/>
            <a:ext cx="296475" cy="1313585"/>
          </a:xfrm>
          <a:prstGeom prst="rect">
            <a:avLst/>
          </a:prstGeom>
          <a:gradFill flip="none" rotWithShape="1">
            <a:gsLst>
              <a:gs pos="0">
                <a:srgbClr val="1E274D">
                  <a:alpha val="83000"/>
                </a:srgbClr>
              </a:gs>
              <a:gs pos="100000">
                <a:srgbClr val="20285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E31B7C02-5B61-5746-86D4-EF56F6BA303D}"/>
              </a:ext>
            </a:extLst>
          </p:cNvPr>
          <p:cNvSpPr/>
          <p:nvPr/>
        </p:nvSpPr>
        <p:spPr>
          <a:xfrm>
            <a:off x="6192117" y="1342929"/>
            <a:ext cx="1306179" cy="1872479"/>
          </a:xfrm>
          <a:prstGeom prst="roundRect">
            <a:avLst>
              <a:gd name="adj" fmla="val 0"/>
            </a:avLst>
          </a:prstGeom>
          <a:noFill/>
          <a:ln w="381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9EFB66F9-A7C9-C843-BE14-51EA279AD779}"/>
              </a:ext>
            </a:extLst>
          </p:cNvPr>
          <p:cNvSpPr/>
          <p:nvPr/>
        </p:nvSpPr>
        <p:spPr>
          <a:xfrm rot="16200000">
            <a:off x="5170146" y="1398466"/>
            <a:ext cx="296473" cy="1313585"/>
          </a:xfrm>
          <a:prstGeom prst="rect">
            <a:avLst/>
          </a:prstGeom>
          <a:gradFill flip="none" rotWithShape="1">
            <a:gsLst>
              <a:gs pos="0">
                <a:srgbClr val="1E274D">
                  <a:alpha val="83000"/>
                </a:srgbClr>
              </a:gs>
              <a:gs pos="100000">
                <a:srgbClr val="20285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CB25305E-5F4E-254E-863F-18F23C3ED5AE}"/>
              </a:ext>
            </a:extLst>
          </p:cNvPr>
          <p:cNvSpPr/>
          <p:nvPr/>
        </p:nvSpPr>
        <p:spPr>
          <a:xfrm>
            <a:off x="4668117" y="1342929"/>
            <a:ext cx="1306179" cy="1872479"/>
          </a:xfrm>
          <a:prstGeom prst="roundRect">
            <a:avLst>
              <a:gd name="adj" fmla="val 0"/>
            </a:avLst>
          </a:prstGeom>
          <a:noFill/>
          <a:ln w="381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4487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文本框 83">
            <a:extLst>
              <a:ext uri="{FF2B5EF4-FFF2-40B4-BE49-F238E27FC236}">
                <a16:creationId xmlns:a16="http://schemas.microsoft.com/office/drawing/2014/main" id="{76B9858D-84E5-F74B-8146-B794B03F5670}"/>
              </a:ext>
            </a:extLst>
          </p:cNvPr>
          <p:cNvSpPr txBox="1"/>
          <p:nvPr/>
        </p:nvSpPr>
        <p:spPr>
          <a:xfrm>
            <a:off x="1640359" y="2083603"/>
            <a:ext cx="5854573" cy="4881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" altLang="zh-CN" sz="2572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572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互动直播，新一代生产力工具</a:t>
            </a:r>
          </a:p>
        </p:txBody>
      </p:sp>
    </p:spTree>
    <p:extLst>
      <p:ext uri="{BB962C8B-B14F-4D97-AF65-F5344CB8AC3E}">
        <p14:creationId xmlns:p14="http://schemas.microsoft.com/office/powerpoint/2010/main" val="99770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AA188F-2D28-F54E-94CF-A1F80EFA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58" y="1982375"/>
            <a:ext cx="714597" cy="714597"/>
          </a:xfrm>
          <a:prstGeom prst="rect">
            <a:avLst/>
          </a:prstGeom>
        </p:spPr>
      </p:pic>
      <p:sp>
        <p:nvSpPr>
          <p:cNvPr id="47" name="TextBox 1">
            <a:extLst>
              <a:ext uri="{FF2B5EF4-FFF2-40B4-BE49-F238E27FC236}">
                <a16:creationId xmlns:a16="http://schemas.microsoft.com/office/drawing/2014/main" id="{1326DDDB-F2DB-D94B-A78F-B385787FEAF9}"/>
              </a:ext>
            </a:extLst>
          </p:cNvPr>
          <p:cNvSpPr txBox="1"/>
          <p:nvPr/>
        </p:nvSpPr>
        <p:spPr>
          <a:xfrm>
            <a:off x="1414161" y="2765335"/>
            <a:ext cx="1577011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实时语音通话</a:t>
            </a: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224D5338-394C-A842-82F4-F9091D9B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04" y="1982375"/>
            <a:ext cx="714597" cy="714597"/>
          </a:xfrm>
          <a:prstGeom prst="rect">
            <a:avLst/>
          </a:prstGeom>
        </p:spPr>
      </p:pic>
      <p:sp>
        <p:nvSpPr>
          <p:cNvPr id="57" name="TextBox 1">
            <a:extLst>
              <a:ext uri="{FF2B5EF4-FFF2-40B4-BE49-F238E27FC236}">
                <a16:creationId xmlns:a16="http://schemas.microsoft.com/office/drawing/2014/main" id="{2E1645D9-1EEB-C446-B42B-F3E07A133AC4}"/>
              </a:ext>
            </a:extLst>
          </p:cNvPr>
          <p:cNvSpPr txBox="1"/>
          <p:nvPr/>
        </p:nvSpPr>
        <p:spPr>
          <a:xfrm>
            <a:off x="3783494" y="2765335"/>
            <a:ext cx="1577011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多人实时会议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5CA747C6-EE87-EE4F-A771-B732BAA3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450" y="1982375"/>
            <a:ext cx="714597" cy="714597"/>
          </a:xfrm>
          <a:prstGeom prst="rect">
            <a:avLst/>
          </a:prstGeom>
        </p:spPr>
      </p:pic>
      <p:sp>
        <p:nvSpPr>
          <p:cNvPr id="69" name="TextBox 1">
            <a:extLst>
              <a:ext uri="{FF2B5EF4-FFF2-40B4-BE49-F238E27FC236}">
                <a16:creationId xmlns:a16="http://schemas.microsoft.com/office/drawing/2014/main" id="{7222FADE-4C79-9344-972C-B8A4ABC35C92}"/>
              </a:ext>
            </a:extLst>
          </p:cNvPr>
          <p:cNvSpPr txBox="1"/>
          <p:nvPr/>
        </p:nvSpPr>
        <p:spPr>
          <a:xfrm>
            <a:off x="6162240" y="2765335"/>
            <a:ext cx="1577011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万人互动直播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34F169B-05C5-C44A-B49F-81E8FBBFBE3D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 通话模式</a:t>
            </a: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3D296AD5-A7D5-1947-BCAE-B47147A60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3254" y="2159440"/>
            <a:ext cx="360000" cy="36000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63E077E-02D0-C042-8412-D4E596A78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2000" y="2153453"/>
            <a:ext cx="360000" cy="360000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EAC4E32C-D8A5-1849-B9C8-59E5B3BA7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0746" y="215345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8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07" y="1240235"/>
            <a:ext cx="714597" cy="714597"/>
          </a:xfrm>
          <a:prstGeom prst="rect">
            <a:avLst/>
          </a:prstGeom>
        </p:spPr>
      </p:pic>
      <p:sp>
        <p:nvSpPr>
          <p:cNvPr id="47" name="TextBox 1">
            <a:extLst>
              <a:ext uri="{FF2B5EF4-FFF2-40B4-BE49-F238E27FC236}">
                <a16:creationId xmlns:a16="http://schemas.microsoft.com/office/drawing/2014/main" id="{1326DDDB-F2DB-D94B-A78F-B385787FEAF9}"/>
              </a:ext>
            </a:extLst>
          </p:cNvPr>
          <p:cNvSpPr txBox="1"/>
          <p:nvPr/>
        </p:nvSpPr>
        <p:spPr>
          <a:xfrm>
            <a:off x="1242550" y="2023195"/>
            <a:ext cx="1356706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" altLang="zh-CN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Web</a:t>
            </a: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端</a:t>
            </a: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224D5338-394C-A842-82F4-F9091D9B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158" y="1240235"/>
            <a:ext cx="714597" cy="714597"/>
          </a:xfrm>
          <a:prstGeom prst="rect">
            <a:avLst/>
          </a:prstGeom>
        </p:spPr>
      </p:pic>
      <p:sp>
        <p:nvSpPr>
          <p:cNvPr id="57" name="TextBox 1">
            <a:extLst>
              <a:ext uri="{FF2B5EF4-FFF2-40B4-BE49-F238E27FC236}">
                <a16:creationId xmlns:a16="http://schemas.microsoft.com/office/drawing/2014/main" id="{2E1645D9-1EEB-C446-B42B-F3E07A133AC4}"/>
              </a:ext>
            </a:extLst>
          </p:cNvPr>
          <p:cNvSpPr txBox="1"/>
          <p:nvPr/>
        </p:nvSpPr>
        <p:spPr>
          <a:xfrm>
            <a:off x="3383045" y="2036015"/>
            <a:ext cx="1965172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" altLang="zh-CN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iOS</a:t>
            </a:r>
            <a:r>
              <a:rPr lang="zh-CN" altLang="en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端</a:t>
            </a: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｜</a:t>
            </a:r>
            <a:r>
              <a:rPr lang="en" altLang="zh-CN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macOS</a:t>
            </a: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端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5CA747C6-EE87-EE4F-A771-B732BAA3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137" y="1240235"/>
            <a:ext cx="714597" cy="714597"/>
          </a:xfrm>
          <a:prstGeom prst="rect">
            <a:avLst/>
          </a:prstGeom>
        </p:spPr>
      </p:pic>
      <p:sp>
        <p:nvSpPr>
          <p:cNvPr id="69" name="TextBox 1">
            <a:extLst>
              <a:ext uri="{FF2B5EF4-FFF2-40B4-BE49-F238E27FC236}">
                <a16:creationId xmlns:a16="http://schemas.microsoft.com/office/drawing/2014/main" id="{7222FADE-4C79-9344-972C-B8A4ABC35C92}"/>
              </a:ext>
            </a:extLst>
          </p:cNvPr>
          <p:cNvSpPr txBox="1"/>
          <p:nvPr/>
        </p:nvSpPr>
        <p:spPr>
          <a:xfrm>
            <a:off x="6034080" y="2023195"/>
            <a:ext cx="1356706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" altLang="zh-CN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Android</a:t>
            </a: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端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95596BB-9F31-7444-8CB9-3D0EA2AAC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36" y="3009989"/>
            <a:ext cx="714597" cy="714597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D845E979-1870-FF45-92E7-9789DD9F63FA}"/>
              </a:ext>
            </a:extLst>
          </p:cNvPr>
          <p:cNvSpPr txBox="1"/>
          <p:nvPr/>
        </p:nvSpPr>
        <p:spPr>
          <a:xfrm>
            <a:off x="2439079" y="3792949"/>
            <a:ext cx="1356706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" altLang="zh-CN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Windows</a:t>
            </a: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端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AB633A1-69DC-0442-9827-4D2C4DC5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217" y="3009989"/>
            <a:ext cx="714597" cy="714597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7F47F999-ADDC-6F49-9589-05D3137921C0}"/>
              </a:ext>
            </a:extLst>
          </p:cNvPr>
          <p:cNvSpPr txBox="1"/>
          <p:nvPr/>
        </p:nvSpPr>
        <p:spPr>
          <a:xfrm>
            <a:off x="5027160" y="3792949"/>
            <a:ext cx="1356706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" altLang="zh-CN" sz="1600" spc="107" dirty="0" err="1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linux</a:t>
            </a:r>
            <a:r>
              <a:rPr lang="zh-CN" altLang="en-US" sz="16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端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7140336-19B1-4B4E-83DC-6107525BA895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 </a:t>
            </a:r>
            <a:r>
              <a:rPr kumimoji="1" lang="en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SDK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兼容性</a:t>
            </a: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B001243E-95F0-BC47-ABE8-1BCEC37A6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9389" y="1337495"/>
            <a:ext cx="503027" cy="503027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945E591D-5AFF-A941-BBE9-270B3C65E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7580" y="1426473"/>
            <a:ext cx="312169" cy="312169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06DE84C1-4C54-C846-8088-33E1673FE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2433" y="1409008"/>
            <a:ext cx="360000" cy="360000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B6D63F93-4F89-9642-9A6C-DE5F04B3DF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1039" y="3150893"/>
            <a:ext cx="432785" cy="432785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A95F5EB7-7E66-7E4D-B693-EE915CC96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73669" y="3211025"/>
            <a:ext cx="263688" cy="3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9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57A74F5C-509D-3D4A-9D08-B5553D50FA13}"/>
              </a:ext>
            </a:extLst>
          </p:cNvPr>
          <p:cNvSpPr txBox="1"/>
          <p:nvPr/>
        </p:nvSpPr>
        <p:spPr>
          <a:xfrm>
            <a:off x="4833340" y="1936923"/>
            <a:ext cx="185921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小全球云骨干专线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25662C4C-7B24-374C-A3EC-1ED9524BA2D9}"/>
              </a:ext>
            </a:extLst>
          </p:cNvPr>
          <p:cNvSpPr txBox="1"/>
          <p:nvPr/>
        </p:nvSpPr>
        <p:spPr>
          <a:xfrm>
            <a:off x="4833340" y="2586448"/>
            <a:ext cx="185921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节点资源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8235E978-7B2C-034D-9ECA-B0B20949CE49}"/>
              </a:ext>
            </a:extLst>
          </p:cNvPr>
          <p:cNvSpPr txBox="1"/>
          <p:nvPr/>
        </p:nvSpPr>
        <p:spPr>
          <a:xfrm>
            <a:off x="4833340" y="3283494"/>
            <a:ext cx="185921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城市覆盖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0AC9070-9C57-494E-9DC5-6EAEA89922F0}"/>
              </a:ext>
            </a:extLst>
          </p:cNvPr>
          <p:cNvSpPr/>
          <p:nvPr/>
        </p:nvSpPr>
        <p:spPr>
          <a:xfrm>
            <a:off x="4649372" y="2188626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84F2D19-5403-A649-BC56-3A511F53C191}"/>
              </a:ext>
            </a:extLst>
          </p:cNvPr>
          <p:cNvSpPr/>
          <p:nvPr/>
        </p:nvSpPr>
        <p:spPr>
          <a:xfrm>
            <a:off x="4649372" y="2838151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F556A308-4746-CF46-8C64-D8A1C881F60B}"/>
              </a:ext>
            </a:extLst>
          </p:cNvPr>
          <p:cNvSpPr/>
          <p:nvPr/>
        </p:nvSpPr>
        <p:spPr>
          <a:xfrm>
            <a:off x="4649372" y="3534479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6706174-FA86-2543-A52D-1938AD236BB0}"/>
              </a:ext>
            </a:extLst>
          </p:cNvPr>
          <p:cNvSpPr txBox="1"/>
          <p:nvPr/>
        </p:nvSpPr>
        <p:spPr>
          <a:xfrm>
            <a:off x="4572000" y="1189297"/>
            <a:ext cx="3528190" cy="4881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572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572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 全球实时传输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A9A52AF-55FB-B440-B819-BDBB17E0EC94}"/>
              </a:ext>
            </a:extLst>
          </p:cNvPr>
          <p:cNvSpPr txBox="1"/>
          <p:nvPr/>
        </p:nvSpPr>
        <p:spPr>
          <a:xfrm>
            <a:off x="6560935" y="1940543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spc="300" dirty="0">
                <a:solidFill>
                  <a:srgbClr val="E9BB7A"/>
                </a:solidFill>
                <a:latin typeface="Exo Medium" pitchFamily="2" charset="0"/>
              </a:rPr>
              <a:t>28+</a:t>
            </a:r>
            <a:endParaRPr kumimoji="1" lang="zh-CN" altLang="en-US" sz="2800" b="1" i="1" spc="300" dirty="0">
              <a:solidFill>
                <a:srgbClr val="E9BB7A"/>
              </a:solidFill>
              <a:latin typeface="Exo Medium" pitchFamily="2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5D909A9-97D0-0D43-930E-08FEB47B700A}"/>
              </a:ext>
            </a:extLst>
          </p:cNvPr>
          <p:cNvSpPr txBox="1"/>
          <p:nvPr/>
        </p:nvSpPr>
        <p:spPr>
          <a:xfrm>
            <a:off x="5801390" y="2584977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spc="300" dirty="0">
                <a:solidFill>
                  <a:srgbClr val="E9BB7A"/>
                </a:solidFill>
                <a:latin typeface="Exo Medium" pitchFamily="2" charset="0"/>
              </a:rPr>
              <a:t>500+</a:t>
            </a:r>
            <a:endParaRPr kumimoji="1" lang="zh-CN" altLang="en-US" sz="2800" b="1" i="1" spc="300" dirty="0">
              <a:solidFill>
                <a:srgbClr val="E9BB7A"/>
              </a:solidFill>
              <a:latin typeface="Exo Medium" pitchFamily="2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2EE754D-9F5F-7B49-8AAB-03AC0DE4FA31}"/>
              </a:ext>
            </a:extLst>
          </p:cNvPr>
          <p:cNvSpPr txBox="1"/>
          <p:nvPr/>
        </p:nvSpPr>
        <p:spPr>
          <a:xfrm>
            <a:off x="5810540" y="329908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spc="300" dirty="0">
                <a:solidFill>
                  <a:srgbClr val="E9BB7A"/>
                </a:solidFill>
                <a:latin typeface="Exo Medium" pitchFamily="2" charset="0"/>
              </a:rPr>
              <a:t>200+</a:t>
            </a:r>
            <a:endParaRPr kumimoji="1" lang="zh-CN" altLang="en-US" sz="2800" b="1" i="1" spc="300" dirty="0">
              <a:solidFill>
                <a:srgbClr val="E9BB7A"/>
              </a:solidFill>
              <a:latin typeface="Exo Medium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FEC7541-582B-DC4C-AB21-B0A0C767F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8239" y="1426726"/>
            <a:ext cx="2572050" cy="22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9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57A74F5C-509D-3D4A-9D08-B5553D50FA13}"/>
              </a:ext>
            </a:extLst>
          </p:cNvPr>
          <p:cNvSpPr txBox="1"/>
          <p:nvPr/>
        </p:nvSpPr>
        <p:spPr>
          <a:xfrm>
            <a:off x="1305150" y="1936923"/>
            <a:ext cx="185921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国内：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25662C4C-7B24-374C-A3EC-1ED9524BA2D9}"/>
              </a:ext>
            </a:extLst>
          </p:cNvPr>
          <p:cNvSpPr txBox="1"/>
          <p:nvPr/>
        </p:nvSpPr>
        <p:spPr>
          <a:xfrm>
            <a:off x="1305150" y="2586448"/>
            <a:ext cx="185921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东南亚：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8235E978-7B2C-034D-9ECA-B0B20949CE49}"/>
              </a:ext>
            </a:extLst>
          </p:cNvPr>
          <p:cNvSpPr txBox="1"/>
          <p:nvPr/>
        </p:nvSpPr>
        <p:spPr>
          <a:xfrm>
            <a:off x="1305150" y="3283494"/>
            <a:ext cx="185921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欧美：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0AC9070-9C57-494E-9DC5-6EAEA89922F0}"/>
              </a:ext>
            </a:extLst>
          </p:cNvPr>
          <p:cNvSpPr/>
          <p:nvPr/>
        </p:nvSpPr>
        <p:spPr>
          <a:xfrm>
            <a:off x="1121182" y="2188626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84F2D19-5403-A649-BC56-3A511F53C191}"/>
              </a:ext>
            </a:extLst>
          </p:cNvPr>
          <p:cNvSpPr/>
          <p:nvPr/>
        </p:nvSpPr>
        <p:spPr>
          <a:xfrm>
            <a:off x="1121182" y="2838151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F556A308-4746-CF46-8C64-D8A1C881F60B}"/>
              </a:ext>
            </a:extLst>
          </p:cNvPr>
          <p:cNvSpPr/>
          <p:nvPr/>
        </p:nvSpPr>
        <p:spPr>
          <a:xfrm>
            <a:off x="1121182" y="3534479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6706174-FA86-2543-A52D-1938AD236BB0}"/>
              </a:ext>
            </a:extLst>
          </p:cNvPr>
          <p:cNvSpPr txBox="1"/>
          <p:nvPr/>
        </p:nvSpPr>
        <p:spPr>
          <a:xfrm>
            <a:off x="1043810" y="1189297"/>
            <a:ext cx="3528190" cy="4881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572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572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 低时延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A9A52AF-55FB-B440-B819-BDBB17E0EC94}"/>
              </a:ext>
            </a:extLst>
          </p:cNvPr>
          <p:cNvSpPr txBox="1"/>
          <p:nvPr/>
        </p:nvSpPr>
        <p:spPr>
          <a:xfrm>
            <a:off x="2273200" y="1940543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spc="300" dirty="0">
                <a:solidFill>
                  <a:srgbClr val="E9BB7A"/>
                </a:solidFill>
                <a:latin typeface="Exo Medium" pitchFamily="2" charset="0"/>
              </a:rPr>
              <a:t>100</a:t>
            </a:r>
            <a:r>
              <a:rPr kumimoji="1" lang="en-US" altLang="zh-CN" sz="2800" i="1" spc="300" dirty="0">
                <a:solidFill>
                  <a:srgbClr val="E9BB7A"/>
                </a:solidFill>
                <a:latin typeface="Exo Medium" pitchFamily="2" charset="0"/>
              </a:rPr>
              <a:t>ms</a:t>
            </a:r>
            <a:endParaRPr kumimoji="1" lang="zh-CN" altLang="en-US" sz="2800" i="1" spc="300" dirty="0">
              <a:solidFill>
                <a:srgbClr val="E9BB7A"/>
              </a:solidFill>
              <a:latin typeface="Exo Medium" pitchFamily="2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5D909A9-97D0-0D43-930E-08FEB47B700A}"/>
              </a:ext>
            </a:extLst>
          </p:cNvPr>
          <p:cNvSpPr txBox="1"/>
          <p:nvPr/>
        </p:nvSpPr>
        <p:spPr>
          <a:xfrm>
            <a:off x="2273200" y="2584977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spc="300" dirty="0">
                <a:solidFill>
                  <a:srgbClr val="E9BB7A"/>
                </a:solidFill>
                <a:latin typeface="Exo Medium" pitchFamily="2" charset="0"/>
              </a:rPr>
              <a:t>200</a:t>
            </a:r>
            <a:r>
              <a:rPr kumimoji="1" lang="en-US" altLang="zh-CN" sz="2800" i="1" spc="300" dirty="0">
                <a:solidFill>
                  <a:srgbClr val="E9BB7A"/>
                </a:solidFill>
                <a:latin typeface="Exo Medium" pitchFamily="2" charset="0"/>
              </a:rPr>
              <a:t>ms</a:t>
            </a:r>
            <a:endParaRPr kumimoji="1" lang="zh-CN" altLang="en-US" sz="2800" i="1" spc="300" dirty="0">
              <a:solidFill>
                <a:srgbClr val="E9BB7A"/>
              </a:solidFill>
              <a:latin typeface="Exo Medium" pitchFamily="2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2EE754D-9F5F-7B49-8AAB-03AC0DE4FA31}"/>
              </a:ext>
            </a:extLst>
          </p:cNvPr>
          <p:cNvSpPr txBox="1"/>
          <p:nvPr/>
        </p:nvSpPr>
        <p:spPr>
          <a:xfrm>
            <a:off x="2273200" y="3299080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spc="300" dirty="0">
                <a:solidFill>
                  <a:srgbClr val="E9BB7A"/>
                </a:solidFill>
                <a:latin typeface="Exo Medium" pitchFamily="2" charset="0"/>
              </a:rPr>
              <a:t>300</a:t>
            </a:r>
            <a:r>
              <a:rPr kumimoji="1" lang="en-US" altLang="zh-CN" sz="2800" i="1" spc="300" dirty="0">
                <a:solidFill>
                  <a:srgbClr val="E9BB7A"/>
                </a:solidFill>
                <a:latin typeface="Exo Medium" pitchFamily="2" charset="0"/>
              </a:rPr>
              <a:t>ms</a:t>
            </a:r>
            <a:endParaRPr kumimoji="1" lang="zh-CN" altLang="en-US" sz="2800" i="1" spc="300" dirty="0">
              <a:solidFill>
                <a:srgbClr val="E9BB7A"/>
              </a:solidFill>
              <a:latin typeface="Exo Medium" pitchFamily="2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9605E8EC-CD5F-2C4D-B076-2F5BE972E281}"/>
              </a:ext>
            </a:extLst>
          </p:cNvPr>
          <p:cNvSpPr txBox="1"/>
          <p:nvPr/>
        </p:nvSpPr>
        <p:spPr>
          <a:xfrm>
            <a:off x="3784225" y="1936923"/>
            <a:ext cx="643167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级别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538E397E-519B-884C-97BF-0B6939E6EEAC}"/>
              </a:ext>
            </a:extLst>
          </p:cNvPr>
          <p:cNvSpPr txBox="1"/>
          <p:nvPr/>
        </p:nvSpPr>
        <p:spPr>
          <a:xfrm>
            <a:off x="3784225" y="2586448"/>
            <a:ext cx="643167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级别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33D79AF2-A153-DE41-9FCC-8386E13E4104}"/>
              </a:ext>
            </a:extLst>
          </p:cNvPr>
          <p:cNvSpPr txBox="1"/>
          <p:nvPr/>
        </p:nvSpPr>
        <p:spPr>
          <a:xfrm>
            <a:off x="3784225" y="3283494"/>
            <a:ext cx="643167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29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级别</a:t>
            </a:r>
            <a:endParaRPr lang="en-US" altLang="zh-CN" sz="1429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5D05537-ED27-B14A-9F4D-7B5C6266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07" y="1426726"/>
            <a:ext cx="2572050" cy="22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9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1114A8FB-49BD-1F42-98E6-7CAAD310A0E7}"/>
              </a:ext>
            </a:extLst>
          </p:cNvPr>
          <p:cNvSpPr txBox="1"/>
          <p:nvPr/>
        </p:nvSpPr>
        <p:spPr>
          <a:xfrm>
            <a:off x="749484" y="1320371"/>
            <a:ext cx="3386380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29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     视频</a:t>
            </a:r>
            <a:endParaRPr lang="en-US" altLang="zh-CN" sz="1429" b="1" spc="107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82258CF-75D1-0D43-A148-411E72F0886D}"/>
              </a:ext>
            </a:extLst>
          </p:cNvPr>
          <p:cNvSpPr txBox="1"/>
          <p:nvPr/>
        </p:nvSpPr>
        <p:spPr>
          <a:xfrm>
            <a:off x="4571999" y="1320371"/>
            <a:ext cx="3358197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29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     音频</a:t>
            </a:r>
            <a:endParaRPr lang="en-US" altLang="zh-CN" sz="1429" b="1" spc="107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4812176-812B-FF4D-BD11-34F87F881E8F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43818" y="1933303"/>
            <a:ext cx="3386380" cy="1515291"/>
          </a:xfrm>
          <a:prstGeom prst="rect">
            <a:avLst/>
          </a:prstGeom>
          <a:gradFill flip="none" rotWithShape="1">
            <a:gsLst>
              <a:gs pos="0">
                <a:srgbClr val="3D2371"/>
              </a:gs>
              <a:gs pos="100000">
                <a:srgbClr val="3D19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62E9283-7452-9F43-B0BA-3E27482D350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9484" y="1933303"/>
            <a:ext cx="3386380" cy="1515291"/>
          </a:xfrm>
          <a:prstGeom prst="rect">
            <a:avLst/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1B6EFC5-CD87-0548-BA64-C29E69F4BD2B}"/>
              </a:ext>
            </a:extLst>
          </p:cNvPr>
          <p:cNvSpPr txBox="1"/>
          <p:nvPr/>
        </p:nvSpPr>
        <p:spPr>
          <a:xfrm>
            <a:off x="1910593" y="2156852"/>
            <a:ext cx="108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i="1" spc="300" dirty="0">
                <a:solidFill>
                  <a:srgbClr val="7DD7F9"/>
                </a:solidFill>
                <a:latin typeface="Exo Medium" pitchFamily="2" charset="0"/>
              </a:rPr>
              <a:t>40</a:t>
            </a:r>
            <a:r>
              <a:rPr kumimoji="1" lang="en-US" altLang="zh-CN" sz="2800" i="1" spc="300" dirty="0">
                <a:solidFill>
                  <a:srgbClr val="7DD7F9"/>
                </a:solidFill>
                <a:latin typeface="Exo Medium" pitchFamily="2" charset="0"/>
              </a:rPr>
              <a:t>%</a:t>
            </a:r>
            <a:endParaRPr kumimoji="1" lang="zh-CN" altLang="en-US" sz="2800" i="1" spc="300" dirty="0">
              <a:solidFill>
                <a:srgbClr val="7DD7F9"/>
              </a:solidFill>
              <a:latin typeface="Exo Medium" pitchFamily="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DC218F-1C0B-274E-B3F7-5F0C7618EB5C}"/>
              </a:ext>
            </a:extLst>
          </p:cNvPr>
          <p:cNvSpPr txBox="1"/>
          <p:nvPr/>
        </p:nvSpPr>
        <p:spPr>
          <a:xfrm>
            <a:off x="5696635" y="2156852"/>
            <a:ext cx="108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i="1" spc="300" dirty="0">
                <a:solidFill>
                  <a:srgbClr val="E198F9"/>
                </a:solidFill>
                <a:latin typeface="Exo Medium" pitchFamily="2" charset="0"/>
              </a:rPr>
              <a:t>70</a:t>
            </a:r>
            <a:r>
              <a:rPr kumimoji="1" lang="en-US" altLang="zh-CN" sz="2800" i="1" spc="300" dirty="0">
                <a:solidFill>
                  <a:srgbClr val="E198F9"/>
                </a:solidFill>
                <a:latin typeface="Exo Medium" pitchFamily="2" charset="0"/>
              </a:rPr>
              <a:t>%</a:t>
            </a:r>
            <a:endParaRPr kumimoji="1" lang="zh-CN" altLang="en-US" sz="2800" i="1" spc="300" dirty="0">
              <a:solidFill>
                <a:srgbClr val="E198F9"/>
              </a:solidFill>
              <a:latin typeface="Exo Medium" pitchFamily="2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4118F96-44C4-5945-9155-63D8AC9A876B}"/>
              </a:ext>
            </a:extLst>
          </p:cNvPr>
          <p:cNvSpPr txBox="1"/>
          <p:nvPr/>
        </p:nvSpPr>
        <p:spPr>
          <a:xfrm>
            <a:off x="1764321" y="2695671"/>
            <a:ext cx="135670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29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抗丢包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FAEC6F9B-F23E-794F-92A9-31C3982CC35B}"/>
              </a:ext>
            </a:extLst>
          </p:cNvPr>
          <p:cNvSpPr txBox="1"/>
          <p:nvPr/>
        </p:nvSpPr>
        <p:spPr>
          <a:xfrm>
            <a:off x="5558654" y="2709097"/>
            <a:ext cx="1356706" cy="44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29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" charset="-122"/>
              </a:rPr>
              <a:t>抗丢包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AED9B9-734E-B14B-8372-EE6312990BA3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 抗弱网</a:t>
            </a: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809FA7F6-68C2-CA42-8798-FE242AAA5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1556" y="1480846"/>
            <a:ext cx="279400" cy="2794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0208FB6D-93C5-5F4A-9E43-20B109A75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725" y="1498264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6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直线箭头连接符 225">
            <a:extLst>
              <a:ext uri="{FF2B5EF4-FFF2-40B4-BE49-F238E27FC236}">
                <a16:creationId xmlns:a16="http://schemas.microsoft.com/office/drawing/2014/main" id="{69550F3C-B431-0447-BE93-1CF481B05D7D}"/>
              </a:ext>
            </a:extLst>
          </p:cNvPr>
          <p:cNvCxnSpPr>
            <a:cxnSpLocks/>
          </p:cNvCxnSpPr>
          <p:nvPr/>
        </p:nvCxnSpPr>
        <p:spPr>
          <a:xfrm>
            <a:off x="2571198" y="3220166"/>
            <a:ext cx="2231315" cy="0"/>
          </a:xfrm>
          <a:prstGeom prst="straightConnector1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219" name="肘形连接符 218">
            <a:extLst>
              <a:ext uri="{FF2B5EF4-FFF2-40B4-BE49-F238E27FC236}">
                <a16:creationId xmlns:a16="http://schemas.microsoft.com/office/drawing/2014/main" id="{E821CAF4-63D7-5B4A-BE59-E4FA433ABA31}"/>
              </a:ext>
            </a:extLst>
          </p:cNvPr>
          <p:cNvCxnSpPr>
            <a:cxnSpLocks/>
          </p:cNvCxnSpPr>
          <p:nvPr/>
        </p:nvCxnSpPr>
        <p:spPr>
          <a:xfrm>
            <a:off x="6653844" y="3172725"/>
            <a:ext cx="1206013" cy="248294"/>
          </a:xfrm>
          <a:prstGeom prst="bentConnector2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224" name="肘形连接符 223">
            <a:extLst>
              <a:ext uri="{FF2B5EF4-FFF2-40B4-BE49-F238E27FC236}">
                <a16:creationId xmlns:a16="http://schemas.microsoft.com/office/drawing/2014/main" id="{2AAC1451-D4A1-8042-A6EF-92075D63EEB9}"/>
              </a:ext>
            </a:extLst>
          </p:cNvPr>
          <p:cNvCxnSpPr>
            <a:cxnSpLocks/>
          </p:cNvCxnSpPr>
          <p:nvPr/>
        </p:nvCxnSpPr>
        <p:spPr>
          <a:xfrm>
            <a:off x="6366461" y="3172725"/>
            <a:ext cx="1206013" cy="248294"/>
          </a:xfrm>
          <a:prstGeom prst="bentConnector2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217" name="肘形连接符 216">
            <a:extLst>
              <a:ext uri="{FF2B5EF4-FFF2-40B4-BE49-F238E27FC236}">
                <a16:creationId xmlns:a16="http://schemas.microsoft.com/office/drawing/2014/main" id="{11C8C123-732B-2A40-8642-D203911B82C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66948" y="3211457"/>
            <a:ext cx="1206015" cy="209562"/>
          </a:xfrm>
          <a:prstGeom prst="bentConnector2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223" name="肘形连接符 222">
            <a:extLst>
              <a:ext uri="{FF2B5EF4-FFF2-40B4-BE49-F238E27FC236}">
                <a16:creationId xmlns:a16="http://schemas.microsoft.com/office/drawing/2014/main" id="{E0DA90DF-37D7-0845-BE60-CED948B0F66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54330" y="3211457"/>
            <a:ext cx="1206015" cy="209562"/>
          </a:xfrm>
          <a:prstGeom prst="bentConnector2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tailEnd type="triangle" w="med" len="med"/>
          </a:ln>
          <a:effectLst/>
        </p:spPr>
      </p:cxnSp>
      <p:sp>
        <p:nvSpPr>
          <p:cNvPr id="9" name="圆角矩形 150">
            <a:extLst>
              <a:ext uri="{FF2B5EF4-FFF2-40B4-BE49-F238E27FC236}">
                <a16:creationId xmlns:a16="http://schemas.microsoft.com/office/drawing/2014/main" id="{F95C53E7-3942-504D-851F-7533AD4731AD}"/>
              </a:ext>
            </a:extLst>
          </p:cNvPr>
          <p:cNvSpPr/>
          <p:nvPr/>
        </p:nvSpPr>
        <p:spPr>
          <a:xfrm>
            <a:off x="2403185" y="2906701"/>
            <a:ext cx="1817755" cy="1369734"/>
          </a:xfrm>
          <a:prstGeom prst="roundRect">
            <a:avLst>
              <a:gd name="adj" fmla="val 525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333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37" name="圆角矩形 151">
            <a:extLst>
              <a:ext uri="{FF2B5EF4-FFF2-40B4-BE49-F238E27FC236}">
                <a16:creationId xmlns:a16="http://schemas.microsoft.com/office/drawing/2014/main" id="{345754D1-4F7F-204C-9200-60D7D0F90B2F}"/>
              </a:ext>
            </a:extLst>
          </p:cNvPr>
          <p:cNvSpPr/>
          <p:nvPr/>
        </p:nvSpPr>
        <p:spPr>
          <a:xfrm>
            <a:off x="2475254" y="3496351"/>
            <a:ext cx="1661963" cy="624778"/>
          </a:xfrm>
          <a:prstGeom prst="roundRect">
            <a:avLst>
              <a:gd name="adj" fmla="val 3066"/>
            </a:avLst>
          </a:prstGeom>
          <a:gradFill flip="none" rotWithShape="1">
            <a:gsLst>
              <a:gs pos="0">
                <a:srgbClr val="152444"/>
              </a:gs>
              <a:gs pos="100000">
                <a:srgbClr val="090E1F">
                  <a:alpha val="47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14" name="TextBox 1">
            <a:extLst>
              <a:ext uri="{FF2B5EF4-FFF2-40B4-BE49-F238E27FC236}">
                <a16:creationId xmlns:a16="http://schemas.microsoft.com/office/drawing/2014/main" id="{90982ACC-F775-624B-9FF9-3C9318E3CE2E}"/>
              </a:ext>
            </a:extLst>
          </p:cNvPr>
          <p:cNvSpPr txBox="1"/>
          <p:nvPr/>
        </p:nvSpPr>
        <p:spPr>
          <a:xfrm>
            <a:off x="2475255" y="3005565"/>
            <a:ext cx="1518633" cy="3416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zh-CN" sz="10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</a:t>
            </a:r>
            <a:r>
              <a:rPr lang="zh-CN" altLang="en-US" sz="10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实时集群</a:t>
            </a:r>
          </a:p>
        </p:txBody>
      </p:sp>
      <p:pic>
        <p:nvPicPr>
          <p:cNvPr id="116" name="图片 115">
            <a:extLst>
              <a:ext uri="{FF2B5EF4-FFF2-40B4-BE49-F238E27FC236}">
                <a16:creationId xmlns:a16="http://schemas.microsoft.com/office/drawing/2014/main" id="{E4D1C4DB-C49E-CC4D-AE0F-5CFBB4BD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98" y="3634133"/>
            <a:ext cx="333739" cy="333739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FEC3E06B-DFC1-ED43-B9AA-9492703F1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817" y="3634132"/>
            <a:ext cx="333739" cy="333739"/>
          </a:xfrm>
          <a:prstGeom prst="rect">
            <a:avLst/>
          </a:prstGeom>
        </p:spPr>
      </p:pic>
      <p:pic>
        <p:nvPicPr>
          <p:cNvPr id="122" name="图片 121">
            <a:extLst>
              <a:ext uri="{FF2B5EF4-FFF2-40B4-BE49-F238E27FC236}">
                <a16:creationId xmlns:a16="http://schemas.microsoft.com/office/drawing/2014/main" id="{88637556-EE1F-0C46-9467-7618FB23F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433" y="3634130"/>
            <a:ext cx="333739" cy="333739"/>
          </a:xfrm>
          <a:prstGeom prst="rect">
            <a:avLst/>
          </a:prstGeom>
        </p:spPr>
      </p:pic>
      <p:sp>
        <p:nvSpPr>
          <p:cNvPr id="165" name="圆角矩形 150">
            <a:extLst>
              <a:ext uri="{FF2B5EF4-FFF2-40B4-BE49-F238E27FC236}">
                <a16:creationId xmlns:a16="http://schemas.microsoft.com/office/drawing/2014/main" id="{3D268F21-2730-5E4A-947A-99405BDECC71}"/>
              </a:ext>
            </a:extLst>
          </p:cNvPr>
          <p:cNvSpPr/>
          <p:nvPr/>
        </p:nvSpPr>
        <p:spPr>
          <a:xfrm>
            <a:off x="4815884" y="2902142"/>
            <a:ext cx="1817755" cy="1369734"/>
          </a:xfrm>
          <a:prstGeom prst="roundRect">
            <a:avLst>
              <a:gd name="adj" fmla="val 525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333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66" name="圆角矩形 151">
            <a:extLst>
              <a:ext uri="{FF2B5EF4-FFF2-40B4-BE49-F238E27FC236}">
                <a16:creationId xmlns:a16="http://schemas.microsoft.com/office/drawing/2014/main" id="{D7020CB1-0D39-5A4B-8971-E626DE6CAFFE}"/>
              </a:ext>
            </a:extLst>
          </p:cNvPr>
          <p:cNvSpPr/>
          <p:nvPr/>
        </p:nvSpPr>
        <p:spPr>
          <a:xfrm>
            <a:off x="4887953" y="3491792"/>
            <a:ext cx="1661963" cy="624778"/>
          </a:xfrm>
          <a:prstGeom prst="roundRect">
            <a:avLst>
              <a:gd name="adj" fmla="val 3066"/>
            </a:avLst>
          </a:prstGeom>
          <a:gradFill flip="none" rotWithShape="1">
            <a:gsLst>
              <a:gs pos="0">
                <a:srgbClr val="152444"/>
              </a:gs>
              <a:gs pos="100000">
                <a:srgbClr val="090E1F">
                  <a:alpha val="47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69" name="TextBox 1">
            <a:extLst>
              <a:ext uri="{FF2B5EF4-FFF2-40B4-BE49-F238E27FC236}">
                <a16:creationId xmlns:a16="http://schemas.microsoft.com/office/drawing/2014/main" id="{5D19B86B-B960-7340-8BA1-47C501C2ECED}"/>
              </a:ext>
            </a:extLst>
          </p:cNvPr>
          <p:cNvSpPr txBox="1"/>
          <p:nvPr/>
        </p:nvSpPr>
        <p:spPr>
          <a:xfrm>
            <a:off x="4887954" y="3001006"/>
            <a:ext cx="1518633" cy="3416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zh-CN" sz="1000" b="1" spc="107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</a:t>
            </a:r>
            <a:r>
              <a:rPr lang="zh-CN" altLang="en-US" sz="1000" b="1" spc="107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直播</a:t>
            </a:r>
            <a:r>
              <a:rPr lang="zh-CN" altLang="en-US" sz="10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集群</a:t>
            </a:r>
          </a:p>
        </p:txBody>
      </p:sp>
      <p:pic>
        <p:nvPicPr>
          <p:cNvPr id="177" name="图片 176">
            <a:extLst>
              <a:ext uri="{FF2B5EF4-FFF2-40B4-BE49-F238E27FC236}">
                <a16:creationId xmlns:a16="http://schemas.microsoft.com/office/drawing/2014/main" id="{899155C8-5197-5C4D-8FBB-2A384035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897" y="3629574"/>
            <a:ext cx="333739" cy="333739"/>
          </a:xfrm>
          <a:prstGeom prst="rect">
            <a:avLst/>
          </a:prstGeom>
        </p:spPr>
      </p:pic>
      <p:pic>
        <p:nvPicPr>
          <p:cNvPr id="175" name="图片 174">
            <a:extLst>
              <a:ext uri="{FF2B5EF4-FFF2-40B4-BE49-F238E27FC236}">
                <a16:creationId xmlns:a16="http://schemas.microsoft.com/office/drawing/2014/main" id="{21373DE1-CF39-5842-82D6-4AFE3F22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516" y="3629573"/>
            <a:ext cx="333739" cy="333739"/>
          </a:xfrm>
          <a:prstGeom prst="rect">
            <a:avLst/>
          </a:prstGeom>
        </p:spPr>
      </p:pic>
      <p:pic>
        <p:nvPicPr>
          <p:cNvPr id="173" name="图片 172">
            <a:extLst>
              <a:ext uri="{FF2B5EF4-FFF2-40B4-BE49-F238E27FC236}">
                <a16:creationId xmlns:a16="http://schemas.microsoft.com/office/drawing/2014/main" id="{B164A53E-B906-B34A-9847-2E9181A30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32" y="3629571"/>
            <a:ext cx="333739" cy="333739"/>
          </a:xfrm>
          <a:prstGeom prst="rect">
            <a:avLst/>
          </a:prstGeom>
        </p:spPr>
      </p:pic>
      <p:sp>
        <p:nvSpPr>
          <p:cNvPr id="180" name="圆角矩形 150">
            <a:extLst>
              <a:ext uri="{FF2B5EF4-FFF2-40B4-BE49-F238E27FC236}">
                <a16:creationId xmlns:a16="http://schemas.microsoft.com/office/drawing/2014/main" id="{42DE1E8D-AAC2-014C-8044-227993A13C27}"/>
              </a:ext>
            </a:extLst>
          </p:cNvPr>
          <p:cNvSpPr/>
          <p:nvPr/>
        </p:nvSpPr>
        <p:spPr>
          <a:xfrm>
            <a:off x="819435" y="1091688"/>
            <a:ext cx="5328816" cy="1294302"/>
          </a:xfrm>
          <a:prstGeom prst="roundRect">
            <a:avLst>
              <a:gd name="adj" fmla="val 4166"/>
            </a:avLst>
          </a:prstGeom>
          <a:gradFill flip="none" rotWithShape="1">
            <a:gsLst>
              <a:gs pos="80000">
                <a:srgbClr val="85755D"/>
              </a:gs>
              <a:gs pos="0">
                <a:srgbClr val="B59C71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200"/>
          </a:p>
        </p:txBody>
      </p:sp>
      <p:sp>
        <p:nvSpPr>
          <p:cNvPr id="181" name="圆角矩形 151">
            <a:extLst>
              <a:ext uri="{FF2B5EF4-FFF2-40B4-BE49-F238E27FC236}">
                <a16:creationId xmlns:a16="http://schemas.microsoft.com/office/drawing/2014/main" id="{562FF372-C192-1345-BD3E-B02C5577C771}"/>
              </a:ext>
            </a:extLst>
          </p:cNvPr>
          <p:cNvSpPr/>
          <p:nvPr/>
        </p:nvSpPr>
        <p:spPr>
          <a:xfrm>
            <a:off x="913972" y="1493973"/>
            <a:ext cx="5142138" cy="805505"/>
          </a:xfrm>
          <a:prstGeom prst="roundRect">
            <a:avLst>
              <a:gd name="adj" fmla="val 3066"/>
            </a:avLst>
          </a:prstGeom>
          <a:gradFill flip="none" rotWithShape="1">
            <a:gsLst>
              <a:gs pos="0">
                <a:srgbClr val="564A33">
                  <a:alpha val="42745"/>
                </a:srgbClr>
              </a:gs>
              <a:gs pos="100000">
                <a:srgbClr val="524536">
                  <a:alpha val="61961"/>
                </a:srgbClr>
              </a:gs>
            </a:gsLst>
            <a:lin ang="2400000" scaled="0"/>
          </a:gradFill>
          <a:ln w="6350" cap="flat">
            <a:solidFill>
              <a:srgbClr val="736651"/>
            </a:solidFill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200"/>
          </a:p>
        </p:txBody>
      </p:sp>
      <p:sp>
        <p:nvSpPr>
          <p:cNvPr id="184" name="TextBox 1">
            <a:extLst>
              <a:ext uri="{FF2B5EF4-FFF2-40B4-BE49-F238E27FC236}">
                <a16:creationId xmlns:a16="http://schemas.microsoft.com/office/drawing/2014/main" id="{0A670CAA-4C49-EE44-ABBC-ABE60C0A22A2}"/>
              </a:ext>
            </a:extLst>
          </p:cNvPr>
          <p:cNvSpPr txBox="1"/>
          <p:nvPr/>
        </p:nvSpPr>
        <p:spPr>
          <a:xfrm>
            <a:off x="2900074" y="1081393"/>
            <a:ext cx="1518633" cy="3416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zh-CN" sz="10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</a:t>
            </a:r>
            <a:r>
              <a:rPr lang="zh-CN" altLang="en-US" sz="10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服务端处理</a:t>
            </a:r>
          </a:p>
        </p:txBody>
      </p:sp>
      <p:pic>
        <p:nvPicPr>
          <p:cNvPr id="192" name="图片 191">
            <a:extLst>
              <a:ext uri="{FF2B5EF4-FFF2-40B4-BE49-F238E27FC236}">
                <a16:creationId xmlns:a16="http://schemas.microsoft.com/office/drawing/2014/main" id="{4F4D7606-3908-4E41-A48E-C9C2C670E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68" y="1633163"/>
            <a:ext cx="333739" cy="333739"/>
          </a:xfrm>
          <a:prstGeom prst="rect">
            <a:avLst/>
          </a:prstGeom>
        </p:spPr>
      </p:pic>
      <p:sp>
        <p:nvSpPr>
          <p:cNvPr id="194" name="TextBox 1">
            <a:extLst>
              <a:ext uri="{FF2B5EF4-FFF2-40B4-BE49-F238E27FC236}">
                <a16:creationId xmlns:a16="http://schemas.microsoft.com/office/drawing/2014/main" id="{E2A685E9-0268-C34C-9409-D2A1F3E5260E}"/>
              </a:ext>
            </a:extLst>
          </p:cNvPr>
          <p:cNvSpPr txBox="1"/>
          <p:nvPr/>
        </p:nvSpPr>
        <p:spPr>
          <a:xfrm>
            <a:off x="1431413" y="1966902"/>
            <a:ext cx="567848" cy="2492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转码中心</a:t>
            </a:r>
          </a:p>
        </p:txBody>
      </p:sp>
      <p:grpSp>
        <p:nvGrpSpPr>
          <p:cNvPr id="196" name="组合 195">
            <a:extLst>
              <a:ext uri="{FF2B5EF4-FFF2-40B4-BE49-F238E27FC236}">
                <a16:creationId xmlns:a16="http://schemas.microsoft.com/office/drawing/2014/main" id="{F843F6AB-02C8-D947-ABE3-A763BCA136EF}"/>
              </a:ext>
            </a:extLst>
          </p:cNvPr>
          <p:cNvGrpSpPr/>
          <p:nvPr/>
        </p:nvGrpSpPr>
        <p:grpSpPr>
          <a:xfrm>
            <a:off x="3328468" y="1633163"/>
            <a:ext cx="333739" cy="333739"/>
            <a:chOff x="2886409" y="2741141"/>
            <a:chExt cx="466392" cy="466392"/>
          </a:xfrm>
        </p:grpSpPr>
        <p:pic>
          <p:nvPicPr>
            <p:cNvPr id="198" name="图片 197">
              <a:extLst>
                <a:ext uri="{FF2B5EF4-FFF2-40B4-BE49-F238E27FC236}">
                  <a16:creationId xmlns:a16="http://schemas.microsoft.com/office/drawing/2014/main" id="{F97BF4AE-D87D-004C-908A-1259AF54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6409" y="2741141"/>
              <a:ext cx="466392" cy="466392"/>
            </a:xfrm>
            <a:prstGeom prst="rect">
              <a:avLst/>
            </a:prstGeom>
          </p:spPr>
        </p:pic>
        <p:pic>
          <p:nvPicPr>
            <p:cNvPr id="199" name="图片 198">
              <a:extLst>
                <a:ext uri="{FF2B5EF4-FFF2-40B4-BE49-F238E27FC236}">
                  <a16:creationId xmlns:a16="http://schemas.microsoft.com/office/drawing/2014/main" id="{D907040C-7DF3-F84B-A452-10FE53A0E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1276" y="2857008"/>
              <a:ext cx="256656" cy="234656"/>
            </a:xfrm>
            <a:prstGeom prst="rect">
              <a:avLst/>
            </a:prstGeom>
          </p:spPr>
        </p:pic>
      </p:grpSp>
      <p:sp>
        <p:nvSpPr>
          <p:cNvPr id="197" name="TextBox 1">
            <a:extLst>
              <a:ext uri="{FF2B5EF4-FFF2-40B4-BE49-F238E27FC236}">
                <a16:creationId xmlns:a16="http://schemas.microsoft.com/office/drawing/2014/main" id="{3DE10463-BAC7-BB40-8C02-BAD44122C265}"/>
              </a:ext>
            </a:extLst>
          </p:cNvPr>
          <p:cNvSpPr txBox="1"/>
          <p:nvPr/>
        </p:nvSpPr>
        <p:spPr>
          <a:xfrm>
            <a:off x="3249163" y="1966902"/>
            <a:ext cx="469359" cy="2492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0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AI</a:t>
            </a:r>
            <a:r>
              <a:rPr lang="zh-CN" altLang="en-US" sz="1000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 处理</a:t>
            </a:r>
          </a:p>
        </p:txBody>
      </p:sp>
      <p:pic>
        <p:nvPicPr>
          <p:cNvPr id="203" name="图片 202">
            <a:extLst>
              <a:ext uri="{FF2B5EF4-FFF2-40B4-BE49-F238E27FC236}">
                <a16:creationId xmlns:a16="http://schemas.microsoft.com/office/drawing/2014/main" id="{432670BB-7168-FE42-AD6B-5D5A8CFC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469" y="1633163"/>
            <a:ext cx="333739" cy="333739"/>
          </a:xfrm>
          <a:prstGeom prst="rect">
            <a:avLst/>
          </a:prstGeom>
        </p:spPr>
      </p:pic>
      <p:sp>
        <p:nvSpPr>
          <p:cNvPr id="202" name="TextBox 1">
            <a:extLst>
              <a:ext uri="{FF2B5EF4-FFF2-40B4-BE49-F238E27FC236}">
                <a16:creationId xmlns:a16="http://schemas.microsoft.com/office/drawing/2014/main" id="{DF5D3D61-DE67-174C-B6F9-CE2147B647E3}"/>
              </a:ext>
            </a:extLst>
          </p:cNvPr>
          <p:cNvSpPr txBox="1"/>
          <p:nvPr/>
        </p:nvSpPr>
        <p:spPr>
          <a:xfrm>
            <a:off x="4991414" y="1966902"/>
            <a:ext cx="567848" cy="2492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视频水印</a:t>
            </a:r>
          </a:p>
        </p:txBody>
      </p:sp>
      <p:sp>
        <p:nvSpPr>
          <p:cNvPr id="205" name="圆角矩形 150">
            <a:extLst>
              <a:ext uri="{FF2B5EF4-FFF2-40B4-BE49-F238E27FC236}">
                <a16:creationId xmlns:a16="http://schemas.microsoft.com/office/drawing/2014/main" id="{3BD75C31-D94C-B54E-A4B1-40ECE10C0090}"/>
              </a:ext>
            </a:extLst>
          </p:cNvPr>
          <p:cNvSpPr/>
          <p:nvPr/>
        </p:nvSpPr>
        <p:spPr>
          <a:xfrm>
            <a:off x="7230724" y="3421019"/>
            <a:ext cx="1017034" cy="850857"/>
          </a:xfrm>
          <a:prstGeom prst="roundRect">
            <a:avLst>
              <a:gd name="adj" fmla="val 6716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333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06" name="圆角矩形 151">
            <a:extLst>
              <a:ext uri="{FF2B5EF4-FFF2-40B4-BE49-F238E27FC236}">
                <a16:creationId xmlns:a16="http://schemas.microsoft.com/office/drawing/2014/main" id="{11E82A62-82E0-E14C-B0B1-5F37F6C05017}"/>
              </a:ext>
            </a:extLst>
          </p:cNvPr>
          <p:cNvSpPr/>
          <p:nvPr/>
        </p:nvSpPr>
        <p:spPr>
          <a:xfrm>
            <a:off x="7341148" y="3516815"/>
            <a:ext cx="796434" cy="428260"/>
          </a:xfrm>
          <a:prstGeom prst="roundRect">
            <a:avLst>
              <a:gd name="adj" fmla="val 3904"/>
            </a:avLst>
          </a:prstGeom>
          <a:gradFill flip="none" rotWithShape="1">
            <a:gsLst>
              <a:gs pos="0">
                <a:srgbClr val="152444"/>
              </a:gs>
              <a:gs pos="100000">
                <a:srgbClr val="090E1F">
                  <a:alpha val="47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07" name="TextBox 1">
            <a:extLst>
              <a:ext uri="{FF2B5EF4-FFF2-40B4-BE49-F238E27FC236}">
                <a16:creationId xmlns:a16="http://schemas.microsoft.com/office/drawing/2014/main" id="{E073D036-A03A-4549-9E5F-A792EF5935D0}"/>
              </a:ext>
            </a:extLst>
          </p:cNvPr>
          <p:cNvSpPr txBox="1"/>
          <p:nvPr/>
        </p:nvSpPr>
        <p:spPr>
          <a:xfrm>
            <a:off x="7325260" y="3896584"/>
            <a:ext cx="830356" cy="3166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9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直播观看端</a:t>
            </a:r>
          </a:p>
        </p:txBody>
      </p:sp>
      <p:sp>
        <p:nvSpPr>
          <p:cNvPr id="211" name="圆角矩形 150">
            <a:extLst>
              <a:ext uri="{FF2B5EF4-FFF2-40B4-BE49-F238E27FC236}">
                <a16:creationId xmlns:a16="http://schemas.microsoft.com/office/drawing/2014/main" id="{703BD52B-0D56-0E4F-AC65-0E42DB501E6E}"/>
              </a:ext>
            </a:extLst>
          </p:cNvPr>
          <p:cNvSpPr/>
          <p:nvPr/>
        </p:nvSpPr>
        <p:spPr>
          <a:xfrm>
            <a:off x="819435" y="3421019"/>
            <a:ext cx="1017034" cy="850857"/>
          </a:xfrm>
          <a:prstGeom prst="roundRect">
            <a:avLst>
              <a:gd name="adj" fmla="val 9787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333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12" name="圆角矩形 151">
            <a:extLst>
              <a:ext uri="{FF2B5EF4-FFF2-40B4-BE49-F238E27FC236}">
                <a16:creationId xmlns:a16="http://schemas.microsoft.com/office/drawing/2014/main" id="{527447D6-30AE-F44F-97C8-92CC6EDFC324}"/>
              </a:ext>
            </a:extLst>
          </p:cNvPr>
          <p:cNvSpPr/>
          <p:nvPr/>
        </p:nvSpPr>
        <p:spPr>
          <a:xfrm>
            <a:off x="929859" y="3516815"/>
            <a:ext cx="796434" cy="428260"/>
          </a:xfrm>
          <a:prstGeom prst="roundRect">
            <a:avLst>
              <a:gd name="adj" fmla="val 3904"/>
            </a:avLst>
          </a:prstGeom>
          <a:gradFill flip="none" rotWithShape="1">
            <a:gsLst>
              <a:gs pos="0">
                <a:srgbClr val="152444"/>
              </a:gs>
              <a:gs pos="100000">
                <a:srgbClr val="090E1F">
                  <a:alpha val="47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13" name="TextBox 1">
            <a:extLst>
              <a:ext uri="{FF2B5EF4-FFF2-40B4-BE49-F238E27FC236}">
                <a16:creationId xmlns:a16="http://schemas.microsoft.com/office/drawing/2014/main" id="{C234A1ED-D886-6648-BCCD-A228E713C653}"/>
              </a:ext>
            </a:extLst>
          </p:cNvPr>
          <p:cNvSpPr txBox="1"/>
          <p:nvPr/>
        </p:nvSpPr>
        <p:spPr>
          <a:xfrm>
            <a:off x="913971" y="3896584"/>
            <a:ext cx="830356" cy="3166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9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直播观看端</a:t>
            </a:r>
          </a:p>
        </p:txBody>
      </p:sp>
      <p:cxnSp>
        <p:nvCxnSpPr>
          <p:cNvPr id="229" name="直线箭头连接符 228">
            <a:extLst>
              <a:ext uri="{FF2B5EF4-FFF2-40B4-BE49-F238E27FC236}">
                <a16:creationId xmlns:a16="http://schemas.microsoft.com/office/drawing/2014/main" id="{9113AAED-B36F-BB4A-86B6-042AF6D14F3E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312063" y="2385990"/>
            <a:ext cx="0" cy="520711"/>
          </a:xfrm>
          <a:prstGeom prst="straightConnector1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headEnd type="triangle"/>
            <a:tailEnd type="triangle" w="med" len="med"/>
          </a:ln>
          <a:effectLst/>
        </p:spPr>
      </p:cxnSp>
      <p:cxnSp>
        <p:nvCxnSpPr>
          <p:cNvPr id="231" name="直线箭头连接符 230">
            <a:extLst>
              <a:ext uri="{FF2B5EF4-FFF2-40B4-BE49-F238E27FC236}">
                <a16:creationId xmlns:a16="http://schemas.microsoft.com/office/drawing/2014/main" id="{47813234-04BE-A84F-B723-519F33898679}"/>
              </a:ext>
            </a:extLst>
          </p:cNvPr>
          <p:cNvCxnSpPr>
            <a:cxnSpLocks/>
            <a:endCxn id="165" idx="0"/>
          </p:cNvCxnSpPr>
          <p:nvPr/>
        </p:nvCxnSpPr>
        <p:spPr>
          <a:xfrm>
            <a:off x="5724762" y="2385990"/>
            <a:ext cx="0" cy="516152"/>
          </a:xfrm>
          <a:prstGeom prst="straightConnector1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headEnd type="triangle"/>
            <a:tailEnd type="triangle" w="med" len="med"/>
          </a:ln>
          <a:effectLst/>
        </p:spPr>
      </p:cxnSp>
      <p:sp>
        <p:nvSpPr>
          <p:cNvPr id="238" name="圆角矩形 150">
            <a:extLst>
              <a:ext uri="{FF2B5EF4-FFF2-40B4-BE49-F238E27FC236}">
                <a16:creationId xmlns:a16="http://schemas.microsoft.com/office/drawing/2014/main" id="{600263EA-196F-6644-9DE7-518E97A9044B}"/>
              </a:ext>
            </a:extLst>
          </p:cNvPr>
          <p:cNvSpPr/>
          <p:nvPr/>
        </p:nvSpPr>
        <p:spPr>
          <a:xfrm>
            <a:off x="6725070" y="1091688"/>
            <a:ext cx="1522688" cy="1294302"/>
          </a:xfrm>
          <a:prstGeom prst="roundRect">
            <a:avLst>
              <a:gd name="adj" fmla="val 6185"/>
            </a:avLst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0"/>
                </a:srgbClr>
              </a:gs>
            </a:gsLst>
            <a:lin ang="2700000" scaled="1"/>
            <a:tileRect/>
          </a:gradFill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200"/>
          </a:p>
        </p:txBody>
      </p:sp>
      <p:sp>
        <p:nvSpPr>
          <p:cNvPr id="239" name="TextBox 1">
            <a:extLst>
              <a:ext uri="{FF2B5EF4-FFF2-40B4-BE49-F238E27FC236}">
                <a16:creationId xmlns:a16="http://schemas.microsoft.com/office/drawing/2014/main" id="{C8995B61-6284-6E48-9D08-F370519FC423}"/>
              </a:ext>
            </a:extLst>
          </p:cNvPr>
          <p:cNvSpPr txBox="1"/>
          <p:nvPr/>
        </p:nvSpPr>
        <p:spPr>
          <a:xfrm>
            <a:off x="6810222" y="1081393"/>
            <a:ext cx="833754" cy="3416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zh-CN" sz="1000" b="1" spc="107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Ufile</a:t>
            </a:r>
            <a:r>
              <a:rPr lang="zh-CN" altLang="en-US" sz="1000" b="1" spc="107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存储</a:t>
            </a:r>
          </a:p>
        </p:txBody>
      </p:sp>
      <p:sp>
        <p:nvSpPr>
          <p:cNvPr id="240" name="圆角矩形 151">
            <a:extLst>
              <a:ext uri="{FF2B5EF4-FFF2-40B4-BE49-F238E27FC236}">
                <a16:creationId xmlns:a16="http://schemas.microsoft.com/office/drawing/2014/main" id="{2FDF5864-DF3C-F94C-963F-1041B036FEA5}"/>
              </a:ext>
            </a:extLst>
          </p:cNvPr>
          <p:cNvSpPr/>
          <p:nvPr/>
        </p:nvSpPr>
        <p:spPr>
          <a:xfrm>
            <a:off x="6810222" y="1493973"/>
            <a:ext cx="1345394" cy="805505"/>
          </a:xfrm>
          <a:prstGeom prst="roundRect">
            <a:avLst>
              <a:gd name="adj" fmla="val 3066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200"/>
          </a:p>
        </p:txBody>
      </p:sp>
      <p:cxnSp>
        <p:nvCxnSpPr>
          <p:cNvPr id="248" name="直线箭头连接符 247">
            <a:extLst>
              <a:ext uri="{FF2B5EF4-FFF2-40B4-BE49-F238E27FC236}">
                <a16:creationId xmlns:a16="http://schemas.microsoft.com/office/drawing/2014/main" id="{C5F6D404-3EBE-3548-97BD-5AD1E45E91D1}"/>
              </a:ext>
            </a:extLst>
          </p:cNvPr>
          <p:cNvCxnSpPr>
            <a:cxnSpLocks/>
            <a:stCxn id="180" idx="3"/>
            <a:endCxn id="238" idx="1"/>
          </p:cNvCxnSpPr>
          <p:nvPr/>
        </p:nvCxnSpPr>
        <p:spPr>
          <a:xfrm>
            <a:off x="6148251" y="1738839"/>
            <a:ext cx="576819" cy="0"/>
          </a:xfrm>
          <a:prstGeom prst="straightConnector1">
            <a:avLst/>
          </a:prstGeom>
          <a:noFill/>
          <a:ln w="12700" cap="flat">
            <a:solidFill>
              <a:srgbClr val="E9BB7A"/>
            </a:solidFill>
            <a:prstDash val="solid"/>
            <a:miter lim="400000"/>
            <a:tailEnd type="triangle" w="med" len="med"/>
          </a:ln>
          <a:effectLst/>
        </p:spPr>
      </p:cxnSp>
      <p:sp>
        <p:nvSpPr>
          <p:cNvPr id="252" name="TextBox 1">
            <a:extLst>
              <a:ext uri="{FF2B5EF4-FFF2-40B4-BE49-F238E27FC236}">
                <a16:creationId xmlns:a16="http://schemas.microsoft.com/office/drawing/2014/main" id="{A94B09B9-76CE-864A-898E-5264786825D6}"/>
              </a:ext>
            </a:extLst>
          </p:cNvPr>
          <p:cNvSpPr txBox="1"/>
          <p:nvPr/>
        </p:nvSpPr>
        <p:spPr>
          <a:xfrm>
            <a:off x="2759113" y="2491042"/>
            <a:ext cx="46615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</a:t>
            </a:r>
            <a:r>
              <a:rPr lang="zh-CN" altLang="en-US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 流</a:t>
            </a:r>
            <a:endParaRPr lang="en-US" altLang="zh-CN" sz="1000" i="1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253" name="TextBox 1">
            <a:extLst>
              <a:ext uri="{FF2B5EF4-FFF2-40B4-BE49-F238E27FC236}">
                <a16:creationId xmlns:a16="http://schemas.microsoft.com/office/drawing/2014/main" id="{797956EC-B84A-DF43-BB77-BE936755A683}"/>
              </a:ext>
            </a:extLst>
          </p:cNvPr>
          <p:cNvSpPr txBox="1"/>
          <p:nvPr/>
        </p:nvSpPr>
        <p:spPr>
          <a:xfrm>
            <a:off x="5792734" y="2491042"/>
            <a:ext cx="46615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</a:t>
            </a:r>
            <a:r>
              <a:rPr lang="zh-CN" altLang="en-US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 流</a:t>
            </a:r>
            <a:endParaRPr lang="en-US" altLang="zh-CN" sz="1000" i="1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254" name="TextBox 1">
            <a:extLst>
              <a:ext uri="{FF2B5EF4-FFF2-40B4-BE49-F238E27FC236}">
                <a16:creationId xmlns:a16="http://schemas.microsoft.com/office/drawing/2014/main" id="{0E501DF6-5FD1-F347-847A-E74B2ADDC812}"/>
              </a:ext>
            </a:extLst>
          </p:cNvPr>
          <p:cNvSpPr txBox="1"/>
          <p:nvPr/>
        </p:nvSpPr>
        <p:spPr>
          <a:xfrm>
            <a:off x="4376810" y="2936978"/>
            <a:ext cx="493725" cy="2492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</a:t>
            </a:r>
          </a:p>
        </p:txBody>
      </p:sp>
      <p:sp>
        <p:nvSpPr>
          <p:cNvPr id="255" name="TextBox 1">
            <a:extLst>
              <a:ext uri="{FF2B5EF4-FFF2-40B4-BE49-F238E27FC236}">
                <a16:creationId xmlns:a16="http://schemas.microsoft.com/office/drawing/2014/main" id="{88ED1192-14B5-5E44-A6EC-CFB92F5217B7}"/>
              </a:ext>
            </a:extLst>
          </p:cNvPr>
          <p:cNvSpPr txBox="1"/>
          <p:nvPr/>
        </p:nvSpPr>
        <p:spPr>
          <a:xfrm>
            <a:off x="1334388" y="2936978"/>
            <a:ext cx="493725" cy="2492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</a:t>
            </a:r>
          </a:p>
        </p:txBody>
      </p:sp>
      <p:sp>
        <p:nvSpPr>
          <p:cNvPr id="256" name="TextBox 1">
            <a:extLst>
              <a:ext uri="{FF2B5EF4-FFF2-40B4-BE49-F238E27FC236}">
                <a16:creationId xmlns:a16="http://schemas.microsoft.com/office/drawing/2014/main" id="{84C08594-A7E8-0B4E-8B44-5EB4EE66C470}"/>
              </a:ext>
            </a:extLst>
          </p:cNvPr>
          <p:cNvSpPr txBox="1"/>
          <p:nvPr/>
        </p:nvSpPr>
        <p:spPr>
          <a:xfrm>
            <a:off x="6725070" y="2874717"/>
            <a:ext cx="1590205" cy="2492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RTC/RTMP/HLS/FLV</a:t>
            </a:r>
          </a:p>
        </p:txBody>
      </p:sp>
      <p:sp>
        <p:nvSpPr>
          <p:cNvPr id="79" name="TextBox 1">
            <a:extLst>
              <a:ext uri="{FF2B5EF4-FFF2-40B4-BE49-F238E27FC236}">
                <a16:creationId xmlns:a16="http://schemas.microsoft.com/office/drawing/2014/main" id="{DF579079-6772-3949-9E1D-7C518B622C63}"/>
              </a:ext>
            </a:extLst>
          </p:cNvPr>
          <p:cNvSpPr txBox="1"/>
          <p:nvPr/>
        </p:nvSpPr>
        <p:spPr>
          <a:xfrm>
            <a:off x="6249154" y="1439104"/>
            <a:ext cx="493725" cy="2492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0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MP4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DABC5A58-7D14-B549-9785-4BAAB59C7E13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URTC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 直播、录制一体化平台</a:t>
            </a:r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BE374B5E-3C1B-7541-B865-BD9584C0F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9779" y="1712237"/>
            <a:ext cx="180000" cy="180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EBA86A27-50C5-8848-A9FE-5C3DC5E28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1050" y="1730675"/>
            <a:ext cx="144000" cy="144000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5E386768-E072-F941-B316-D33B7FB6DA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2141" y="1645030"/>
            <a:ext cx="216000" cy="216000"/>
          </a:xfrm>
          <a:prstGeom prst="rect">
            <a:avLst/>
          </a:prstGeom>
        </p:spPr>
      </p:pic>
      <p:pic>
        <p:nvPicPr>
          <p:cNvPr id="100" name="图形 99">
            <a:extLst>
              <a:ext uri="{FF2B5EF4-FFF2-40B4-BE49-F238E27FC236}">
                <a16:creationId xmlns:a16="http://schemas.microsoft.com/office/drawing/2014/main" id="{6D08D7D3-D5D9-CC4F-8B42-A9F445585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0062" y="1651611"/>
            <a:ext cx="216000" cy="216000"/>
          </a:xfrm>
          <a:prstGeom prst="rect">
            <a:avLst/>
          </a:prstGeom>
        </p:spPr>
      </p:pic>
      <p:pic>
        <p:nvPicPr>
          <p:cNvPr id="101" name="图形 100">
            <a:extLst>
              <a:ext uri="{FF2B5EF4-FFF2-40B4-BE49-F238E27FC236}">
                <a16:creationId xmlns:a16="http://schemas.microsoft.com/office/drawing/2014/main" id="{D2420175-EAA8-3C45-8EC1-DB7603B07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7982" y="1651611"/>
            <a:ext cx="216000" cy="216000"/>
          </a:xfrm>
          <a:prstGeom prst="rect">
            <a:avLst/>
          </a:prstGeom>
        </p:spPr>
      </p:pic>
      <p:pic>
        <p:nvPicPr>
          <p:cNvPr id="102" name="图形 101">
            <a:extLst>
              <a:ext uri="{FF2B5EF4-FFF2-40B4-BE49-F238E27FC236}">
                <a16:creationId xmlns:a16="http://schemas.microsoft.com/office/drawing/2014/main" id="{B137D519-C7C7-E14F-AD0D-B1F22DA5E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2141" y="1951332"/>
            <a:ext cx="216000" cy="216000"/>
          </a:xfrm>
          <a:prstGeom prst="rect">
            <a:avLst/>
          </a:prstGeom>
        </p:spPr>
      </p:pic>
      <p:pic>
        <p:nvPicPr>
          <p:cNvPr id="103" name="图形 102">
            <a:extLst>
              <a:ext uri="{FF2B5EF4-FFF2-40B4-BE49-F238E27FC236}">
                <a16:creationId xmlns:a16="http://schemas.microsoft.com/office/drawing/2014/main" id="{3417E8F2-8E69-BB4D-86FE-5332C95C26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0062" y="1957913"/>
            <a:ext cx="216000" cy="216000"/>
          </a:xfrm>
          <a:prstGeom prst="rect">
            <a:avLst/>
          </a:prstGeom>
        </p:spPr>
      </p:pic>
      <p:pic>
        <p:nvPicPr>
          <p:cNvPr id="104" name="图形 103">
            <a:extLst>
              <a:ext uri="{FF2B5EF4-FFF2-40B4-BE49-F238E27FC236}">
                <a16:creationId xmlns:a16="http://schemas.microsoft.com/office/drawing/2014/main" id="{3C69EBF6-DCA7-8D4F-A14B-11D001199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7982" y="1957913"/>
            <a:ext cx="216000" cy="21600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19AC422F-8A0E-7B48-A511-341A8B535F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5173" y="3641283"/>
            <a:ext cx="180000" cy="180000"/>
          </a:xfrm>
          <a:prstGeom prst="rect">
            <a:avLst/>
          </a:prstGeom>
        </p:spPr>
      </p:pic>
      <p:pic>
        <p:nvPicPr>
          <p:cNvPr id="107" name="图形 106">
            <a:extLst>
              <a:ext uri="{FF2B5EF4-FFF2-40B4-BE49-F238E27FC236}">
                <a16:creationId xmlns:a16="http://schemas.microsoft.com/office/drawing/2014/main" id="{98BEDC13-9AD4-104C-AC15-C1859C0E9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04206" y="3641283"/>
            <a:ext cx="180000" cy="180000"/>
          </a:xfrm>
          <a:prstGeom prst="rect">
            <a:avLst/>
          </a:prstGeom>
        </p:spPr>
      </p:pic>
      <p:pic>
        <p:nvPicPr>
          <p:cNvPr id="108" name="图形 107">
            <a:extLst>
              <a:ext uri="{FF2B5EF4-FFF2-40B4-BE49-F238E27FC236}">
                <a16:creationId xmlns:a16="http://schemas.microsoft.com/office/drawing/2014/main" id="{662BBC9C-E0C5-1A41-82A1-979118347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4434" y="3641283"/>
            <a:ext cx="180000" cy="180000"/>
          </a:xfrm>
          <a:prstGeom prst="rect">
            <a:avLst/>
          </a:prstGeom>
        </p:spPr>
      </p:pic>
      <p:pic>
        <p:nvPicPr>
          <p:cNvPr id="109" name="图形 108">
            <a:extLst>
              <a:ext uri="{FF2B5EF4-FFF2-40B4-BE49-F238E27FC236}">
                <a16:creationId xmlns:a16="http://schemas.microsoft.com/office/drawing/2014/main" id="{6E53EA29-12F8-724F-B156-66E5780937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3467" y="3641283"/>
            <a:ext cx="180000" cy="180000"/>
          </a:xfrm>
          <a:prstGeom prst="rect">
            <a:avLst/>
          </a:prstGeom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D64241E0-1825-0E41-A47B-F2606E4C04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85206" y="3691370"/>
            <a:ext cx="216000" cy="216000"/>
          </a:xfrm>
          <a:prstGeom prst="rect">
            <a:avLst/>
          </a:prstGeom>
        </p:spPr>
      </p:pic>
      <p:pic>
        <p:nvPicPr>
          <p:cNvPr id="112" name="图形 111">
            <a:extLst>
              <a:ext uri="{FF2B5EF4-FFF2-40B4-BE49-F238E27FC236}">
                <a16:creationId xmlns:a16="http://schemas.microsoft.com/office/drawing/2014/main" id="{65389250-5B43-B342-B085-3B6193A5F3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0426" y="3691370"/>
            <a:ext cx="216000" cy="216000"/>
          </a:xfrm>
          <a:prstGeom prst="rect">
            <a:avLst/>
          </a:prstGeom>
        </p:spPr>
      </p:pic>
      <p:pic>
        <p:nvPicPr>
          <p:cNvPr id="113" name="图形 112">
            <a:extLst>
              <a:ext uri="{FF2B5EF4-FFF2-40B4-BE49-F238E27FC236}">
                <a16:creationId xmlns:a16="http://schemas.microsoft.com/office/drawing/2014/main" id="{197EE1CA-9267-C646-8C1A-EE2F73C276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20288" y="3691370"/>
            <a:ext cx="216000" cy="216000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3CDE7347-F6DB-524F-9EEB-676ABF7DA9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98768" y="3688440"/>
            <a:ext cx="216000" cy="216000"/>
          </a:xfrm>
          <a:prstGeom prst="rect">
            <a:avLst/>
          </a:prstGeom>
        </p:spPr>
      </p:pic>
      <p:pic>
        <p:nvPicPr>
          <p:cNvPr id="124" name="图形 123">
            <a:extLst>
              <a:ext uri="{FF2B5EF4-FFF2-40B4-BE49-F238E27FC236}">
                <a16:creationId xmlns:a16="http://schemas.microsoft.com/office/drawing/2014/main" id="{624C1BDA-1538-AF42-8811-A0A4A1E679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13461" y="3688440"/>
            <a:ext cx="216000" cy="216000"/>
          </a:xfrm>
          <a:prstGeom prst="rect">
            <a:avLst/>
          </a:prstGeom>
        </p:spPr>
      </p:pic>
      <p:pic>
        <p:nvPicPr>
          <p:cNvPr id="125" name="图形 124">
            <a:extLst>
              <a:ext uri="{FF2B5EF4-FFF2-40B4-BE49-F238E27FC236}">
                <a16:creationId xmlns:a16="http://schemas.microsoft.com/office/drawing/2014/main" id="{D4D97194-CE19-B349-907C-E4EBF79A2A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33628" y="3688440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2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D6C95FF2-AB59-7646-A7F3-49AC23F3AF00}"/>
              </a:ext>
            </a:extLst>
          </p:cNvPr>
          <p:cNvGrpSpPr/>
          <p:nvPr/>
        </p:nvGrpSpPr>
        <p:grpSpPr>
          <a:xfrm>
            <a:off x="3199047" y="1265431"/>
            <a:ext cx="1153970" cy="1153968"/>
            <a:chOff x="3747769" y="1265431"/>
            <a:chExt cx="1153970" cy="1153968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703E1A4B-A2A7-9744-AB88-E8B840E50929}"/>
                </a:ext>
              </a:extLst>
            </p:cNvPr>
            <p:cNvSpPr/>
            <p:nvPr/>
          </p:nvSpPr>
          <p:spPr>
            <a:xfrm>
              <a:off x="3747769" y="1265431"/>
              <a:ext cx="1153970" cy="1153968"/>
            </a:xfrm>
            <a:prstGeom prst="roundRect">
              <a:avLst/>
            </a:prstGeom>
            <a:solidFill>
              <a:schemeClr val="bg1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E873AE3-4604-A949-9DF1-F4F72072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3453" y="1512350"/>
              <a:ext cx="692885" cy="691932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5BD5AAF-4DA7-4B44-B98A-DBE515E534CE}"/>
              </a:ext>
            </a:extLst>
          </p:cNvPr>
          <p:cNvGrpSpPr/>
          <p:nvPr/>
        </p:nvGrpSpPr>
        <p:grpSpPr>
          <a:xfrm>
            <a:off x="3199047" y="2728336"/>
            <a:ext cx="1153970" cy="1153968"/>
            <a:chOff x="3747769" y="2728336"/>
            <a:chExt cx="1153970" cy="1153968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407C25CD-3CA4-614B-A986-86DD5E29D27C}"/>
                </a:ext>
              </a:extLst>
            </p:cNvPr>
            <p:cNvSpPr/>
            <p:nvPr/>
          </p:nvSpPr>
          <p:spPr>
            <a:xfrm>
              <a:off x="3747769" y="2728336"/>
              <a:ext cx="1153970" cy="1153968"/>
            </a:xfrm>
            <a:prstGeom prst="roundRect">
              <a:avLst/>
            </a:prstGeom>
            <a:solidFill>
              <a:schemeClr val="bg1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F17608-A0A9-F740-AE8B-6460F84B099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850" y="3150194"/>
              <a:ext cx="979808" cy="310253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1EC157-5C0D-8248-BD06-2D3F0EF0C85E}"/>
              </a:ext>
            </a:extLst>
          </p:cNvPr>
          <p:cNvGrpSpPr/>
          <p:nvPr/>
        </p:nvGrpSpPr>
        <p:grpSpPr>
          <a:xfrm>
            <a:off x="6921766" y="1265431"/>
            <a:ext cx="1153970" cy="1153968"/>
            <a:chOff x="6921766" y="1265431"/>
            <a:chExt cx="1153970" cy="1153968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85A60E95-24DC-3E4E-A333-3924CEDAC5D5}"/>
                </a:ext>
              </a:extLst>
            </p:cNvPr>
            <p:cNvSpPr/>
            <p:nvPr/>
          </p:nvSpPr>
          <p:spPr>
            <a:xfrm>
              <a:off x="6921766" y="1265431"/>
              <a:ext cx="1153970" cy="1153968"/>
            </a:xfrm>
            <a:prstGeom prst="roundRect">
              <a:avLst/>
            </a:prstGeom>
            <a:solidFill>
              <a:srgbClr val="F7F8FC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03A8E1-79C5-644E-8DDF-F19C1156322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37" y="1453201"/>
              <a:ext cx="778427" cy="778427"/>
            </a:xfrm>
            <a:prstGeom prst="rect">
              <a:avLst/>
            </a:prstGeom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5681027-3E07-194E-8BEE-B20038139747}"/>
              </a:ext>
            </a:extLst>
          </p:cNvPr>
          <p:cNvGrpSpPr/>
          <p:nvPr/>
        </p:nvGrpSpPr>
        <p:grpSpPr>
          <a:xfrm>
            <a:off x="5060407" y="2728336"/>
            <a:ext cx="1153970" cy="1153968"/>
            <a:chOff x="5338889" y="2728336"/>
            <a:chExt cx="1153970" cy="1153968"/>
          </a:xfrm>
        </p:grpSpPr>
        <p:sp>
          <p:nvSpPr>
            <p:cNvPr id="14" name="圆角矩形 13">
              <a:extLst>
                <a:ext uri="{FF2B5EF4-FFF2-40B4-BE49-F238E27FC236}">
                  <a16:creationId xmlns:a16="http://schemas.microsoft.com/office/drawing/2014/main" id="{5CE80BB0-4D06-B94B-8A28-7795896DFF8C}"/>
                </a:ext>
              </a:extLst>
            </p:cNvPr>
            <p:cNvSpPr/>
            <p:nvPr/>
          </p:nvSpPr>
          <p:spPr>
            <a:xfrm>
              <a:off x="5338889" y="2728336"/>
              <a:ext cx="1153970" cy="1153968"/>
            </a:xfrm>
            <a:prstGeom prst="roundRect">
              <a:avLst/>
            </a:prstGeom>
            <a:solidFill>
              <a:schemeClr val="bg1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50ACDA3-5EB1-1B49-ABA5-A5997CB3281E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421" y="3084972"/>
              <a:ext cx="904905" cy="440696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4A792C0-B0F8-CD45-BC29-919A140F8B00}"/>
              </a:ext>
            </a:extLst>
          </p:cNvPr>
          <p:cNvSpPr txBox="1"/>
          <p:nvPr/>
        </p:nvSpPr>
        <p:spPr>
          <a:xfrm>
            <a:off x="1043810" y="1370169"/>
            <a:ext cx="1741724" cy="4881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572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客户案例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3C13A43-EAD9-184A-8A81-C2EADD90B67A}"/>
              </a:ext>
            </a:extLst>
          </p:cNvPr>
          <p:cNvGrpSpPr/>
          <p:nvPr/>
        </p:nvGrpSpPr>
        <p:grpSpPr>
          <a:xfrm>
            <a:off x="5060407" y="1261196"/>
            <a:ext cx="1155491" cy="1153968"/>
            <a:chOff x="5338889" y="1261196"/>
            <a:chExt cx="1155491" cy="1153968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7F602CD4-3CFB-3440-9F20-8967824E0E69}"/>
                </a:ext>
              </a:extLst>
            </p:cNvPr>
            <p:cNvSpPr/>
            <p:nvPr/>
          </p:nvSpPr>
          <p:spPr>
            <a:xfrm>
              <a:off x="5340410" y="1265431"/>
              <a:ext cx="1153970" cy="592885"/>
            </a:xfrm>
            <a:prstGeom prst="roundRect">
              <a:avLst/>
            </a:prstGeom>
            <a:solidFill>
              <a:srgbClr val="11525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CE3665C4-5E41-9747-8F05-B4A980BFD3F8}"/>
                </a:ext>
              </a:extLst>
            </p:cNvPr>
            <p:cNvSpPr/>
            <p:nvPr/>
          </p:nvSpPr>
          <p:spPr>
            <a:xfrm>
              <a:off x="5340410" y="1805362"/>
              <a:ext cx="1153970" cy="592885"/>
            </a:xfrm>
            <a:prstGeom prst="roundRect">
              <a:avLst/>
            </a:prstGeom>
            <a:solidFill>
              <a:srgbClr val="197573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7957888-BB8B-EF4D-A0EE-2EEAF395A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9699" y="1650087"/>
              <a:ext cx="1153969" cy="384656"/>
            </a:xfrm>
            <a:prstGeom prst="rect">
              <a:avLst/>
            </a:prstGeom>
          </p:spPr>
        </p:pic>
        <p:sp>
          <p:nvSpPr>
            <p:cNvPr id="22" name="圆角矩形 21">
              <a:extLst>
                <a:ext uri="{FF2B5EF4-FFF2-40B4-BE49-F238E27FC236}">
                  <a16:creationId xmlns:a16="http://schemas.microsoft.com/office/drawing/2014/main" id="{56013073-EA20-8541-B7F5-3129A3D2572D}"/>
                </a:ext>
              </a:extLst>
            </p:cNvPr>
            <p:cNvSpPr/>
            <p:nvPr/>
          </p:nvSpPr>
          <p:spPr>
            <a:xfrm>
              <a:off x="5338889" y="1261196"/>
              <a:ext cx="1153970" cy="1153968"/>
            </a:xfrm>
            <a:prstGeom prst="roundRect">
              <a:avLst/>
            </a:prstGeom>
            <a:noFill/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A5161DF-D922-C840-8323-CD0C4CEB9AD3}"/>
              </a:ext>
            </a:extLst>
          </p:cNvPr>
          <p:cNvGrpSpPr/>
          <p:nvPr/>
        </p:nvGrpSpPr>
        <p:grpSpPr>
          <a:xfrm>
            <a:off x="6921766" y="2728336"/>
            <a:ext cx="1157012" cy="1153968"/>
            <a:chOff x="6921766" y="2728336"/>
            <a:chExt cx="1157012" cy="1153968"/>
          </a:xfrm>
        </p:grpSpPr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3711FC7A-41EE-C345-AF22-EF601FD4CD4B}"/>
                </a:ext>
              </a:extLst>
            </p:cNvPr>
            <p:cNvSpPr/>
            <p:nvPr/>
          </p:nvSpPr>
          <p:spPr>
            <a:xfrm>
              <a:off x="6924808" y="2728336"/>
              <a:ext cx="1153970" cy="1153968"/>
            </a:xfrm>
            <a:prstGeom prst="roundRect">
              <a:avLst/>
            </a:prstGeom>
            <a:solidFill>
              <a:schemeClr val="bg1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01AEBFC-A4A2-B34B-AFB7-E79DEE26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1766" y="3065414"/>
              <a:ext cx="1153970" cy="477297"/>
            </a:xfrm>
            <a:prstGeom prst="rect">
              <a:avLst/>
            </a:prstGeom>
          </p:spPr>
        </p:pic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04B81025-4D38-6B41-ABB5-C65562EAD5E2}"/>
                </a:ext>
              </a:extLst>
            </p:cNvPr>
            <p:cNvSpPr/>
            <p:nvPr/>
          </p:nvSpPr>
          <p:spPr>
            <a:xfrm>
              <a:off x="6924808" y="2728336"/>
              <a:ext cx="1153970" cy="1153968"/>
            </a:xfrm>
            <a:prstGeom prst="roundRect">
              <a:avLst/>
            </a:prstGeom>
            <a:noFill/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E8D19D6-B619-3A40-9753-9D4E94F35B51}"/>
              </a:ext>
            </a:extLst>
          </p:cNvPr>
          <p:cNvGrpSpPr/>
          <p:nvPr/>
        </p:nvGrpSpPr>
        <p:grpSpPr>
          <a:xfrm>
            <a:off x="1189683" y="2728336"/>
            <a:ext cx="1160820" cy="1160368"/>
            <a:chOff x="1330837" y="2728336"/>
            <a:chExt cx="1160820" cy="1160368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62C2FBE2-0563-ED4D-8E81-E90400722B6D}"/>
                </a:ext>
              </a:extLst>
            </p:cNvPr>
            <p:cNvSpPr/>
            <p:nvPr/>
          </p:nvSpPr>
          <p:spPr>
            <a:xfrm>
              <a:off x="1337687" y="2728336"/>
              <a:ext cx="1153970" cy="1153968"/>
            </a:xfrm>
            <a:prstGeom prst="roundRect">
              <a:avLst/>
            </a:prstGeom>
            <a:solidFill>
              <a:srgbClr val="02021F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D34BDA94-C93C-4E41-886F-E0C32ED7D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124" r="7667" b="-21024"/>
            <a:stretch/>
          </p:blipFill>
          <p:spPr>
            <a:xfrm>
              <a:off x="1421690" y="3150231"/>
              <a:ext cx="1036990" cy="375437"/>
            </a:xfrm>
            <a:prstGeom prst="rect">
              <a:avLst/>
            </a:prstGeom>
          </p:spPr>
        </p:pic>
        <p:sp>
          <p:nvSpPr>
            <p:cNvPr id="27" name="圆角矩形 26">
              <a:extLst>
                <a:ext uri="{FF2B5EF4-FFF2-40B4-BE49-F238E27FC236}">
                  <a16:creationId xmlns:a16="http://schemas.microsoft.com/office/drawing/2014/main" id="{E5704CB8-2E0D-794D-BB99-AC6F9577AC86}"/>
                </a:ext>
              </a:extLst>
            </p:cNvPr>
            <p:cNvSpPr/>
            <p:nvPr/>
          </p:nvSpPr>
          <p:spPr>
            <a:xfrm>
              <a:off x="1330837" y="2734736"/>
              <a:ext cx="1153970" cy="1153968"/>
            </a:xfrm>
            <a:prstGeom prst="roundRect">
              <a:avLst/>
            </a:prstGeom>
            <a:noFill/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2145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3DF709-23DC-9643-A7E3-3911A12038A8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9382" y="0"/>
            <a:ext cx="4284618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FB05D26-872A-D24B-A52D-09C670C84067}"/>
              </a:ext>
            </a:extLst>
          </p:cNvPr>
          <p:cNvSpPr txBox="1"/>
          <p:nvPr/>
        </p:nvSpPr>
        <p:spPr>
          <a:xfrm>
            <a:off x="1043810" y="2227845"/>
            <a:ext cx="2854014" cy="121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FZLanTingHei-L-GBK" charset="-122"/>
              </a:rPr>
              <a:t>利用</a:t>
            </a:r>
            <a:r>
              <a:rPr lang="en-US" altLang="zh-CN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FZLanTingHei-L-GBK" charset="-122"/>
              </a:rPr>
              <a:t>URTC</a:t>
            </a: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FZLanTingHei-L-GBK" charset="-122"/>
              </a:rPr>
              <a:t>底层能力，构建 教育、金融、医疗、政企、行业峰会、在线会务等各行业在线视频解决方案。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DD0DD65-EA34-8947-BD53-2D8EC2E987F0}"/>
              </a:ext>
            </a:extLst>
          </p:cNvPr>
          <p:cNvGrpSpPr/>
          <p:nvPr/>
        </p:nvGrpSpPr>
        <p:grpSpPr>
          <a:xfrm>
            <a:off x="1151757" y="1445989"/>
            <a:ext cx="488338" cy="488147"/>
            <a:chOff x="1330837" y="2728336"/>
            <a:chExt cx="1160820" cy="1160368"/>
          </a:xfrm>
        </p:grpSpPr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CF666AE7-144C-4447-9F15-6E9160C7398E}"/>
                </a:ext>
              </a:extLst>
            </p:cNvPr>
            <p:cNvSpPr/>
            <p:nvPr/>
          </p:nvSpPr>
          <p:spPr>
            <a:xfrm>
              <a:off x="1337687" y="2728336"/>
              <a:ext cx="1153970" cy="1153968"/>
            </a:xfrm>
            <a:prstGeom prst="roundRect">
              <a:avLst/>
            </a:prstGeom>
            <a:solidFill>
              <a:srgbClr val="02021F"/>
            </a:solidFill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F3550EE-6B01-2248-BAAE-D0CEFCEB9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24" r="7667" b="-21024"/>
            <a:stretch/>
          </p:blipFill>
          <p:spPr>
            <a:xfrm>
              <a:off x="1421690" y="3150231"/>
              <a:ext cx="1036990" cy="375437"/>
            </a:xfrm>
            <a:prstGeom prst="rect">
              <a:avLst/>
            </a:prstGeom>
          </p:spPr>
        </p:pic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CB8F05D0-3C53-A649-9D04-1A76608FA061}"/>
                </a:ext>
              </a:extLst>
            </p:cNvPr>
            <p:cNvSpPr/>
            <p:nvPr/>
          </p:nvSpPr>
          <p:spPr>
            <a:xfrm>
              <a:off x="1330837" y="2734736"/>
              <a:ext cx="1153970" cy="1153968"/>
            </a:xfrm>
            <a:prstGeom prst="roundRect">
              <a:avLst/>
            </a:prstGeom>
            <a:noFill/>
            <a:ln w="50800">
              <a:gradFill flip="none" rotWithShape="1">
                <a:gsLst>
                  <a:gs pos="0">
                    <a:srgbClr val="EFCF90"/>
                  </a:gs>
                  <a:gs pos="100000">
                    <a:srgbClr val="746446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FC4AF82-199C-6049-B771-2CEF024A86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0000"/>
          </a:blip>
          <a:srcRect l="6842" r="875"/>
          <a:stretch/>
        </p:blipFill>
        <p:spPr>
          <a:xfrm>
            <a:off x="5233366" y="1624601"/>
            <a:ext cx="3162704" cy="1686936"/>
          </a:xfrm>
          <a:prstGeom prst="rect">
            <a:avLst/>
          </a:prstGeom>
          <a:effectLst>
            <a:glow rad="114300">
              <a:srgbClr val="202850">
                <a:alpha val="8000"/>
              </a:srgbClr>
            </a:glow>
            <a:reflection blurRad="139700" stA="44000" endPos="10000" dist="101600" dir="5400000" sy="-100000" algn="bl" rotWithShape="0"/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145C001-2634-194B-A899-F7EAD1CE066E}"/>
              </a:ext>
            </a:extLst>
          </p:cNvPr>
          <p:cNvSpPr txBox="1"/>
          <p:nvPr/>
        </p:nvSpPr>
        <p:spPr>
          <a:xfrm>
            <a:off x="1844998" y="1749445"/>
            <a:ext cx="174172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20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保利威视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097F52E-CEB1-724D-80CE-61E0C8D7E03B}"/>
              </a:ext>
            </a:extLst>
          </p:cNvPr>
          <p:cNvSpPr txBox="1"/>
          <p:nvPr/>
        </p:nvSpPr>
        <p:spPr>
          <a:xfrm>
            <a:off x="1844998" y="1332625"/>
            <a:ext cx="174172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云直播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186722BC-3286-694D-BF43-5DDD2C7DE4EB}"/>
              </a:ext>
            </a:extLst>
          </p:cNvPr>
          <p:cNvSpPr/>
          <p:nvPr/>
        </p:nvSpPr>
        <p:spPr>
          <a:xfrm>
            <a:off x="5219337" y="1624600"/>
            <a:ext cx="3176733" cy="1686935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B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5791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4225</TotalTime>
  <Words>298</Words>
  <Application>Microsoft Macintosh PowerPoint</Application>
  <PresentationFormat>全屏显示(16:9)</PresentationFormat>
  <Paragraphs>78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Exo Medium</vt:lpstr>
      <vt:lpstr>Source Han Sans CN Regular</vt:lpstr>
      <vt:lpstr>Calibri</vt:lpstr>
      <vt:lpstr>等线</vt:lpstr>
      <vt:lpstr>Source Han Sans CN Light</vt:lpstr>
      <vt:lpstr>Arial</vt:lpstr>
      <vt:lpstr>Microsoft YaHei Light</vt:lpstr>
      <vt:lpstr>Calibri Light</vt:lpstr>
      <vt:lpstr>Source Han Sans CN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王君颖</dc:creator>
  <cp:lastModifiedBy>Microsoft Office User</cp:lastModifiedBy>
  <cp:revision>80</cp:revision>
  <dcterms:created xsi:type="dcterms:W3CDTF">2019-08-19T05:30:30Z</dcterms:created>
  <dcterms:modified xsi:type="dcterms:W3CDTF">2020-10-14T08:16:32Z</dcterms:modified>
</cp:coreProperties>
</file>