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6" r:id="rId2"/>
  </p:sldMasterIdLst>
  <p:notesMasterIdLst>
    <p:notesMasterId r:id="rId21"/>
  </p:notesMasterIdLst>
  <p:sldIdLst>
    <p:sldId id="291" r:id="rId3"/>
    <p:sldId id="296" r:id="rId4"/>
    <p:sldId id="297" r:id="rId5"/>
    <p:sldId id="300" r:id="rId6"/>
    <p:sldId id="298" r:id="rId7"/>
    <p:sldId id="314" r:id="rId8"/>
    <p:sldId id="315" r:id="rId9"/>
    <p:sldId id="313" r:id="rId10"/>
    <p:sldId id="299" r:id="rId11"/>
    <p:sldId id="304" r:id="rId12"/>
    <p:sldId id="305" r:id="rId13"/>
    <p:sldId id="307" r:id="rId14"/>
    <p:sldId id="308" r:id="rId15"/>
    <p:sldId id="309" r:id="rId16"/>
    <p:sldId id="310" r:id="rId17"/>
    <p:sldId id="311" r:id="rId18"/>
    <p:sldId id="312" r:id="rId19"/>
    <p:sldId id="290" r:id="rId20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Source Han Sans CN Medium" panose="020B0500000000000000" pitchFamily="34" charset="-128"/>
      <p:regular r:id="rId24"/>
    </p:embeddedFont>
    <p:embeddedFont>
      <p:font typeface="Source Han Sans CN Regular" panose="020B0500000000000000" pitchFamily="34" charset="-128"/>
      <p:regular r:id="rId25"/>
    </p:embeddedFont>
    <p:embeddedFont>
      <p:font typeface="等线" panose="02010600030101010101" pitchFamily="2" charset="-122"/>
      <p:regular r:id="rId26"/>
      <p:bold r:id="rId27"/>
    </p:embeddedFont>
    <p:embeddedFont>
      <p:font typeface="微软雅黑 Light" panose="020B0503020204020204" pitchFamily="34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Exo ExtraBold" pitchFamily="2" charset="0"/>
      <p:regular r:id="rId35"/>
      <p:bold r:id="rId36"/>
      <p:italic r:id="rId37"/>
    </p:embeddedFont>
    <p:embeddedFont>
      <p:font typeface="Source Han Sans CN" panose="020B0500000000000000" pitchFamily="34" charset="-128"/>
      <p:regular r:id="rId38"/>
      <p:bold r:id="rId39"/>
    </p:embeddedFont>
    <p:embeddedFont>
      <p:font typeface="Source Han Sans CN Light" panose="020B0300000000000000" pitchFamily="34" charset="-128"/>
      <p:regular r:id="rId40"/>
    </p:embeddedFont>
    <p:embeddedFont>
      <p:font typeface="Source Han Sans CN Normal" panose="020B0400000000000000" pitchFamily="34" charset="-128"/>
      <p:regular r:id="rId41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0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09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231"/>
    <a:srgbClr val="0C1538"/>
    <a:srgbClr val="E1B575"/>
    <a:srgbClr val="1C2653"/>
    <a:srgbClr val="9B8564"/>
    <a:srgbClr val="4D4D5C"/>
    <a:srgbClr val="313033"/>
    <a:srgbClr val="E9BB79"/>
    <a:srgbClr val="8B7753"/>
    <a:srgbClr val="1B2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6" autoAdjust="0"/>
    <p:restoredTop sz="94745" autoAdjust="0"/>
  </p:normalViewPr>
  <p:slideViewPr>
    <p:cSldViewPr snapToGrid="0" snapToObjects="1">
      <p:cViewPr varScale="1">
        <p:scale>
          <a:sx n="137" d="100"/>
          <a:sy n="137" d="100"/>
        </p:scale>
        <p:origin x="224" y="184"/>
      </p:cViewPr>
      <p:guideLst>
        <p:guide orient="horz" pos="158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CD60-9CCB-CC4B-8E0F-CF2CBA93912B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99C16-E853-5541-80C5-93211B3ABB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1pPr>
    <a:lvl2pPr marL="165100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2pPr>
    <a:lvl3pPr marL="329565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3pPr>
    <a:lvl4pPr marL="494665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4pPr>
    <a:lvl5pPr marL="659765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5pPr>
    <a:lvl6pPr marL="824865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6pPr>
    <a:lvl7pPr marL="989330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7pPr>
    <a:lvl8pPr marL="1154430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8pPr>
    <a:lvl9pPr marL="1319530" algn="l" defTabSz="329565" rtl="0" eaLnBrk="1" latinLnBrk="0" hangingPunct="1">
      <a:defRPr sz="4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767328" cy="1459966"/>
          </a:xfrm>
          <a:prstGeom prst="rect">
            <a:avLst/>
          </a:prstGeom>
          <a:solidFill>
            <a:srgbClr val="0C1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627421" y="2090056"/>
            <a:ext cx="238205" cy="842229"/>
          </a:xfrm>
          <a:prstGeom prst="rect">
            <a:avLst/>
          </a:prstGeom>
          <a:solidFill>
            <a:srgbClr val="0A1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alphaModFix amt="66000"/>
          </a:blip>
          <a:stretch>
            <a:fillRect/>
          </a:stretch>
        </p:blipFill>
        <p:spPr>
          <a:xfrm>
            <a:off x="407988" y="4819544"/>
            <a:ext cx="8416250" cy="1225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>
            <a:alphaModFix amt="42000"/>
          </a:blip>
          <a:stretch>
            <a:fillRect/>
          </a:stretch>
        </p:blipFill>
        <p:spPr>
          <a:xfrm>
            <a:off x="7872549" y="287867"/>
            <a:ext cx="951689" cy="121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844726" y="3368487"/>
            <a:ext cx="2299274" cy="1775013"/>
          </a:xfrm>
          <a:prstGeom prst="rect">
            <a:avLst/>
          </a:prstGeom>
          <a:solidFill>
            <a:srgbClr val="0A1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alphaModFix amt="66000"/>
          </a:blip>
          <a:stretch>
            <a:fillRect/>
          </a:stretch>
        </p:blipFill>
        <p:spPr>
          <a:xfrm>
            <a:off x="407988" y="4819544"/>
            <a:ext cx="8416250" cy="1225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>
            <a:alphaModFix amt="42000"/>
          </a:blip>
          <a:stretch>
            <a:fillRect/>
          </a:stretch>
        </p:blipFill>
        <p:spPr>
          <a:xfrm>
            <a:off x="7872549" y="287867"/>
            <a:ext cx="951689" cy="12134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767328" cy="1459966"/>
          </a:xfrm>
          <a:prstGeom prst="rect">
            <a:avLst/>
          </a:prstGeom>
          <a:solidFill>
            <a:srgbClr val="0C1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8627421" y="2090056"/>
            <a:ext cx="238205" cy="842229"/>
          </a:xfrm>
          <a:prstGeom prst="rect">
            <a:avLst/>
          </a:prstGeom>
          <a:solidFill>
            <a:srgbClr val="0A1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408" y="-208622"/>
            <a:ext cx="5319486" cy="45753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0076" y="1759072"/>
            <a:ext cx="3797765" cy="639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GB" altLang="zh-CN" sz="2860" dirty="0" err="1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UCloud</a:t>
            </a:r>
            <a:r>
              <a:rPr kumimoji="1" lang="zh-CN" altLang="en-US" sz="286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海外</a:t>
            </a:r>
            <a:r>
              <a:rPr kumimoji="1" lang="en-GB" altLang="zh-CN" sz="286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DDoS</a:t>
            </a:r>
            <a:r>
              <a:rPr kumimoji="1" lang="zh-CN" altLang="en-US" sz="286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防护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13039" y="2962114"/>
            <a:ext cx="3365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000">
                <a:solidFill>
                  <a:srgbClr val="E9BB7A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pc="300" dirty="0"/>
              <a:t>冯业浩 </a:t>
            </a:r>
            <a:r>
              <a:rPr lang="en-US" altLang="zh-CN" spc="300" dirty="0"/>
              <a:t>| </a:t>
            </a:r>
            <a:r>
              <a:rPr lang="en-US" altLang="zh-CN" spc="300" dirty="0" err="1"/>
              <a:t>UCloud</a:t>
            </a:r>
            <a:r>
              <a:rPr lang="en-US" altLang="zh-CN" spc="300" dirty="0"/>
              <a:t> </a:t>
            </a:r>
            <a:r>
              <a:rPr lang="zh-CN" altLang="en-US" spc="300" dirty="0"/>
              <a:t>高级产品经理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328240" y="2565645"/>
            <a:ext cx="6487513" cy="2086960"/>
          </a:xfrm>
          <a:prstGeom prst="roundRect">
            <a:avLst>
              <a:gd name="adj" fmla="val 907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415"/>
            <a:endParaRPr lang="zh-CN" altLang="en-US" sz="200">
              <a:latin typeface="Source Han Sans CN Regular" panose="020B0500000000000000"/>
              <a:ea typeface="Source Han Sans CN Regular" panose="020B050000000000000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570" y="283863"/>
            <a:ext cx="585457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实际案例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高防（亚太）</a:t>
            </a:r>
            <a: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UADS </a:t>
            </a:r>
            <a:b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</a:b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1466561" y="2689995"/>
            <a:ext cx="6210873" cy="183826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46205" y="791694"/>
            <a:ext cx="7644713" cy="205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时间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2019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年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12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月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13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日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事件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：杭州九玩网络科技有限公司受到高达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226G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的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DDoS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攻击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效果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：用户在收到勒索信息后，首先选择使用台北本地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70G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清洗服务。在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70G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防护被打超后面对黑客的挑衅，引导   </a:t>
            </a:r>
            <a:endParaRPr lang="en-US" altLang="zh-CN" sz="1100" spc="36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</a:pP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                用户使用在香港搭建代理转发服务并采用香港的高防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IP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进行防护，有效抵御了持续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30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多分钟的攻击。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背景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：勒索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1100" b="1" spc="36" dirty="0">
              <a:solidFill>
                <a:srgbClr val="E1B575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328240" y="2565645"/>
            <a:ext cx="5939663" cy="2086960"/>
          </a:xfrm>
          <a:prstGeom prst="roundRect">
            <a:avLst>
              <a:gd name="adj" fmla="val 907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415"/>
            <a:endParaRPr lang="zh-CN" altLang="en-US" sz="200">
              <a:latin typeface="Source Han Sans CN Regular" panose="020B0500000000000000"/>
              <a:ea typeface="Source Han Sans CN Regular" panose="020B050000000000000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570" y="283863"/>
            <a:ext cx="585457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实际案例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高防（亚太）</a:t>
            </a:r>
            <a: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UADS </a:t>
            </a:r>
            <a:b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</a:b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7031" y="791694"/>
            <a:ext cx="7049938" cy="205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时间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2019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年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12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月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14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日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事件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：心愿互动科技有限公司受到高达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285G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的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DDoS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攻击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效果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：用户在收到勒索信息后，第一时间选择使用在香港搭建代理转发服务并采用香港的高防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IP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进行防护，</a:t>
            </a:r>
            <a:endParaRPr lang="en-US" altLang="zh-CN" sz="1100" spc="36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</a:pP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                效抵御了峰值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285G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的攻击。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背景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：勒索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1100" b="1" spc="36" dirty="0">
              <a:solidFill>
                <a:srgbClr val="E1B575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446713" y="2672209"/>
            <a:ext cx="5702716" cy="19007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224205" y="2467867"/>
            <a:ext cx="6598595" cy="2206823"/>
          </a:xfrm>
          <a:prstGeom prst="roundRect">
            <a:avLst>
              <a:gd name="adj" fmla="val 907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415"/>
            <a:endParaRPr lang="zh-CN" altLang="en-US" sz="200">
              <a:latin typeface="Source Han Sans CN Regular" panose="020B0500000000000000"/>
              <a:ea typeface="Source Han Sans CN Regular" panose="020B050000000000000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570" y="283863"/>
            <a:ext cx="585457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实际案例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全球清洗 </a:t>
            </a:r>
            <a:r>
              <a:rPr kumimoji="1" lang="en-GB" altLang="zh-CN" sz="2000" dirty="0" err="1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UAnycastClean</a:t>
            </a:r>
            <a: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b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</a:b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7031" y="995068"/>
            <a:ext cx="7049938" cy="172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时间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2020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年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04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月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03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日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事件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：淮安有米信息科技有限公司勒索信息后，选择使用全球清洗服务进行防护。 </a:t>
            </a:r>
            <a:endParaRPr lang="en-US" altLang="zh-CN" sz="1100" spc="36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效果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：成功防护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50G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攻击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, 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客户业务无损。</a:t>
            </a: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endParaRPr lang="en-US" altLang="zh-CN" sz="1100" spc="36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背景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：勒索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1100" b="1" spc="36" dirty="0">
              <a:solidFill>
                <a:srgbClr val="E1B575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321200" y="2608063"/>
            <a:ext cx="6372126" cy="19264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328241" y="2565645"/>
            <a:ext cx="5962683" cy="2086960"/>
          </a:xfrm>
          <a:prstGeom prst="roundRect">
            <a:avLst>
              <a:gd name="adj" fmla="val 907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415"/>
            <a:endParaRPr lang="zh-CN" altLang="en-US" sz="200">
              <a:latin typeface="Source Han Sans CN Regular" panose="020B0500000000000000"/>
              <a:ea typeface="Source Han Sans CN Regular" panose="020B050000000000000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实际案例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全球清洗 </a:t>
            </a:r>
            <a:r>
              <a:rPr kumimoji="1" lang="en-GB" altLang="zh-CN" sz="2000" dirty="0" err="1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UAnycastClean</a:t>
            </a:r>
            <a: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7031" y="992907"/>
            <a:ext cx="7049938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时间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2020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年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07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月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27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日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事件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：上海某游戏公司收到勒索信息后，选择使用全球清洗服务进行防护。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效果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：成功防护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146G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攻击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, 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客户业务无损</a:t>
            </a:r>
            <a:endParaRPr lang="en-US" altLang="zh-CN" sz="1100" spc="36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背景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：勒索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1100" b="1" spc="36" dirty="0">
              <a:solidFill>
                <a:srgbClr val="E1B575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445713" y="2683666"/>
            <a:ext cx="5727737" cy="18509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327013" y="2573886"/>
            <a:ext cx="6334917" cy="2086960"/>
          </a:xfrm>
          <a:prstGeom prst="roundRect">
            <a:avLst>
              <a:gd name="adj" fmla="val 907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415"/>
            <a:endParaRPr lang="zh-CN" altLang="en-US" sz="200">
              <a:latin typeface="Source Han Sans CN Regular" panose="020B0500000000000000"/>
              <a:ea typeface="Source Han Sans CN Regular" panose="020B050000000000000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实际案例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全球清洗 </a:t>
            </a:r>
            <a:r>
              <a:rPr kumimoji="1" lang="en-GB" altLang="zh-CN" sz="2000" dirty="0" err="1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UAnycastClean</a:t>
            </a:r>
            <a: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7031" y="992907"/>
            <a:ext cx="7049938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时间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2020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年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08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月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14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日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事件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：某游戏公司收到勒索信息后，选择使用全球清洗服务进行防护。 </a:t>
            </a:r>
            <a:endParaRPr lang="en-US" altLang="zh-CN" sz="1100" spc="36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效果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：成功防护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200G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攻击</a:t>
            </a:r>
            <a:r>
              <a:rPr lang="en-US" altLang="zh-CN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, 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客户业务无损</a:t>
            </a:r>
            <a:endParaRPr lang="en-US" altLang="zh-CN" sz="1100" spc="36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zh-CN" altLang="en-US" sz="11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背景</a:t>
            </a:r>
            <a:r>
              <a:rPr lang="zh-CN" altLang="en-US" sz="1100" spc="36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：勒索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1100" b="1" spc="36" dirty="0">
              <a:solidFill>
                <a:srgbClr val="E1B575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416809" y="2659613"/>
            <a:ext cx="6155323" cy="19155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60061" y="2335084"/>
            <a:ext cx="115307" cy="115307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43" name="矩形 42"/>
          <p:cNvSpPr/>
          <p:nvPr/>
        </p:nvSpPr>
        <p:spPr>
          <a:xfrm>
            <a:off x="5940485" y="2335083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1471780" y="1906678"/>
            <a:ext cx="160093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防护产品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79641" y="2335084"/>
            <a:ext cx="115307" cy="115307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37" name="TextBox 1"/>
          <p:cNvSpPr txBox="1"/>
          <p:nvPr/>
        </p:nvSpPr>
        <p:spPr>
          <a:xfrm>
            <a:off x="3852202" y="1906678"/>
            <a:ext cx="160093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实际案例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40" name="TextBox 1"/>
          <p:cNvSpPr txBox="1"/>
          <p:nvPr/>
        </p:nvSpPr>
        <p:spPr>
          <a:xfrm>
            <a:off x="6232624" y="1906678"/>
            <a:ext cx="160093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未来规划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179639" y="2335083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9" name="矩形 8"/>
          <p:cNvSpPr/>
          <p:nvPr/>
        </p:nvSpPr>
        <p:spPr>
          <a:xfrm>
            <a:off x="5940485" y="2335083"/>
            <a:ext cx="115307" cy="115307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11" name="矩形 10"/>
          <p:cNvSpPr/>
          <p:nvPr/>
        </p:nvSpPr>
        <p:spPr>
          <a:xfrm>
            <a:off x="3560061" y="2335083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未来规划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香港回大陆加速高防</a:t>
            </a: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pic>
        <p:nvPicPr>
          <p:cNvPr id="59" name="图片 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4518" y="1473078"/>
            <a:ext cx="3821728" cy="2687029"/>
          </a:xfrm>
          <a:prstGeom prst="rect">
            <a:avLst/>
          </a:prstGeom>
        </p:spPr>
      </p:pic>
      <p:pic>
        <p:nvPicPr>
          <p:cNvPr id="60" name="图片 5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73870" y="1473078"/>
            <a:ext cx="3821728" cy="2687029"/>
          </a:xfrm>
          <a:prstGeom prst="rect">
            <a:avLst/>
          </a:prstGeom>
        </p:spPr>
      </p:pic>
      <p:sp>
        <p:nvSpPr>
          <p:cNvPr id="61" name="TextBox 1"/>
          <p:cNvSpPr txBox="1"/>
          <p:nvPr/>
        </p:nvSpPr>
        <p:spPr>
          <a:xfrm>
            <a:off x="981461" y="1515744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能力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81462" y="2101764"/>
            <a:ext cx="3326928" cy="159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000" i="1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en-US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50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G CN2 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回大陆线路</a:t>
            </a:r>
            <a:endParaRPr lang="zh-CN" altLang="en-US" sz="10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000" i="1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en-US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400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G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国际方向防护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防护覆盖区域：业务部署在香港，用户群体在大陆</a:t>
            </a:r>
            <a:endParaRPr lang="en-US" altLang="zh-CN" sz="28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63" name="TextBox 1"/>
          <p:cNvSpPr txBox="1"/>
          <p:nvPr/>
        </p:nvSpPr>
        <p:spPr>
          <a:xfrm>
            <a:off x="4891617" y="1515744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优势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891617" y="2235902"/>
            <a:ext cx="3465051" cy="149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按线路方向进行防护，国际方向的流量不会影响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CN2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线路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支持封堵国际方向流量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保障大陆用户访问质量</a:t>
            </a:r>
            <a:endParaRPr lang="en-US" altLang="zh-CN" sz="1200" b="1" spc="36" dirty="0">
              <a:solidFill>
                <a:schemeClr val="bg1">
                  <a:lumMod val="85000"/>
                </a:schemeClr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65" name="饼形 64"/>
          <p:cNvSpPr/>
          <p:nvPr/>
        </p:nvSpPr>
        <p:spPr>
          <a:xfrm rot="16200000">
            <a:off x="3450916" y="387748"/>
            <a:ext cx="2170659" cy="217065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6" name="饼形 65"/>
          <p:cNvSpPr/>
          <p:nvPr/>
        </p:nvSpPr>
        <p:spPr>
          <a:xfrm rot="16200000">
            <a:off x="7410268" y="387748"/>
            <a:ext cx="2170659" cy="217065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未来规划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2020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年年底前</a:t>
            </a:r>
          </a:p>
        </p:txBody>
      </p:sp>
      <p:pic>
        <p:nvPicPr>
          <p:cNvPr id="60" name="图片 5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8290" y="1618820"/>
            <a:ext cx="3821728" cy="1905611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846032" y="2030656"/>
            <a:ext cx="3465051" cy="97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全球清洗扩容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防护能力扩容到 </a:t>
            </a:r>
            <a:r>
              <a:rPr lang="en-US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800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en-US" altLang="zh-CN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G</a:t>
            </a:r>
            <a:endParaRPr lang="en-US" altLang="zh-CN" sz="1300" b="1" spc="36" dirty="0">
              <a:solidFill>
                <a:schemeClr val="bg1">
                  <a:lumMod val="85000"/>
                </a:schemeClr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66" name="饼形 65"/>
          <p:cNvSpPr/>
          <p:nvPr/>
        </p:nvSpPr>
        <p:spPr>
          <a:xfrm rot="16200000">
            <a:off x="3379923" y="567780"/>
            <a:ext cx="2170659" cy="217065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5948723" y="2335083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30" name="矩形 29"/>
          <p:cNvSpPr/>
          <p:nvPr/>
        </p:nvSpPr>
        <p:spPr>
          <a:xfrm>
            <a:off x="3568300" y="2335083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1187879" y="1893940"/>
            <a:ext cx="1777743" cy="690638"/>
            <a:chOff x="1171244" y="1893940"/>
            <a:chExt cx="1777743" cy="690638"/>
          </a:xfrm>
        </p:grpSpPr>
        <p:sp>
          <p:nvSpPr>
            <p:cNvPr id="27" name="TextBox 1"/>
            <p:cNvSpPr txBox="1"/>
            <p:nvPr/>
          </p:nvSpPr>
          <p:spPr>
            <a:xfrm>
              <a:off x="1463383" y="1893940"/>
              <a:ext cx="1485604" cy="690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2400" spc="107" dirty="0">
                  <a:solidFill>
                    <a:srgbClr val="E9BB7A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  <a:cs typeface="Source Han Sans CN" panose="020B0500000000000000" charset="-122"/>
                </a:rPr>
                <a:t>防护产品</a:t>
              </a:r>
              <a:endParaRPr lang="en-US" altLang="zh-CN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171244" y="2335084"/>
              <a:ext cx="115307" cy="115307"/>
            </a:xfrm>
            <a:prstGeom prst="rect">
              <a:avLst/>
            </a:prstGeom>
            <a:solidFill>
              <a:srgbClr val="E6D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4000" dirty="0"/>
                <a:t>  </a:t>
              </a:r>
            </a:p>
          </p:txBody>
        </p:sp>
      </p:grpSp>
      <p:sp>
        <p:nvSpPr>
          <p:cNvPr id="37" name="TextBox 1"/>
          <p:cNvSpPr txBox="1"/>
          <p:nvPr/>
        </p:nvSpPr>
        <p:spPr>
          <a:xfrm>
            <a:off x="3860439" y="1897678"/>
            <a:ext cx="1510631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实际案例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40" name="TextBox 1"/>
          <p:cNvSpPr txBox="1"/>
          <p:nvPr/>
        </p:nvSpPr>
        <p:spPr>
          <a:xfrm>
            <a:off x="6240862" y="1893940"/>
            <a:ext cx="150270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未来规划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GB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DDoS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攻击简介</a:t>
            </a:r>
          </a:p>
        </p:txBody>
      </p:sp>
      <p:sp>
        <p:nvSpPr>
          <p:cNvPr id="8" name="矩形 7"/>
          <p:cNvSpPr/>
          <p:nvPr/>
        </p:nvSpPr>
        <p:spPr>
          <a:xfrm>
            <a:off x="8720667" y="1569450"/>
            <a:ext cx="84666" cy="524933"/>
          </a:xfrm>
          <a:prstGeom prst="rect">
            <a:avLst/>
          </a:prstGeom>
          <a:solidFill>
            <a:srgbClr val="0B1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6200000">
            <a:off x="4736090" y="-387846"/>
            <a:ext cx="2812953" cy="6002868"/>
          </a:xfrm>
          <a:prstGeom prst="rect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0"/>
                </a:srgbClr>
              </a:gs>
              <a:gs pos="0">
                <a:srgbClr val="24305E">
                  <a:lumMod val="88000"/>
                  <a:lumOff val="12000"/>
                  <a:alpha val="15000"/>
                </a:srgbClr>
              </a:gs>
            </a:gsLst>
            <a:lin ang="2400000" scaled="0"/>
          </a:gradFill>
          <a:ln w="3175" cap="flat">
            <a:noFill/>
            <a:miter lim="400000"/>
            <a:headEnd/>
            <a:tailEnd/>
          </a:ln>
          <a:effectLst/>
        </p:spPr>
      </p:pic>
      <p:sp>
        <p:nvSpPr>
          <p:cNvPr id="10" name="饼形 9"/>
          <p:cNvSpPr/>
          <p:nvPr/>
        </p:nvSpPr>
        <p:spPr>
          <a:xfrm rot="10800000">
            <a:off x="1375909" y="-558112"/>
            <a:ext cx="3530446" cy="3530446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4350A0">
                  <a:alpha val="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饼形 11"/>
          <p:cNvSpPr/>
          <p:nvPr/>
        </p:nvSpPr>
        <p:spPr>
          <a:xfrm>
            <a:off x="7874450" y="2750515"/>
            <a:ext cx="2539100" cy="25391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4350A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480039" y="1530777"/>
            <a:ext cx="4538605" cy="74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kumimoji="1" lang="zh-CN" altLang="en-US" sz="16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接入防护后时延增大</a:t>
            </a:r>
            <a:endParaRPr kumimoji="1" lang="en-US" altLang="zh-CN" sz="160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kumimoji="1" lang="en-US" altLang="zh-CN" sz="11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FZLanTingHei-L-GBK" panose="02000000000000000000" charset="-122"/>
              </a:rPr>
              <a:t>·</a:t>
            </a:r>
            <a:r>
              <a:rPr kumimoji="1"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代理模式，将攻击流量引导至第三方，不可避免增加延时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0238" y="2175240"/>
            <a:ext cx="27026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业务方面临的问题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80038" y="2587360"/>
            <a:ext cx="4538605" cy="90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6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防护成本高</a:t>
            </a:r>
            <a:endParaRPr kumimoji="1" lang="en-US" altLang="zh-CN" sz="160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11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FZLanTingHei-L-GBK" panose="02000000000000000000" charset="-122"/>
              </a:rPr>
              <a:t>·</a:t>
            </a:r>
            <a:r>
              <a:rPr kumimoji="1"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FZLanTingHei-L-GBK" panose="02000000000000000000" charset="-122"/>
              </a:rPr>
              <a:t>防护能力越强，消费越高，回源带宽也是一笔很高的成本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967970" y="1497749"/>
            <a:ext cx="2222415" cy="2785803"/>
          </a:xfrm>
          <a:prstGeom prst="rect">
            <a:avLst/>
          </a:prstGeom>
          <a:noFill/>
        </p:spPr>
      </p:pic>
      <p:pic>
        <p:nvPicPr>
          <p:cNvPr id="11" name="图片 1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311022" y="1498298"/>
            <a:ext cx="2222415" cy="2785803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防护产品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r>
              <a:rPr kumimoji="1" lang="en-US" altLang="zh-CN" sz="2000" dirty="0" err="1">
                <a:solidFill>
                  <a:srgbClr val="E9BB7A"/>
                </a:solidFill>
                <a:latin typeface="Source Han Sans CN" panose="020B0500000000000000" charset="-122"/>
                <a:ea typeface="Source Han Sans CN" panose="020B0500000000000000" charset="-122"/>
              </a:rPr>
              <a:t>UCloud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charset="-122"/>
                <a:ea typeface="Source Han Sans CN" panose="020B0500000000000000" charset="-122"/>
              </a:rPr>
              <a:t>提供全球分级应对方案</a:t>
            </a: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16" name="饼形 15"/>
          <p:cNvSpPr/>
          <p:nvPr/>
        </p:nvSpPr>
        <p:spPr>
          <a:xfrm rot="10800000">
            <a:off x="2624785" y="797835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饼形 17"/>
          <p:cNvSpPr/>
          <p:nvPr/>
        </p:nvSpPr>
        <p:spPr>
          <a:xfrm rot="10800000">
            <a:off x="5267619" y="797399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54075" y="1498298"/>
            <a:ext cx="2222415" cy="2785803"/>
          </a:xfrm>
          <a:prstGeom prst="rect">
            <a:avLst/>
          </a:prstGeom>
          <a:noFill/>
        </p:spPr>
      </p:pic>
      <p:sp>
        <p:nvSpPr>
          <p:cNvPr id="20" name="饼形 19"/>
          <p:cNvSpPr/>
          <p:nvPr/>
        </p:nvSpPr>
        <p:spPr>
          <a:xfrm rot="10800000">
            <a:off x="-46275" y="782977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TextBox 1"/>
          <p:cNvSpPr txBox="1"/>
          <p:nvPr/>
        </p:nvSpPr>
        <p:spPr>
          <a:xfrm>
            <a:off x="951516" y="2330271"/>
            <a:ext cx="1635268" cy="149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本地全线路接入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无需更换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IP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业务延迟无变化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12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  <a:cs typeface="Source Han Sans CN Light" panose="020B0300000000000000" charset="-122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3390453" y="2277165"/>
            <a:ext cx="2142984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本地大带宽线路接入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使用高防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IP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作为业务入口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延迟等同本地清洗 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6026055" y="2253368"/>
            <a:ext cx="2106242" cy="223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多点流量接入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使用高防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IP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作为业务入口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亚太区域以及流量入口区域的延迟和本地高防高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60ms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Source Han Sans CN Light" panose="020B0300000000000000" charset="-122"/>
              </a:rPr>
              <a:t>以内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12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  <a:cs typeface="Source Han Sans CN Light" panose="020B030000000000000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79800" y="1805570"/>
            <a:ext cx="884858" cy="441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高防</a:t>
            </a:r>
            <a:r>
              <a:rPr lang="en-US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EIP</a:t>
            </a:r>
            <a:endParaRPr lang="zh-CN" altLang="en-US" sz="1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83895" y="1805570"/>
            <a:ext cx="957698" cy="441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本地清洗</a:t>
            </a:r>
          </a:p>
        </p:txBody>
      </p:sp>
      <p:sp>
        <p:nvSpPr>
          <p:cNvPr id="30" name="矩形 29"/>
          <p:cNvSpPr/>
          <p:nvPr/>
        </p:nvSpPr>
        <p:spPr>
          <a:xfrm>
            <a:off x="6503699" y="1848502"/>
            <a:ext cx="1150956" cy="441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分布式高防</a:t>
            </a:r>
          </a:p>
        </p:txBody>
      </p:sp>
      <p:sp>
        <p:nvSpPr>
          <p:cNvPr id="36" name="AutoShape 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22600" y="1195825"/>
            <a:ext cx="1400701" cy="4755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D4D5C"/>
              </a:gs>
              <a:gs pos="100000">
                <a:srgbClr val="313033"/>
              </a:gs>
            </a:gsLst>
            <a:lin ang="2700000" scaled="0"/>
          </a:gradFill>
          <a:ln w="12700">
            <a:gradFill>
              <a:gsLst>
                <a:gs pos="0">
                  <a:srgbClr val="E1B575"/>
                </a:gs>
                <a:gs pos="100000">
                  <a:srgbClr val="9B8564"/>
                </a:gs>
              </a:gsLst>
              <a:lin ang="2700000" scaled="0"/>
            </a:gra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en-US" sz="1500" spc="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468103" y="1121328"/>
            <a:ext cx="738985" cy="441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&lt;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 </a:t>
            </a:r>
            <a:r>
              <a:rPr lang="en-GB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20G</a:t>
            </a:r>
            <a:endParaRPr lang="zh-CN" altLang="en-US" sz="1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41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3747" y="1195825"/>
            <a:ext cx="1400701" cy="4755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D4D5C"/>
              </a:gs>
              <a:gs pos="100000">
                <a:srgbClr val="313033"/>
              </a:gs>
            </a:gsLst>
            <a:lin ang="2700000" scaled="0"/>
          </a:gradFill>
          <a:ln w="12700">
            <a:gradFill>
              <a:gsLst>
                <a:gs pos="0">
                  <a:srgbClr val="E1B575"/>
                </a:gs>
                <a:gs pos="100000">
                  <a:srgbClr val="9B8564"/>
                </a:gs>
              </a:gsLst>
              <a:lin ang="2700000" scaled="0"/>
            </a:gra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en-US" sz="1500" spc="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116167" y="1135248"/>
            <a:ext cx="738985" cy="441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&lt;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 </a:t>
            </a:r>
            <a:r>
              <a:rPr lang="en-US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7</a:t>
            </a:r>
            <a:r>
              <a:rPr lang="en-GB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0G</a:t>
            </a:r>
            <a:endParaRPr lang="zh-CN" altLang="en-US" sz="1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446601" y="1172384"/>
            <a:ext cx="1400701" cy="4755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D4D5C"/>
              </a:gs>
              <a:gs pos="100000">
                <a:srgbClr val="313033"/>
              </a:gs>
            </a:gsLst>
            <a:lin ang="2700000" scaled="0"/>
          </a:gradFill>
          <a:ln w="12700">
            <a:gradFill>
              <a:gsLst>
                <a:gs pos="0">
                  <a:srgbClr val="E1B575"/>
                </a:gs>
                <a:gs pos="100000">
                  <a:srgbClr val="9B8564"/>
                </a:gs>
              </a:gsLst>
              <a:lin ang="2700000" scaled="0"/>
            </a:gra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en-US" sz="1500" spc="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668319" y="1121327"/>
            <a:ext cx="952185" cy="441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70G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以上</a:t>
            </a:r>
          </a:p>
        </p:txBody>
      </p:sp>
      <p:sp>
        <p:nvSpPr>
          <p:cNvPr id="6" name="右箭头 5"/>
          <p:cNvSpPr/>
          <p:nvPr/>
        </p:nvSpPr>
        <p:spPr>
          <a:xfrm>
            <a:off x="2736665" y="1271589"/>
            <a:ext cx="701120" cy="249110"/>
          </a:xfrm>
          <a:prstGeom prst="rightArrow">
            <a:avLst/>
          </a:prstGeom>
          <a:solidFill>
            <a:srgbClr val="E1B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" name="右箭头 57"/>
          <p:cNvSpPr/>
          <p:nvPr/>
        </p:nvSpPr>
        <p:spPr>
          <a:xfrm>
            <a:off x="5423220" y="1264616"/>
            <a:ext cx="701120" cy="249110"/>
          </a:xfrm>
          <a:prstGeom prst="rightArrow">
            <a:avLst/>
          </a:prstGeom>
          <a:solidFill>
            <a:srgbClr val="E1B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531181" y="797548"/>
            <a:ext cx="5365826" cy="2192533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5927519" y="1148874"/>
            <a:ext cx="849347" cy="849347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防护产品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charset="-122"/>
                <a:ea typeface="Source Han Sans CN" panose="020B0500000000000000" charset="-122"/>
              </a:rPr>
              <a:t>本地清洗 </a:t>
            </a: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pic>
        <p:nvPicPr>
          <p:cNvPr id="59" name="图片 5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6486" y="991749"/>
            <a:ext cx="3313698" cy="3390782"/>
          </a:xfrm>
          <a:prstGeom prst="rect">
            <a:avLst/>
          </a:prstGeom>
        </p:spPr>
      </p:pic>
      <p:sp>
        <p:nvSpPr>
          <p:cNvPr id="61" name="TextBox 1"/>
          <p:cNvSpPr txBox="1"/>
          <p:nvPr/>
        </p:nvSpPr>
        <p:spPr>
          <a:xfrm>
            <a:off x="588481" y="1138773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能力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94187" y="1755332"/>
            <a:ext cx="3554785" cy="47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en-GB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5-20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en-GB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G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防护能力</a:t>
            </a:r>
            <a:endParaRPr lang="en-US" altLang="zh-CN" sz="18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63" name="TextBox 1"/>
          <p:cNvSpPr txBox="1"/>
          <p:nvPr/>
        </p:nvSpPr>
        <p:spPr>
          <a:xfrm>
            <a:off x="588481" y="2266289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优势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88481" y="2879743"/>
            <a:ext cx="2877841" cy="113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EIP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默认全部享受</a:t>
            </a:r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清洗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服务</a:t>
            </a: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, 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无需配置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首尔</a:t>
            </a: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, 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胡志明、曼谷、雅加达支持国际线路</a:t>
            </a:r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独立封禁</a:t>
            </a:r>
            <a:endParaRPr lang="en-US" altLang="zh-CN" sz="1200" b="1" spc="36" dirty="0">
              <a:solidFill>
                <a:schemeClr val="bg1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177694" y="1466489"/>
            <a:ext cx="989305" cy="989305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3892161" y="948686"/>
            <a:ext cx="1173216" cy="1173216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418302" y="1816928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亚太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224725" y="1396792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北美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102862" y="1435046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欧洲</a:t>
            </a:r>
          </a:p>
        </p:txBody>
      </p:sp>
      <p:sp>
        <p:nvSpPr>
          <p:cNvPr id="18" name="椭圆 17"/>
          <p:cNvSpPr/>
          <p:nvPr/>
        </p:nvSpPr>
        <p:spPr>
          <a:xfrm>
            <a:off x="7376347" y="1659767"/>
            <a:ext cx="604316" cy="604316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274352" y="1562350"/>
            <a:ext cx="795991" cy="795991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062453" y="1282680"/>
            <a:ext cx="581732" cy="581732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991289" y="1216988"/>
            <a:ext cx="721806" cy="721806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102863" y="1159386"/>
            <a:ext cx="751812" cy="751812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3970953" y="1040158"/>
            <a:ext cx="990269" cy="990269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78378" y="2227449"/>
            <a:ext cx="3785868" cy="1437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防护覆盖区域：</a:t>
            </a:r>
          </a:p>
          <a:p>
            <a:pPr>
              <a:lnSpc>
                <a:spcPct val="200000"/>
              </a:lnSpc>
            </a:pPr>
            <a:r>
              <a:rPr lang="zh-CN" altLang="en-US" sz="10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亚太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台北、东京、 胡志明 、首尔 、高雄、 新加坡、 孟买、 迪拜、 首尔</a:t>
            </a:r>
          </a:p>
        </p:txBody>
      </p:sp>
      <p:sp>
        <p:nvSpPr>
          <p:cNvPr id="25" name="矩形 24"/>
          <p:cNvSpPr/>
          <p:nvPr/>
        </p:nvSpPr>
        <p:spPr>
          <a:xfrm>
            <a:off x="5829840" y="3691494"/>
            <a:ext cx="2134406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欧洲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伦敦 、法兰克福、 莫斯科</a:t>
            </a:r>
            <a:endParaRPr lang="en-US" altLang="zh-CN" sz="1200" b="1" spc="36" dirty="0">
              <a:solidFill>
                <a:schemeClr val="bg1">
                  <a:lumMod val="85000"/>
                </a:schemeClr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64999" y="3696553"/>
            <a:ext cx="3465051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北美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华盛顿 、洛杉矶</a:t>
            </a:r>
          </a:p>
        </p:txBody>
      </p:sp>
      <p:sp>
        <p:nvSpPr>
          <p:cNvPr id="27" name="饼形 26"/>
          <p:cNvSpPr/>
          <p:nvPr/>
        </p:nvSpPr>
        <p:spPr>
          <a:xfrm rot="16200000">
            <a:off x="2586463" y="-93581"/>
            <a:ext cx="2170659" cy="217065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6486" y="991749"/>
            <a:ext cx="3313698" cy="3390782"/>
          </a:xfrm>
          <a:prstGeom prst="rect">
            <a:avLst/>
          </a:prstGeom>
        </p:spPr>
      </p:pic>
      <p:sp>
        <p:nvSpPr>
          <p:cNvPr id="15" name="饼形 14"/>
          <p:cNvSpPr/>
          <p:nvPr/>
        </p:nvSpPr>
        <p:spPr>
          <a:xfrm rot="16200000">
            <a:off x="2586463" y="-93581"/>
            <a:ext cx="2170659" cy="217065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3531181" y="1369193"/>
            <a:ext cx="5365826" cy="21925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防护产品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charset="-122"/>
                <a:ea typeface="Source Han Sans CN" panose="020B0500000000000000" charset="-122"/>
              </a:rPr>
              <a:t>高防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charset="-122"/>
                <a:ea typeface="Source Han Sans CN" panose="020B0500000000000000" charset="-122"/>
              </a:rPr>
              <a:t>EIP</a:t>
            </a: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11842" y="1702570"/>
            <a:ext cx="3554785" cy="84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引入专门线路进行本地防护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i="1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en-US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70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en-US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G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防护能力</a:t>
            </a:r>
            <a:endParaRPr lang="en-US" altLang="zh-CN" sz="18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1842" y="3211446"/>
            <a:ext cx="3465051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延迟等同本地清洗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使用体验与</a:t>
            </a: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EIP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完全一致</a:t>
            </a:r>
            <a:endParaRPr lang="en-US" altLang="zh-CN" sz="1200" spc="36" dirty="0">
              <a:solidFill>
                <a:schemeClr val="bg1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177694" y="2038134"/>
            <a:ext cx="989305" cy="989305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418302" y="2388573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台北</a:t>
            </a:r>
          </a:p>
        </p:txBody>
      </p:sp>
      <p:sp>
        <p:nvSpPr>
          <p:cNvPr id="18" name="椭圆 17"/>
          <p:cNvSpPr/>
          <p:nvPr/>
        </p:nvSpPr>
        <p:spPr>
          <a:xfrm>
            <a:off x="7376347" y="2231412"/>
            <a:ext cx="604316" cy="604316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274352" y="2133995"/>
            <a:ext cx="795991" cy="795991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588481" y="1138773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能力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588481" y="2562038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优势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6486" y="991749"/>
            <a:ext cx="3313698" cy="3522586"/>
          </a:xfrm>
          <a:prstGeom prst="rect">
            <a:avLst/>
          </a:prstGeom>
        </p:spPr>
      </p:pic>
      <p:sp>
        <p:nvSpPr>
          <p:cNvPr id="16" name="饼形 15"/>
          <p:cNvSpPr/>
          <p:nvPr/>
        </p:nvSpPr>
        <p:spPr>
          <a:xfrm rot="16200000">
            <a:off x="2586463" y="-93581"/>
            <a:ext cx="2170659" cy="217065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3531181" y="1209070"/>
            <a:ext cx="5365826" cy="21925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防护产品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亚太高防</a:t>
            </a:r>
            <a:endParaRPr kumimoji="1" lang="zh-CN" altLang="en-US" sz="2000" dirty="0">
              <a:solidFill>
                <a:srgbClr val="E9BB7A"/>
              </a:solidFill>
              <a:latin typeface="Source Han Sans CN" panose="020B0500000000000000" charset="-122"/>
              <a:ea typeface="Source Han Sans CN" panose="020B0500000000000000" charset="-122"/>
            </a:endParaRP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28318" y="1606525"/>
            <a:ext cx="3554785" cy="852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i="1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en-US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40</a:t>
            </a:r>
            <a:r>
              <a:rPr lang="en-GB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0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en-GB" altLang="zh-CN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G</a:t>
            </a: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防护能力</a:t>
            </a:r>
            <a:endParaRPr lang="en-US" altLang="zh-CN" sz="12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8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28318" y="2567994"/>
            <a:ext cx="3465051" cy="172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东南亚国家访问延迟</a:t>
            </a:r>
            <a:r>
              <a:rPr lang="en-US" altLang="zh-CN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60ms</a:t>
            </a: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内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透明部署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无域名、端口、</a:t>
            </a:r>
            <a:r>
              <a:rPr lang="en-US" altLang="zh-CN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QPS</a:t>
            </a: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数量限制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单套餐含</a:t>
            </a:r>
            <a:r>
              <a:rPr lang="en-US" altLang="zh-CN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5</a:t>
            </a: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个防护</a:t>
            </a:r>
            <a:r>
              <a:rPr lang="en-US" altLang="zh-CN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IP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使用体验与</a:t>
            </a:r>
            <a:r>
              <a:rPr lang="en-US" altLang="zh-CN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EIP</a:t>
            </a:r>
            <a:r>
              <a:rPr lang="zh-CN" altLang="en-US" sz="11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一致</a:t>
            </a:r>
            <a:endParaRPr lang="en-US" altLang="zh-CN" sz="1100" b="1" spc="36" dirty="0">
              <a:solidFill>
                <a:schemeClr val="bg1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177694" y="1878011"/>
            <a:ext cx="989305" cy="989305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418302" y="2228450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亚太</a:t>
            </a:r>
          </a:p>
        </p:txBody>
      </p:sp>
      <p:sp>
        <p:nvSpPr>
          <p:cNvPr id="18" name="椭圆 17"/>
          <p:cNvSpPr/>
          <p:nvPr/>
        </p:nvSpPr>
        <p:spPr>
          <a:xfrm>
            <a:off x="7376347" y="2071289"/>
            <a:ext cx="604316" cy="604316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274352" y="1973872"/>
            <a:ext cx="795991" cy="795991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178378" y="2947753"/>
            <a:ext cx="3785868" cy="1068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防护覆盖区域：</a:t>
            </a:r>
          </a:p>
          <a:p>
            <a:pPr>
              <a:lnSpc>
                <a:spcPct val="200000"/>
              </a:lnSpc>
            </a:pPr>
            <a:r>
              <a:rPr lang="zh-CN" altLang="en-US" sz="10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亚太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香港、台北、新加坡、越南、首尔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588481" y="1045483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能力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588481" y="1986726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优势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6486" y="991749"/>
            <a:ext cx="3313698" cy="3522586"/>
          </a:xfrm>
          <a:prstGeom prst="rect">
            <a:avLst/>
          </a:prstGeom>
        </p:spPr>
      </p:pic>
      <p:sp>
        <p:nvSpPr>
          <p:cNvPr id="34" name="饼形 33"/>
          <p:cNvSpPr/>
          <p:nvPr/>
        </p:nvSpPr>
        <p:spPr>
          <a:xfrm rot="16200000">
            <a:off x="2586463" y="-93581"/>
            <a:ext cx="2170659" cy="217065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3531181" y="797548"/>
            <a:ext cx="5365826" cy="2192533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5927519" y="1148874"/>
            <a:ext cx="849347" cy="849347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9570" y="283863"/>
            <a:ext cx="58545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防护产品 </a:t>
            </a:r>
            <a:r>
              <a:rPr kumimoji="1" lang="en-US" altLang="zh-CN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—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r>
              <a:rPr kumimoji="1" lang="en-GB" altLang="zh-CN" sz="2000" dirty="0">
                <a:solidFill>
                  <a:srgbClr val="E9BB7A"/>
                </a:solidFill>
                <a:latin typeface="Source Han Sans CN" panose="020B0500000000000000" charset="-122"/>
                <a:ea typeface="Source Han Sans CN" panose="020B0500000000000000" charset="-122"/>
              </a:rPr>
              <a:t>Anycast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charset="-122"/>
                <a:ea typeface="Source Han Sans CN" panose="020B0500000000000000" charset="-122"/>
              </a:rPr>
              <a:t>全球清洗</a:t>
            </a:r>
          </a:p>
          <a:p>
            <a:endParaRPr kumimoji="1" lang="zh-CN" altLang="en-US" sz="2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28318" y="1661380"/>
            <a:ext cx="3554785" cy="47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</a:t>
            </a:r>
            <a:r>
              <a:rPr lang="en-US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8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zh-CN" altLang="en-US" sz="11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大流量入口  合计 </a:t>
            </a:r>
            <a:r>
              <a:rPr lang="en-US" altLang="zh-CN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500</a:t>
            </a:r>
            <a:r>
              <a:rPr lang="zh-CN" altLang="en-US" sz="1800" i="1" spc="36" dirty="0">
                <a:solidFill>
                  <a:srgbClr val="E9BB7A"/>
                </a:solidFill>
                <a:latin typeface="Exo ExtraBold" pitchFamily="2" charset="0"/>
                <a:ea typeface="Source Han Sans CN Light" panose="020B0300000000000000" pitchFamily="34" charset="-128"/>
              </a:rPr>
              <a:t> </a:t>
            </a:r>
            <a:r>
              <a:rPr lang="en-US" altLang="zh-CN" sz="11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G</a:t>
            </a:r>
            <a:r>
              <a:rPr lang="zh-CN" altLang="en-US" sz="11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防护能力</a:t>
            </a:r>
            <a:endParaRPr lang="en-US" altLang="zh-CN" sz="18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28318" y="2673857"/>
            <a:ext cx="3465051" cy="149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流量入口 本地访问延迟和</a:t>
            </a: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EIP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等同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实测非</a:t>
            </a: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8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大流量入口地域访问</a:t>
            </a: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Anycast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   和友商</a:t>
            </a:r>
            <a:r>
              <a:rPr lang="en-US" altLang="zh-CN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Anycast</a:t>
            </a: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高防延迟对等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按照攻击时长计费</a:t>
            </a:r>
            <a:endParaRPr lang="en-US" altLang="zh-CN" sz="1200" b="1" spc="36" dirty="0">
              <a:solidFill>
                <a:schemeClr val="bg1"/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177694" y="1466489"/>
            <a:ext cx="989305" cy="989305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3892161" y="948686"/>
            <a:ext cx="1173216" cy="1173216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418302" y="1816928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亚太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224725" y="1396792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北美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102862" y="1435046"/>
            <a:ext cx="508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欧洲</a:t>
            </a:r>
          </a:p>
        </p:txBody>
      </p:sp>
      <p:sp>
        <p:nvSpPr>
          <p:cNvPr id="18" name="椭圆 17"/>
          <p:cNvSpPr/>
          <p:nvPr/>
        </p:nvSpPr>
        <p:spPr>
          <a:xfrm>
            <a:off x="7376347" y="1659767"/>
            <a:ext cx="604316" cy="604316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274352" y="1562350"/>
            <a:ext cx="795991" cy="795991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062453" y="1282680"/>
            <a:ext cx="581732" cy="581732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991289" y="1216988"/>
            <a:ext cx="721806" cy="721806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102863" y="1159386"/>
            <a:ext cx="751812" cy="751812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3970953" y="1040158"/>
            <a:ext cx="990269" cy="990269"/>
          </a:xfrm>
          <a:prstGeom prst="ellipse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TextBox 1"/>
          <p:cNvSpPr txBox="1"/>
          <p:nvPr/>
        </p:nvSpPr>
        <p:spPr>
          <a:xfrm>
            <a:off x="588481" y="1045483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能力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588481" y="2072445"/>
            <a:ext cx="24977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优势</a:t>
            </a:r>
            <a:endParaRPr lang="en-US" altLang="zh-CN" sz="20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42955" y="2463862"/>
            <a:ext cx="3785868" cy="1068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b="1" spc="36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防护覆盖区域：</a:t>
            </a:r>
          </a:p>
          <a:p>
            <a:pPr>
              <a:lnSpc>
                <a:spcPct val="200000"/>
              </a:lnSpc>
            </a:pPr>
            <a:r>
              <a:rPr lang="zh-CN" altLang="en-US" sz="10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亚太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台北、东京、新加坡、孟买</a:t>
            </a:r>
          </a:p>
        </p:txBody>
      </p:sp>
      <p:sp>
        <p:nvSpPr>
          <p:cNvPr id="36" name="矩形 35"/>
          <p:cNvSpPr/>
          <p:nvPr/>
        </p:nvSpPr>
        <p:spPr>
          <a:xfrm>
            <a:off x="6294417" y="3635485"/>
            <a:ext cx="2134406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欧洲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伦敦 、法兰克福</a:t>
            </a:r>
            <a:endParaRPr lang="en-US" altLang="zh-CN" sz="1200" b="1" spc="36" dirty="0">
              <a:solidFill>
                <a:schemeClr val="bg1">
                  <a:lumMod val="85000"/>
                </a:schemeClr>
              </a:solidFill>
              <a:latin typeface="Source Han Sans CN Medium" panose="020B0600000000000000" pitchFamily="34" charset="-128"/>
              <a:ea typeface="Source Han Sans CN Medium" panose="020B0600000000000000" pitchFamily="34" charset="-128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29576" y="3640544"/>
            <a:ext cx="3465051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b="1" spc="36" dirty="0">
                <a:solidFill>
                  <a:srgbClr val="E1B575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北美</a:t>
            </a:r>
          </a:p>
          <a:p>
            <a:pPr>
              <a:lnSpc>
                <a:spcPct val="200000"/>
              </a:lnSpc>
            </a:pPr>
            <a:r>
              <a:rPr lang="zh-CN" altLang="en-US" sz="12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华盛顿 、洛杉矶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601250" y="2335084"/>
            <a:ext cx="115307" cy="115307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43" name="矩形 42"/>
          <p:cNvSpPr/>
          <p:nvPr/>
        </p:nvSpPr>
        <p:spPr>
          <a:xfrm>
            <a:off x="5981674" y="2335083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1512968" y="1898441"/>
            <a:ext cx="154326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防护产品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220830" y="2335084"/>
            <a:ext cx="115307" cy="115307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37" name="TextBox 1"/>
          <p:cNvSpPr txBox="1"/>
          <p:nvPr/>
        </p:nvSpPr>
        <p:spPr>
          <a:xfrm>
            <a:off x="3893390" y="1898441"/>
            <a:ext cx="154326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实际案例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40" name="TextBox 1"/>
          <p:cNvSpPr txBox="1"/>
          <p:nvPr/>
        </p:nvSpPr>
        <p:spPr>
          <a:xfrm>
            <a:off x="6273812" y="1898441"/>
            <a:ext cx="154326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panose="020B0500000000000000" charset="-122"/>
              </a:rPr>
              <a:t>未来规划</a:t>
            </a:r>
            <a:endParaRPr lang="en-US" altLang="zh-CN" sz="24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panose="020B0500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20828" y="2335083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2_2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m1-1"/>
  <p:tag name="KSO_WM_UNIT_TYPE" val="m_h_i"/>
  <p:tag name="KSO_WM_UNIT_INDEX" val="1_2_2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2_2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m1-1"/>
  <p:tag name="KSO_WM_UNIT_TYPE" val="m_h_i"/>
  <p:tag name="KSO_WM_UNIT_INDEX" val="1_2_2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2_2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m1-1"/>
  <p:tag name="KSO_WM_UNIT_TYPE" val="m_h_i"/>
  <p:tag name="KSO_WM_UNIT_INDEX" val="1_2_2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85,&quot;width&quot;:12126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824</Words>
  <Application>Microsoft Macintosh PowerPoint</Application>
  <PresentationFormat>全屏显示(16:9)</PresentationFormat>
  <Paragraphs>154</Paragraphs>
  <Slides>18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Exo ExtraBold</vt:lpstr>
      <vt:lpstr>Source Han Sans CN Normal</vt:lpstr>
      <vt:lpstr>Source Han Sans CN Regular</vt:lpstr>
      <vt:lpstr>Calibri</vt:lpstr>
      <vt:lpstr>等线</vt:lpstr>
      <vt:lpstr>Source Han Sans CN Light</vt:lpstr>
      <vt:lpstr>微软雅黑</vt:lpstr>
      <vt:lpstr>Arial</vt:lpstr>
      <vt:lpstr>微软雅黑 Light</vt:lpstr>
      <vt:lpstr>Calibri Light</vt:lpstr>
      <vt:lpstr>Source Han Sans CN</vt:lpstr>
      <vt:lpstr>Source Han Sans CN Medium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王君颖</dc:creator>
  <cp:lastModifiedBy>Microsoft Office User</cp:lastModifiedBy>
  <cp:revision>113</cp:revision>
  <dcterms:created xsi:type="dcterms:W3CDTF">2019-08-19T05:30:00Z</dcterms:created>
  <dcterms:modified xsi:type="dcterms:W3CDTF">2020-10-14T08:09:00Z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