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6" r:id="rId1"/>
  </p:sldMasterIdLst>
  <p:notesMasterIdLst>
    <p:notesMasterId r:id="rId13"/>
  </p:notesMasterIdLst>
  <p:sldIdLst>
    <p:sldId id="256" r:id="rId2"/>
    <p:sldId id="327" r:id="rId3"/>
    <p:sldId id="318" r:id="rId4"/>
    <p:sldId id="328" r:id="rId5"/>
    <p:sldId id="329" r:id="rId6"/>
    <p:sldId id="330" r:id="rId7"/>
    <p:sldId id="333" r:id="rId8"/>
    <p:sldId id="332" r:id="rId9"/>
    <p:sldId id="325" r:id="rId10"/>
    <p:sldId id="324" r:id="rId11"/>
    <p:sldId id="264" r:id="rId12"/>
  </p:sldIdLst>
  <p:sldSz cx="9144000" cy="5143500" type="screen16x9"/>
  <p:notesSz cx="6858000" cy="9144000"/>
  <p:embeddedFontLst>
    <p:embeddedFont>
      <p:font typeface="Microsoft YaHei" panose="020B0503020204020204" pitchFamily="34" charset="-122"/>
      <p:regular r:id="rId14"/>
      <p:bold r:id="rId15"/>
    </p:embeddedFont>
    <p:embeddedFont>
      <p:font typeface="等线" panose="02010600030101010101" pitchFamily="2" charset="-122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icrosoft YaHei Light" panose="020B0502040204020203" pitchFamily="34" charset="-122"/>
      <p:regular r:id="rId24"/>
    </p:embeddedFont>
    <p:embeddedFont>
      <p:font typeface="Source Han Sans CN" panose="020B0500000000000000" pitchFamily="34" charset="-128"/>
      <p:regular r:id="rId25"/>
      <p:bold r:id="rId26"/>
    </p:embeddedFont>
    <p:embeddedFont>
      <p:font typeface="Source Han Sans CN Light" panose="020B0300000000000000" pitchFamily="34" charset="-128"/>
      <p:regular r:id="rId27"/>
    </p:embeddedFont>
    <p:embeddedFont>
      <p:font typeface="Source Han Sans CN Medium" panose="020B0500000000000000" pitchFamily="34" charset="-128"/>
      <p:regular r:id="rId28"/>
    </p:embeddedFont>
    <p:embeddedFont>
      <p:font typeface="Source Han Sans CN Normal" panose="020B0400000000000000" pitchFamily="34" charset="-128"/>
      <p:regular r:id="rId29"/>
    </p:embeddedFont>
    <p:embeddedFont>
      <p:font typeface="Source Han Sans CN Regular" panose="020B0500000000000000" pitchFamily="34" charset="-128"/>
      <p:regular r:id="rId30"/>
    </p:embeddedFont>
  </p:embeddedFontLst>
  <p:defaultTextStyle>
    <a:defPPr>
      <a:defRPr lang="zh-CN"/>
    </a:defPPr>
    <a:lvl1pPr marL="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85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6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352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136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92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703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48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271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14B"/>
    <a:srgbClr val="344594"/>
    <a:srgbClr val="506DE9"/>
    <a:srgbClr val="EBBA79"/>
    <a:srgbClr val="212C61"/>
    <a:srgbClr val="24326F"/>
    <a:srgbClr val="232E61"/>
    <a:srgbClr val="45B8EB"/>
    <a:srgbClr val="07323F"/>
    <a:srgbClr val="2B3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1"/>
    <p:restoredTop sz="96405" autoAdjust="0"/>
  </p:normalViewPr>
  <p:slideViewPr>
    <p:cSldViewPr snapToGrid="0" snapToObjects="1">
      <p:cViewPr varScale="1">
        <p:scale>
          <a:sx n="131" d="100"/>
          <a:sy n="131" d="100"/>
        </p:scale>
        <p:origin x="200" y="400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CD60-9CCB-CC4B-8E0F-CF2CBA93912B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99C16-E853-5541-80C5-93211B3ABB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989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1pPr>
    <a:lvl2pPr marL="16491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2pPr>
    <a:lvl3pPr marL="32982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3pPr>
    <a:lvl4pPr marL="49473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4pPr>
    <a:lvl5pPr marL="659648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5pPr>
    <a:lvl6pPr marL="82456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6pPr>
    <a:lvl7pPr marL="98947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7pPr>
    <a:lvl8pPr marL="115438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8pPr>
    <a:lvl9pPr marL="131929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955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132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169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8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254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077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885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182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065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013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D06382-C069-744C-8A2D-4286C3ED1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975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754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2020/10/15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357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8C25AB0-0405-9F4B-A873-A4437CE0F1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4819544"/>
            <a:ext cx="8416250" cy="1225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B63A35-5903-6D4F-AB7A-DD8ED06BEA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549" y="287867"/>
            <a:ext cx="951689" cy="1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tiff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8.png"/><Relationship Id="rId16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tif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455309-7E6E-6748-B193-28F00A9C2B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70" y="-439282"/>
            <a:ext cx="5319486" cy="45753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D98086-CC59-024D-B4BA-5F33C336A07C}"/>
              </a:ext>
            </a:extLst>
          </p:cNvPr>
          <p:cNvSpPr txBox="1"/>
          <p:nvPr/>
        </p:nvSpPr>
        <p:spPr>
          <a:xfrm>
            <a:off x="713039" y="1439644"/>
            <a:ext cx="4041841" cy="134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1" sz="2858">
                <a:solidFill>
                  <a:srgbClr val="DBD9D8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defRPr>
            </a:lvl1pPr>
          </a:lstStyle>
          <a:p>
            <a:r>
              <a:rPr lang="en-US" altLang="zh-CN" dirty="0" err="1"/>
              <a:t>UCloud</a:t>
            </a:r>
            <a:r>
              <a:rPr lang="zh-CN" altLang="en-US" dirty="0"/>
              <a:t>智慧医疗云</a:t>
            </a:r>
            <a:endParaRPr lang="en-US" altLang="zh-CN" dirty="0"/>
          </a:p>
          <a:p>
            <a:r>
              <a:rPr lang="zh-CN" altLang="en-US" dirty="0"/>
              <a:t>解决方案发布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50294-A70D-CC45-A063-BA7E08EA681A}"/>
              </a:ext>
            </a:extLst>
          </p:cNvPr>
          <p:cNvSpPr txBox="1"/>
          <p:nvPr/>
        </p:nvSpPr>
        <p:spPr>
          <a:xfrm>
            <a:off x="713039" y="2962114"/>
            <a:ext cx="2739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100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pc="300" dirty="0"/>
              <a:t>王彬 </a:t>
            </a:r>
            <a:r>
              <a:rPr lang="en-US" altLang="zh-CN" spc="300" dirty="0"/>
              <a:t>| </a:t>
            </a:r>
            <a:r>
              <a:rPr lang="en-US" altLang="zh-CN" spc="300" dirty="0" err="1"/>
              <a:t>UCloud</a:t>
            </a:r>
            <a:r>
              <a:rPr lang="en-US" altLang="zh-CN" spc="300" dirty="0"/>
              <a:t> </a:t>
            </a:r>
            <a:r>
              <a:rPr lang="zh-CN" altLang="en-US" spc="300" dirty="0"/>
              <a:t>医疗产品负责人</a:t>
            </a:r>
          </a:p>
        </p:txBody>
      </p:sp>
    </p:spTree>
    <p:extLst>
      <p:ext uri="{BB962C8B-B14F-4D97-AF65-F5344CB8AC3E}">
        <p14:creationId xmlns:p14="http://schemas.microsoft.com/office/powerpoint/2010/main" val="190262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8886C3-0083-3641-854B-CF7D28654A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444" y="1442618"/>
            <a:ext cx="1742092" cy="178198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DB71A4F-B7B5-A14B-A45E-6E92951221B2}"/>
              </a:ext>
            </a:extLst>
          </p:cNvPr>
          <p:cNvSpPr txBox="1"/>
          <p:nvPr/>
        </p:nvSpPr>
        <p:spPr>
          <a:xfrm>
            <a:off x="3378404" y="3412379"/>
            <a:ext cx="2387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 err="1">
                <a:solidFill>
                  <a:srgbClr val="EABD7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UCloud</a:t>
            </a:r>
            <a:r>
              <a:rPr kumimoji="1" lang="zh-CN" altLang="en-US" sz="1200" dirty="0">
                <a:solidFill>
                  <a:srgbClr val="EABD7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智慧医疗云，扫码加我</a:t>
            </a:r>
            <a:r>
              <a:rPr kumimoji="1" lang="en-US" altLang="zh-CN" sz="1200" dirty="0">
                <a:solidFill>
                  <a:srgbClr val="EABD7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</a:t>
            </a:r>
            <a:endParaRPr kumimoji="1" lang="zh-CN" altLang="en-US" sz="1200" dirty="0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38CB837-2F0E-A444-A771-48D5C3D92B5C}"/>
              </a:ext>
            </a:extLst>
          </p:cNvPr>
          <p:cNvSpPr txBox="1"/>
          <p:nvPr/>
        </p:nvSpPr>
        <p:spPr>
          <a:xfrm>
            <a:off x="3540949" y="715342"/>
            <a:ext cx="206210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dirty="0"/>
              <a:t>欢迎合作沟通</a:t>
            </a:r>
          </a:p>
        </p:txBody>
      </p:sp>
    </p:spTree>
    <p:extLst>
      <p:ext uri="{BB962C8B-B14F-4D97-AF65-F5344CB8AC3E}">
        <p14:creationId xmlns:p14="http://schemas.microsoft.com/office/powerpoint/2010/main" val="553268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AA188F-2D28-F54E-94CF-A1F80EFA45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9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37705FE2-DE20-4249-8D58-2CCBD2F839F2}"/>
              </a:ext>
            </a:extLst>
          </p:cNvPr>
          <p:cNvGrpSpPr/>
          <p:nvPr/>
        </p:nvGrpSpPr>
        <p:grpSpPr>
          <a:xfrm>
            <a:off x="902610" y="1896993"/>
            <a:ext cx="2188867" cy="2339806"/>
            <a:chOff x="902610" y="1896993"/>
            <a:chExt cx="2188867" cy="2339806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F02FEF49-0A9E-FB41-8571-B1E93493FE1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610" y="1896993"/>
              <a:ext cx="2188867" cy="2339806"/>
            </a:xfrm>
            <a:prstGeom prst="rect">
              <a:avLst/>
            </a:prstGeom>
            <a:noFill/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791310A-D177-C545-94D5-0CD06FF5679E}"/>
                </a:ext>
              </a:extLst>
            </p:cNvPr>
            <p:cNvSpPr txBox="1"/>
            <p:nvPr/>
          </p:nvSpPr>
          <p:spPr>
            <a:xfrm>
              <a:off x="1750822" y="2276498"/>
              <a:ext cx="492443" cy="1084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EABA7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ctr">
                <a:lnSpc>
                  <a:spcPct val="300000"/>
                </a:lnSpc>
              </a:pPr>
              <a:r>
                <a:rPr lang="zh-CN" altLang="en-US" sz="1200" b="0" dirty="0"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辅助</a:t>
              </a:r>
              <a:endParaRPr lang="en-US" altLang="zh-CN" sz="1200" b="0" dirty="0"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  <a:p>
              <a:pPr algn="ctr">
                <a:lnSpc>
                  <a:spcPct val="300000"/>
                </a:lnSpc>
              </a:pPr>
              <a:r>
                <a:rPr lang="zh-CN" altLang="en-US" sz="1200" b="0" dirty="0"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支撑</a:t>
              </a:r>
              <a:endParaRPr lang="en-US" altLang="zh-CN" sz="1200" b="0" dirty="0"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E0DBAC5-91A0-EA4F-982F-793271720AE0}"/>
              </a:ext>
            </a:extLst>
          </p:cNvPr>
          <p:cNvSpPr txBox="1"/>
          <p:nvPr/>
        </p:nvSpPr>
        <p:spPr>
          <a:xfrm>
            <a:off x="1699526" y="136152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1600" b="0" dirty="0"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过去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1E97045-FA1E-9643-8378-59E160007A5A}"/>
              </a:ext>
            </a:extLst>
          </p:cNvPr>
          <p:cNvSpPr txBox="1"/>
          <p:nvPr/>
        </p:nvSpPr>
        <p:spPr>
          <a:xfrm>
            <a:off x="4186484" y="136152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当下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A5E5AF2-5487-EC4F-86E4-187289E534F5}"/>
              </a:ext>
            </a:extLst>
          </p:cNvPr>
          <p:cNvSpPr txBox="1"/>
          <p:nvPr/>
        </p:nvSpPr>
        <p:spPr>
          <a:xfrm>
            <a:off x="6623070" y="136152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1600" b="0" dirty="0"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将来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3CA3DF2-2E13-5F4E-83E4-75AC36573084}"/>
              </a:ext>
            </a:extLst>
          </p:cNvPr>
          <p:cNvSpPr txBox="1"/>
          <p:nvPr/>
        </p:nvSpPr>
        <p:spPr>
          <a:xfrm>
            <a:off x="3384496" y="472754"/>
            <a:ext cx="237500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dirty="0"/>
              <a:t>医院信息化演变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F052510-AFE0-6947-BFED-4A9125483AFE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640" y="1910959"/>
            <a:ext cx="2188867" cy="2325839"/>
          </a:xfrm>
          <a:prstGeom prst="rect">
            <a:avLst/>
          </a:prstGeom>
          <a:noFill/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DCB456D-27A1-754D-B36B-0769B2ACD7EC}"/>
              </a:ext>
            </a:extLst>
          </p:cNvPr>
          <p:cNvSpPr txBox="1"/>
          <p:nvPr/>
        </p:nvSpPr>
        <p:spPr>
          <a:xfrm>
            <a:off x="3847988" y="2179837"/>
            <a:ext cx="1261885" cy="322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200" b="0" dirty="0"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多样化场景交织</a:t>
            </a:r>
            <a:endParaRPr lang="en-US" altLang="zh-CN" sz="1200" b="0" dirty="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98FBCDC-A289-E74F-A4DF-D28E1857C89E}"/>
              </a:ext>
            </a:extLst>
          </p:cNvPr>
          <p:cNvSpPr txBox="1"/>
          <p:nvPr/>
        </p:nvSpPr>
        <p:spPr>
          <a:xfrm>
            <a:off x="3473945" y="2699017"/>
            <a:ext cx="571588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00" b="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新应用   </a:t>
            </a:r>
            <a:endParaRPr lang="en-US" altLang="zh-CN" sz="1000" b="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CBEF639-0BFC-6D49-A010-6D60D5D93F9C}"/>
              </a:ext>
            </a:extLst>
          </p:cNvPr>
          <p:cNvSpPr txBox="1"/>
          <p:nvPr/>
        </p:nvSpPr>
        <p:spPr>
          <a:xfrm>
            <a:off x="3473945" y="2953009"/>
            <a:ext cx="571588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00" b="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新场景   </a:t>
            </a:r>
            <a:endParaRPr lang="en-US" altLang="zh-CN" sz="1000" b="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43069D1-0935-9B4D-BF8E-DBBC42A8795D}"/>
              </a:ext>
            </a:extLst>
          </p:cNvPr>
          <p:cNvSpPr txBox="1"/>
          <p:nvPr/>
        </p:nvSpPr>
        <p:spPr>
          <a:xfrm>
            <a:off x="4040872" y="2953009"/>
            <a:ext cx="1489625" cy="514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00" b="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互联网医院、处方流转新势力   </a:t>
            </a:r>
            <a:endParaRPr lang="en-US" altLang="zh-CN" sz="1000" b="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7D0820C-68DA-4742-9F99-1BDE87CE6A05}"/>
              </a:ext>
            </a:extLst>
          </p:cNvPr>
          <p:cNvSpPr txBox="1"/>
          <p:nvPr/>
        </p:nvSpPr>
        <p:spPr>
          <a:xfrm>
            <a:off x="3473945" y="3423230"/>
            <a:ext cx="571588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00" b="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新势力   </a:t>
            </a:r>
            <a:endParaRPr lang="en-US" altLang="zh-CN" sz="1000" b="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4BFEFFD-7734-EE4E-8574-B89044F570D0}"/>
              </a:ext>
            </a:extLst>
          </p:cNvPr>
          <p:cNvSpPr txBox="1"/>
          <p:nvPr/>
        </p:nvSpPr>
        <p:spPr>
          <a:xfrm>
            <a:off x="4040872" y="3423230"/>
            <a:ext cx="1489625" cy="514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00" b="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非公办医、保险入局、第三方检验机构</a:t>
            </a:r>
            <a:endParaRPr lang="en-US" altLang="zh-CN" sz="1000" b="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6A408C2-77A7-A344-A057-43970C75B9EA}"/>
              </a:ext>
            </a:extLst>
          </p:cNvPr>
          <p:cNvSpPr/>
          <p:nvPr/>
        </p:nvSpPr>
        <p:spPr>
          <a:xfrm>
            <a:off x="3394640" y="1896992"/>
            <a:ext cx="2178723" cy="45719"/>
          </a:xfrm>
          <a:prstGeom prst="rect">
            <a:avLst/>
          </a:prstGeom>
          <a:solidFill>
            <a:srgbClr val="EBBC7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FE98AC8-0C75-4A45-92E4-14051B752DBE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226" y="1896993"/>
            <a:ext cx="2188867" cy="2339806"/>
          </a:xfrm>
          <a:prstGeom prst="rect">
            <a:avLst/>
          </a:prstGeom>
          <a:noFill/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614510EF-5AC0-8545-95BC-6CCA2D61DFF0}"/>
              </a:ext>
            </a:extLst>
          </p:cNvPr>
          <p:cNvSpPr txBox="1"/>
          <p:nvPr/>
        </p:nvSpPr>
        <p:spPr>
          <a:xfrm>
            <a:off x="6525549" y="2163934"/>
            <a:ext cx="800219" cy="1638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300000"/>
              </a:lnSpc>
            </a:pPr>
            <a:r>
              <a:rPr lang="zh-CN" altLang="en-US" sz="1200" b="0" dirty="0"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泛在连接</a:t>
            </a:r>
            <a:endParaRPr lang="en-US" altLang="zh-CN" sz="1200" b="0" dirty="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300000"/>
              </a:lnSpc>
            </a:pPr>
            <a:r>
              <a:rPr lang="zh-CN" altLang="en-US" sz="1200" b="0" dirty="0"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数字留痕</a:t>
            </a:r>
            <a:endParaRPr lang="en-US" altLang="zh-CN" sz="1200" b="0" dirty="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300000"/>
              </a:lnSpc>
            </a:pPr>
            <a:r>
              <a:rPr lang="zh-CN" altLang="en-US" sz="1200" b="0" dirty="0"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智慧医疗</a:t>
            </a:r>
            <a:endParaRPr lang="en-US" altLang="zh-CN" sz="1200" b="0" dirty="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78E8DE5-2B27-4C4E-8F58-B5C0ADD918CB}"/>
              </a:ext>
            </a:extLst>
          </p:cNvPr>
          <p:cNvSpPr/>
          <p:nvPr/>
        </p:nvSpPr>
        <p:spPr>
          <a:xfrm>
            <a:off x="5831226" y="1901175"/>
            <a:ext cx="2188867" cy="45719"/>
          </a:xfrm>
          <a:prstGeom prst="rect">
            <a:avLst/>
          </a:prstGeom>
          <a:solidFill>
            <a:srgbClr val="4E65F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FFD13E8-0580-9D46-A836-685ACC44C96C}"/>
              </a:ext>
            </a:extLst>
          </p:cNvPr>
          <p:cNvSpPr txBox="1"/>
          <p:nvPr/>
        </p:nvSpPr>
        <p:spPr>
          <a:xfrm>
            <a:off x="4040873" y="2699017"/>
            <a:ext cx="1597498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EABA7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zh-CN" sz="1000" b="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5G</a:t>
            </a:r>
            <a:r>
              <a:rPr lang="zh-CN" altLang="en-US" sz="1000" b="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机器人、电子医保卡</a:t>
            </a:r>
            <a:endParaRPr lang="en-US" altLang="zh-CN" sz="1000" b="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BBEE762-95BB-6341-A81D-1F540CFE1E3D}"/>
              </a:ext>
            </a:extLst>
          </p:cNvPr>
          <p:cNvSpPr/>
          <p:nvPr/>
        </p:nvSpPr>
        <p:spPr>
          <a:xfrm>
            <a:off x="902610" y="1896521"/>
            <a:ext cx="2178723" cy="45719"/>
          </a:xfrm>
          <a:prstGeom prst="rect">
            <a:avLst/>
          </a:prstGeom>
          <a:solidFill>
            <a:srgbClr val="714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681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D8FC566-C6AE-E448-9A28-FBDFFB29A41E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994" y="1129284"/>
            <a:ext cx="1742926" cy="2884932"/>
          </a:xfrm>
          <a:prstGeom prst="rect">
            <a:avLst/>
          </a:prstGeom>
          <a:noFill/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40FD0F3-AA9F-6843-AAB3-DD51D1271BD8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549" y="1129284"/>
            <a:ext cx="1742926" cy="2884932"/>
          </a:xfrm>
          <a:prstGeom prst="rect">
            <a:avLst/>
          </a:prstGeom>
          <a:noFill/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20C3AA7-EC62-504B-916B-9222E2D829D5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105" y="1129284"/>
            <a:ext cx="1742926" cy="2884932"/>
          </a:xfrm>
          <a:prstGeom prst="rect">
            <a:avLst/>
          </a:prstGeom>
          <a:noFill/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4DEDC20-3555-484E-A7FD-46A48AC76505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61" y="1129285"/>
            <a:ext cx="1742926" cy="2884932"/>
          </a:xfrm>
          <a:prstGeom prst="rect">
            <a:avLst/>
          </a:prstGeom>
          <a:noFill/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6E9EAC72-DAA9-734F-8979-87ED695DCF32}"/>
              </a:ext>
            </a:extLst>
          </p:cNvPr>
          <p:cNvSpPr/>
          <p:nvPr/>
        </p:nvSpPr>
        <p:spPr>
          <a:xfrm>
            <a:off x="393661" y="2040271"/>
            <a:ext cx="1742925" cy="197394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dirty="0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F9DB3E8-CD65-E84A-A83A-42D94C610208}"/>
              </a:ext>
            </a:extLst>
          </p:cNvPr>
          <p:cNvSpPr/>
          <p:nvPr/>
        </p:nvSpPr>
        <p:spPr>
          <a:xfrm>
            <a:off x="2516106" y="2040271"/>
            <a:ext cx="1742925" cy="197394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dirty="0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0D9775A-3441-6144-B9A1-0204EBB863E8}"/>
              </a:ext>
            </a:extLst>
          </p:cNvPr>
          <p:cNvSpPr/>
          <p:nvPr/>
        </p:nvSpPr>
        <p:spPr>
          <a:xfrm>
            <a:off x="4638551" y="2040271"/>
            <a:ext cx="1742925" cy="197394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dirty="0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FF6F26E-8E1A-A24F-A961-2478D7C0CD5E}"/>
              </a:ext>
            </a:extLst>
          </p:cNvPr>
          <p:cNvSpPr/>
          <p:nvPr/>
        </p:nvSpPr>
        <p:spPr>
          <a:xfrm>
            <a:off x="6760995" y="2040271"/>
            <a:ext cx="1742925" cy="1973945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dirty="0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66AB955-56E4-7A4F-8354-B2671912030E}"/>
              </a:ext>
            </a:extLst>
          </p:cNvPr>
          <p:cNvSpPr txBox="1"/>
          <p:nvPr/>
        </p:nvSpPr>
        <p:spPr>
          <a:xfrm>
            <a:off x="510958" y="1159623"/>
            <a:ext cx="1508333" cy="791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EBBC7D"/>
                </a:solidFill>
              </a:rPr>
              <a:t>对外</a:t>
            </a:r>
            <a:endParaRPr lang="en-US" altLang="zh-CN" sz="1200" dirty="0">
              <a:solidFill>
                <a:srgbClr val="EBBC7D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</a:rPr>
              <a:t>纷繁复杂的新应用</a:t>
            </a:r>
            <a:endParaRPr lang="en-US" altLang="zh-CN" sz="10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</a:rPr>
              <a:t>落地医院</a:t>
            </a:r>
            <a:endParaRPr lang="id-ID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20FF44D-CFA9-5549-B168-81D7808D8785}"/>
              </a:ext>
            </a:extLst>
          </p:cNvPr>
          <p:cNvSpPr txBox="1"/>
          <p:nvPr/>
        </p:nvSpPr>
        <p:spPr>
          <a:xfrm>
            <a:off x="3384496" y="344078"/>
            <a:ext cx="237500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dirty="0"/>
              <a:t>医院信息化挑战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7A56828-B25B-2E4B-A5C4-D86DABA0444C}"/>
              </a:ext>
            </a:extLst>
          </p:cNvPr>
          <p:cNvSpPr txBox="1"/>
          <p:nvPr/>
        </p:nvSpPr>
        <p:spPr>
          <a:xfrm>
            <a:off x="2633402" y="1155806"/>
            <a:ext cx="1508333" cy="5609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EBBC7D"/>
                </a:solidFill>
              </a:rPr>
              <a:t>对内</a:t>
            </a:r>
            <a:endParaRPr lang="en-US" altLang="zh-CN" sz="1200" dirty="0">
              <a:solidFill>
                <a:srgbClr val="EBBC7D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</a:rPr>
              <a:t>有限的信息科人手</a:t>
            </a:r>
            <a:endParaRPr lang="id-ID" altLang="zh-CN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12B8873-522D-FE4A-9BA8-49F553C3761D}"/>
              </a:ext>
            </a:extLst>
          </p:cNvPr>
          <p:cNvSpPr txBox="1"/>
          <p:nvPr/>
        </p:nvSpPr>
        <p:spPr>
          <a:xfrm>
            <a:off x="4754810" y="1155806"/>
            <a:ext cx="1508333" cy="5609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EBBC7D"/>
                </a:solidFill>
              </a:rPr>
              <a:t>硬件</a:t>
            </a:r>
            <a:endParaRPr lang="en-US" altLang="zh-CN" sz="1200" dirty="0">
              <a:solidFill>
                <a:srgbClr val="EBBC7D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</a:rPr>
              <a:t>有限的机房空间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76FB82A-5F21-4548-8076-8DD9F7475DDF}"/>
              </a:ext>
            </a:extLst>
          </p:cNvPr>
          <p:cNvSpPr txBox="1"/>
          <p:nvPr/>
        </p:nvSpPr>
        <p:spPr>
          <a:xfrm>
            <a:off x="6876218" y="1155806"/>
            <a:ext cx="1508333" cy="5609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EBBC7D"/>
                </a:solidFill>
              </a:rPr>
              <a:t>软件</a:t>
            </a:r>
            <a:endParaRPr lang="en-US" altLang="zh-CN" sz="1200" dirty="0">
              <a:solidFill>
                <a:srgbClr val="EBBC7D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85000"/>
                  </a:schemeClr>
                </a:solidFill>
              </a:rPr>
              <a:t>各系统“烟囱”林立</a:t>
            </a:r>
            <a:endParaRPr lang="id-ID" altLang="zh-CN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02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1ADDC3E-D95B-6849-ACB9-E1C97CF2BAEB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3701667" cy="5143498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F75910-BFFB-F941-9694-DA2B06419C85}"/>
              </a:ext>
            </a:extLst>
          </p:cNvPr>
          <p:cNvGrpSpPr/>
          <p:nvPr/>
        </p:nvGrpSpPr>
        <p:grpSpPr>
          <a:xfrm>
            <a:off x="4452372" y="3334665"/>
            <a:ext cx="3404235" cy="579762"/>
            <a:chOff x="4228034" y="3271776"/>
            <a:chExt cx="3404235" cy="579762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636B95E-574D-2344-9D34-909BF74CFDC9}"/>
                </a:ext>
              </a:extLst>
            </p:cNvPr>
            <p:cNvSpPr txBox="1"/>
            <p:nvPr/>
          </p:nvSpPr>
          <p:spPr>
            <a:xfrm>
              <a:off x="4228034" y="3567614"/>
              <a:ext cx="3404235" cy="2839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defRPr kumimoji="1" sz="2400" spc="40">
                  <a:solidFill>
                    <a:srgbClr val="EABA7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  <a:cs typeface="Hiragino Sans GB W3" charset="-122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bg1">
                      <a:lumMod val="85000"/>
                    </a:schemeClr>
                  </a:solidFill>
                </a:rPr>
                <a:t>个性化精准医疗、精准用药、宏观健康预测、实时报警</a:t>
              </a:r>
              <a:endParaRPr lang="en-US" altLang="zh-CN" sz="1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F3AC4B6-8360-C04F-BB00-49215CC73023}"/>
                </a:ext>
              </a:extLst>
            </p:cNvPr>
            <p:cNvSpPr txBox="1"/>
            <p:nvPr/>
          </p:nvSpPr>
          <p:spPr>
            <a:xfrm>
              <a:off x="4228034" y="3271776"/>
              <a:ext cx="2787519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defRPr kumimoji="1" sz="2400" spc="40">
                  <a:solidFill>
                    <a:srgbClr val="EABA7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  <a:cs typeface="Hiragino Sans GB W3" charset="-122"/>
                </a:defRPr>
              </a:lvl1pPr>
            </a:lstStyle>
            <a:p>
              <a:r>
                <a:rPr lang="zh-CN" altLang="en-US" sz="1400" dirty="0"/>
                <a:t>数据应用、技术创新、运维服务</a:t>
              </a:r>
              <a:endParaRPr lang="en-US" altLang="zh-CN" sz="1400" dirty="0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C66A1B-B912-6A41-95D9-508F72706616}"/>
              </a:ext>
            </a:extLst>
          </p:cNvPr>
          <p:cNvGrpSpPr/>
          <p:nvPr/>
        </p:nvGrpSpPr>
        <p:grpSpPr>
          <a:xfrm>
            <a:off x="4452372" y="1101778"/>
            <a:ext cx="4086714" cy="808883"/>
            <a:chOff x="4228034" y="1038889"/>
            <a:chExt cx="4086714" cy="808883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4C16959-7279-944D-82D6-E20B624DB937}"/>
                </a:ext>
              </a:extLst>
            </p:cNvPr>
            <p:cNvSpPr txBox="1"/>
            <p:nvPr/>
          </p:nvSpPr>
          <p:spPr>
            <a:xfrm>
              <a:off x="4228034" y="1333016"/>
              <a:ext cx="3803904" cy="5147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defRPr kumimoji="1" sz="2400" spc="40">
                  <a:solidFill>
                    <a:srgbClr val="EABA7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  <a:cs typeface="Hiragino Sans GB W3" charset="-122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bg1">
                      <a:lumMod val="85000"/>
                    </a:schemeClr>
                  </a:solidFill>
                </a:rPr>
                <a:t>据测算，中国一个中等规模的城市（</a:t>
              </a:r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</a:rPr>
                <a:t>700</a:t>
              </a:r>
              <a:r>
                <a:rPr lang="zh-CN" altLang="en-US" sz="1000" dirty="0">
                  <a:solidFill>
                    <a:schemeClr val="bg1">
                      <a:lumMod val="85000"/>
                    </a:schemeClr>
                  </a:solidFill>
                </a:rPr>
                <a:t>万人口），累计</a:t>
              </a:r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</a:rPr>
                <a:t>1PB</a:t>
              </a:r>
              <a:r>
                <a:rPr lang="zh-CN" altLang="en-US" sz="1000" dirty="0">
                  <a:solidFill>
                    <a:schemeClr val="bg1">
                      <a:lumMod val="85000"/>
                    </a:schemeClr>
                  </a:solidFill>
                </a:rPr>
                <a:t>医疗大数据，不超过</a:t>
              </a:r>
              <a:r>
                <a:rPr lang="en-US" altLang="zh-CN" sz="1000" dirty="0">
                  <a:solidFill>
                    <a:schemeClr val="bg1">
                      <a:lumMod val="85000"/>
                    </a:schemeClr>
                  </a:solidFill>
                </a:rPr>
                <a:t>5</a:t>
              </a:r>
              <a:r>
                <a:rPr lang="zh-CN" altLang="en-US" sz="1000" dirty="0">
                  <a:solidFill>
                    <a:schemeClr val="bg1">
                      <a:lumMod val="85000"/>
                    </a:schemeClr>
                  </a:solidFill>
                </a:rPr>
                <a:t>年时间。</a:t>
              </a:r>
              <a:endParaRPr lang="en-US" altLang="zh-CN" sz="1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CA32EB6-B634-A941-ADF1-A9705B4717F6}"/>
                </a:ext>
              </a:extLst>
            </p:cNvPr>
            <p:cNvSpPr txBox="1"/>
            <p:nvPr/>
          </p:nvSpPr>
          <p:spPr>
            <a:xfrm>
              <a:off x="4228034" y="1038889"/>
              <a:ext cx="4086714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defRPr kumimoji="1" sz="2400" spc="40">
                  <a:solidFill>
                    <a:srgbClr val="EABA7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  <a:cs typeface="Hiragino Sans GB W3" charset="-122"/>
                </a:defRPr>
              </a:lvl1pPr>
            </a:lstStyle>
            <a:p>
              <a:r>
                <a:rPr lang="zh-CN" altLang="en-US" sz="1400" dirty="0"/>
                <a:t>医疗大数据、健康档案、电子病历、临床数据</a:t>
              </a:r>
              <a:endParaRPr lang="en-US" altLang="zh-CN" sz="1400" dirty="0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7F9BC8F-4F08-4B4B-8CA7-2DB0136A7D55}"/>
              </a:ext>
            </a:extLst>
          </p:cNvPr>
          <p:cNvGrpSpPr/>
          <p:nvPr/>
        </p:nvGrpSpPr>
        <p:grpSpPr>
          <a:xfrm>
            <a:off x="4452372" y="2211663"/>
            <a:ext cx="3320845" cy="822001"/>
            <a:chOff x="4228034" y="2119005"/>
            <a:chExt cx="3320845" cy="822001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E49DF81-9167-604B-A7F7-994D03B93BBA}"/>
                </a:ext>
              </a:extLst>
            </p:cNvPr>
            <p:cNvSpPr txBox="1"/>
            <p:nvPr/>
          </p:nvSpPr>
          <p:spPr>
            <a:xfrm>
              <a:off x="4228034" y="2426250"/>
              <a:ext cx="3320845" cy="51475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defRPr kumimoji="1" sz="2400" spc="40">
                  <a:solidFill>
                    <a:srgbClr val="EABA7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  <a:cs typeface="Hiragino Sans GB W3" charset="-122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bg1">
                      <a:lumMod val="85000"/>
                    </a:schemeClr>
                  </a:solidFill>
                </a:rPr>
                <a:t>医疗健康数据分类分级标准制定中，强调“分级授权、分类应用、权责一致”</a:t>
              </a:r>
              <a:endParaRPr lang="en-US" altLang="zh-CN" sz="1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BCF8B39-56B4-FB45-8203-024B7ABC43F6}"/>
                </a:ext>
              </a:extLst>
            </p:cNvPr>
            <p:cNvSpPr txBox="1"/>
            <p:nvPr/>
          </p:nvSpPr>
          <p:spPr>
            <a:xfrm>
              <a:off x="4228034" y="2119005"/>
              <a:ext cx="3099164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>
                <a:defRPr kumimoji="1" sz="2400" spc="40">
                  <a:solidFill>
                    <a:srgbClr val="EABA7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  <a:cs typeface="Hiragino Sans GB W3" charset="-122"/>
                </a:defRPr>
              </a:lvl1pPr>
            </a:lstStyle>
            <a:p>
              <a:r>
                <a:rPr lang="zh-CN" altLang="en-US" sz="1400" dirty="0"/>
                <a:t>数据安全、信息安全、网络安全</a:t>
              </a:r>
              <a:endParaRPr lang="en-US" altLang="zh-CN" sz="1400" dirty="0"/>
            </a:p>
          </p:txBody>
        </p:sp>
      </p:grpSp>
      <p:sp>
        <p:nvSpPr>
          <p:cNvPr id="8" name="任意多边形 28">
            <a:extLst>
              <a:ext uri="{FF2B5EF4-FFF2-40B4-BE49-F238E27FC236}">
                <a16:creationId xmlns:a16="http://schemas.microsoft.com/office/drawing/2014/main" id="{74F916EC-147B-AF49-B224-5B5E73FF3A15}"/>
              </a:ext>
            </a:extLst>
          </p:cNvPr>
          <p:cNvSpPr/>
          <p:nvPr/>
        </p:nvSpPr>
        <p:spPr>
          <a:xfrm>
            <a:off x="683768" y="1910661"/>
            <a:ext cx="2440682" cy="2162312"/>
          </a:xfrm>
          <a:custGeom>
            <a:avLst/>
            <a:gdLst>
              <a:gd name="connsiteX0" fmla="*/ 3368200 w 7741090"/>
              <a:gd name="connsiteY0" fmla="*/ 289814 h 6858187"/>
              <a:gd name="connsiteX1" fmla="*/ 78762 w 7741090"/>
              <a:gd name="connsiteY1" fmla="*/ 5988557 h 6858187"/>
              <a:gd name="connsiteX2" fmla="*/ 580731 w 7741090"/>
              <a:gd name="connsiteY2" fmla="*/ 6858188 h 6858187"/>
              <a:gd name="connsiteX3" fmla="*/ 7160359 w 7741090"/>
              <a:gd name="connsiteY3" fmla="*/ 6858188 h 6858187"/>
              <a:gd name="connsiteX4" fmla="*/ 7662329 w 7741090"/>
              <a:gd name="connsiteY4" fmla="*/ 5988557 h 6858187"/>
              <a:gd name="connsiteX5" fmla="*/ 4372890 w 7741090"/>
              <a:gd name="connsiteY5" fmla="*/ 289814 h 6858187"/>
              <a:gd name="connsiteX6" fmla="*/ 3368200 w 7741090"/>
              <a:gd name="connsiteY6" fmla="*/ 289814 h 685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090" h="6858187">
                <a:moveTo>
                  <a:pt x="3368200" y="289814"/>
                </a:moveTo>
                <a:lnTo>
                  <a:pt x="78762" y="5988557"/>
                </a:lnTo>
                <a:cubicBezTo>
                  <a:pt x="-144836" y="6374976"/>
                  <a:pt x="134286" y="6858188"/>
                  <a:pt x="580731" y="6858188"/>
                </a:cubicBezTo>
                <a:lnTo>
                  <a:pt x="7160359" y="6858188"/>
                </a:lnTo>
                <a:cubicBezTo>
                  <a:pt x="7606805" y="6858188"/>
                  <a:pt x="7885927" y="6374976"/>
                  <a:pt x="7662329" y="5988557"/>
                </a:cubicBezTo>
                <a:lnTo>
                  <a:pt x="4372890" y="289814"/>
                </a:lnTo>
                <a:cubicBezTo>
                  <a:pt x="4150042" y="-96605"/>
                  <a:pt x="3591798" y="-96605"/>
                  <a:pt x="3368200" y="289814"/>
                </a:cubicBezTo>
                <a:close/>
              </a:path>
            </a:pathLst>
          </a:custGeom>
          <a:gradFill>
            <a:gsLst>
              <a:gs pos="100000">
                <a:srgbClr val="232E61">
                  <a:lumMod val="80000"/>
                  <a:lumOff val="20000"/>
                </a:srgbClr>
              </a:gs>
              <a:gs pos="0">
                <a:srgbClr val="19214B"/>
              </a:gs>
            </a:gsLst>
            <a:lin ang="4800000" scaled="0"/>
          </a:gradFill>
          <a:ln w="7620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9" name="直接箭头连接符 30">
            <a:extLst>
              <a:ext uri="{FF2B5EF4-FFF2-40B4-BE49-F238E27FC236}">
                <a16:creationId xmlns:a16="http://schemas.microsoft.com/office/drawing/2014/main" id="{49011B1E-A6BF-5049-8D5F-2206CD209975}"/>
              </a:ext>
            </a:extLst>
          </p:cNvPr>
          <p:cNvCxnSpPr>
            <a:cxnSpLocks/>
            <a:stCxn id="8" idx="5"/>
            <a:endCxn id="8" idx="4"/>
          </p:cNvCxnSpPr>
          <p:nvPr/>
        </p:nvCxnSpPr>
        <p:spPr>
          <a:xfrm>
            <a:off x="2062493" y="2002037"/>
            <a:ext cx="1037124" cy="1796752"/>
          </a:xfrm>
          <a:prstGeom prst="straightConnector1">
            <a:avLst/>
          </a:prstGeom>
          <a:ln w="38100" cap="rnd">
            <a:gradFill>
              <a:gsLst>
                <a:gs pos="100000">
                  <a:srgbClr val="2B3297"/>
                </a:gs>
                <a:gs pos="9000">
                  <a:srgbClr val="37CCF2"/>
                </a:gs>
              </a:gsLst>
              <a:lin ang="12000000" scaled="0"/>
            </a:gra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33">
            <a:extLst>
              <a:ext uri="{FF2B5EF4-FFF2-40B4-BE49-F238E27FC236}">
                <a16:creationId xmlns:a16="http://schemas.microsoft.com/office/drawing/2014/main" id="{F6C6A267-E3B2-704F-8AB7-800021510F45}"/>
              </a:ext>
            </a:extLst>
          </p:cNvPr>
          <p:cNvCxnSpPr>
            <a:cxnSpLocks/>
            <a:stCxn id="8" idx="3"/>
            <a:endCxn id="8" idx="2"/>
          </p:cNvCxnSpPr>
          <p:nvPr/>
        </p:nvCxnSpPr>
        <p:spPr>
          <a:xfrm flipH="1">
            <a:off x="866866" y="4072974"/>
            <a:ext cx="2074485" cy="0"/>
          </a:xfrm>
          <a:prstGeom prst="straightConnector1">
            <a:avLst/>
          </a:prstGeom>
          <a:ln w="38100" cap="rnd">
            <a:gradFill>
              <a:gsLst>
                <a:gs pos="81000">
                  <a:srgbClr val="19214B"/>
                </a:gs>
                <a:gs pos="8000">
                  <a:srgbClr val="506DE9"/>
                </a:gs>
              </a:gsLst>
              <a:lin ang="12000000" scaled="0"/>
            </a:gra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41">
            <a:extLst>
              <a:ext uri="{FF2B5EF4-FFF2-40B4-BE49-F238E27FC236}">
                <a16:creationId xmlns:a16="http://schemas.microsoft.com/office/drawing/2014/main" id="{84C838E7-953D-5E45-A5C7-9243C2D20511}"/>
              </a:ext>
            </a:extLst>
          </p:cNvPr>
          <p:cNvCxnSpPr>
            <a:cxnSpLocks/>
            <a:stCxn id="8" idx="1"/>
            <a:endCxn id="8" idx="0"/>
          </p:cNvCxnSpPr>
          <p:nvPr/>
        </p:nvCxnSpPr>
        <p:spPr>
          <a:xfrm flipV="1">
            <a:off x="708601" y="2002037"/>
            <a:ext cx="1037124" cy="1796752"/>
          </a:xfrm>
          <a:prstGeom prst="straightConnector1">
            <a:avLst/>
          </a:prstGeom>
          <a:ln w="38100" cap="rnd">
            <a:gradFill>
              <a:gsLst>
                <a:gs pos="9000">
                  <a:srgbClr val="3E3A9F"/>
                </a:gs>
                <a:gs pos="84000">
                  <a:srgbClr val="7465C8"/>
                </a:gs>
              </a:gsLst>
              <a:lin ang="12000000" scaled="0"/>
            </a:gra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C867E19E-E172-E544-BB6A-D876118854AC}"/>
              </a:ext>
            </a:extLst>
          </p:cNvPr>
          <p:cNvSpPr/>
          <p:nvPr/>
        </p:nvSpPr>
        <p:spPr>
          <a:xfrm>
            <a:off x="593841" y="3837582"/>
            <a:ext cx="248323" cy="248323"/>
          </a:xfrm>
          <a:prstGeom prst="ellipse">
            <a:avLst/>
          </a:prstGeom>
          <a:solidFill>
            <a:srgbClr val="EABD7D"/>
          </a:soli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96F103F-33AC-9E4E-8E01-C105AE83B42D}"/>
              </a:ext>
            </a:extLst>
          </p:cNvPr>
          <p:cNvSpPr/>
          <p:nvPr/>
        </p:nvSpPr>
        <p:spPr>
          <a:xfrm>
            <a:off x="2975456" y="3837582"/>
            <a:ext cx="248323" cy="248323"/>
          </a:xfrm>
          <a:prstGeom prst="ellipse">
            <a:avLst/>
          </a:prstGeom>
          <a:solidFill>
            <a:srgbClr val="EABD7D"/>
          </a:soli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7106560-C01C-254A-A9B5-497073966797}"/>
              </a:ext>
            </a:extLst>
          </p:cNvPr>
          <p:cNvSpPr/>
          <p:nvPr/>
        </p:nvSpPr>
        <p:spPr>
          <a:xfrm>
            <a:off x="1779947" y="1803798"/>
            <a:ext cx="248323" cy="248323"/>
          </a:xfrm>
          <a:prstGeom prst="ellipse">
            <a:avLst/>
          </a:prstGeom>
          <a:solidFill>
            <a:srgbClr val="EABD7D"/>
          </a:solidFill>
          <a:ln w="57150" cap="rnd">
            <a:noFill/>
            <a:prstDash val="solid"/>
            <a:round/>
          </a:ln>
          <a:effectLst>
            <a:outerShdw blurRad="508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2000" b="1" dirty="0">
              <a:solidFill>
                <a:srgbClr val="EABD7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iconfont-11672-5428360">
            <a:extLst>
              <a:ext uri="{FF2B5EF4-FFF2-40B4-BE49-F238E27FC236}">
                <a16:creationId xmlns:a16="http://schemas.microsoft.com/office/drawing/2014/main" id="{65C5AFEF-37A8-7748-B968-511601CDE3DD}"/>
              </a:ext>
            </a:extLst>
          </p:cNvPr>
          <p:cNvSpPr>
            <a:spLocks noChangeAspect="1"/>
          </p:cNvSpPr>
          <p:nvPr/>
        </p:nvSpPr>
        <p:spPr>
          <a:xfrm>
            <a:off x="1827456" y="1832540"/>
            <a:ext cx="166987" cy="190837"/>
          </a:xfrm>
          <a:custGeom>
            <a:avLst/>
            <a:gdLst>
              <a:gd name="T0" fmla="*/ 7600 w 11200"/>
              <a:gd name="T1" fmla="*/ 12800 h 12800"/>
              <a:gd name="T2" fmla="*/ 4000 w 11200"/>
              <a:gd name="T3" fmla="*/ 9200 h 12800"/>
              <a:gd name="T4" fmla="*/ 7600 w 11200"/>
              <a:gd name="T5" fmla="*/ 5600 h 12800"/>
              <a:gd name="T6" fmla="*/ 11200 w 11200"/>
              <a:gd name="T7" fmla="*/ 9200 h 12800"/>
              <a:gd name="T8" fmla="*/ 7600 w 11200"/>
              <a:gd name="T9" fmla="*/ 12800 h 12800"/>
              <a:gd name="T10" fmla="*/ 7600 w 11200"/>
              <a:gd name="T11" fmla="*/ 7200 h 12800"/>
              <a:gd name="T12" fmla="*/ 5600 w 11200"/>
              <a:gd name="T13" fmla="*/ 9200 h 12800"/>
              <a:gd name="T14" fmla="*/ 7600 w 11200"/>
              <a:gd name="T15" fmla="*/ 11200 h 12800"/>
              <a:gd name="T16" fmla="*/ 9600 w 11200"/>
              <a:gd name="T17" fmla="*/ 9200 h 12800"/>
              <a:gd name="T18" fmla="*/ 7600 w 11200"/>
              <a:gd name="T19" fmla="*/ 7200 h 12800"/>
              <a:gd name="T20" fmla="*/ 8000 w 11200"/>
              <a:gd name="T21" fmla="*/ 10400 h 12800"/>
              <a:gd name="T22" fmla="*/ 7200 w 11200"/>
              <a:gd name="T23" fmla="*/ 10400 h 12800"/>
              <a:gd name="T24" fmla="*/ 7200 w 11200"/>
              <a:gd name="T25" fmla="*/ 9600 h 12800"/>
              <a:gd name="T26" fmla="*/ 6400 w 11200"/>
              <a:gd name="T27" fmla="*/ 9600 h 12800"/>
              <a:gd name="T28" fmla="*/ 6400 w 11200"/>
              <a:gd name="T29" fmla="*/ 8800 h 12800"/>
              <a:gd name="T30" fmla="*/ 7200 w 11200"/>
              <a:gd name="T31" fmla="*/ 8800 h 12800"/>
              <a:gd name="T32" fmla="*/ 7200 w 11200"/>
              <a:gd name="T33" fmla="*/ 8000 h 12800"/>
              <a:gd name="T34" fmla="*/ 8000 w 11200"/>
              <a:gd name="T35" fmla="*/ 8000 h 12800"/>
              <a:gd name="T36" fmla="*/ 8000 w 11200"/>
              <a:gd name="T37" fmla="*/ 8800 h 12800"/>
              <a:gd name="T38" fmla="*/ 8800 w 11200"/>
              <a:gd name="T39" fmla="*/ 8800 h 12800"/>
              <a:gd name="T40" fmla="*/ 8800 w 11200"/>
              <a:gd name="T41" fmla="*/ 9600 h 12800"/>
              <a:gd name="T42" fmla="*/ 8000 w 11200"/>
              <a:gd name="T43" fmla="*/ 9600 h 12800"/>
              <a:gd name="T44" fmla="*/ 8000 w 11200"/>
              <a:gd name="T45" fmla="*/ 10400 h 12800"/>
              <a:gd name="T46" fmla="*/ 9600 w 11200"/>
              <a:gd name="T47" fmla="*/ 4250 h 12800"/>
              <a:gd name="T48" fmla="*/ 9600 w 11200"/>
              <a:gd name="T49" fmla="*/ 5301 h 12800"/>
              <a:gd name="T50" fmla="*/ 9238 w 11200"/>
              <a:gd name="T51" fmla="*/ 5122 h 12800"/>
              <a:gd name="T52" fmla="*/ 9600 w 11200"/>
              <a:gd name="T53" fmla="*/ 4250 h 12800"/>
              <a:gd name="T54" fmla="*/ 8247 w 11200"/>
              <a:gd name="T55" fmla="*/ 4865 h 12800"/>
              <a:gd name="T56" fmla="*/ 7600 w 11200"/>
              <a:gd name="T57" fmla="*/ 4800 h 12800"/>
              <a:gd name="T58" fmla="*/ 5099 w 11200"/>
              <a:gd name="T59" fmla="*/ 5585 h 12800"/>
              <a:gd name="T60" fmla="*/ 4800 w 11200"/>
              <a:gd name="T61" fmla="*/ 5600 h 12800"/>
              <a:gd name="T62" fmla="*/ 0 w 11200"/>
              <a:gd name="T63" fmla="*/ 3200 h 12800"/>
              <a:gd name="T64" fmla="*/ 0 w 11200"/>
              <a:gd name="T65" fmla="*/ 2400 h 12800"/>
              <a:gd name="T66" fmla="*/ 4800 w 11200"/>
              <a:gd name="T67" fmla="*/ 0 h 12800"/>
              <a:gd name="T68" fmla="*/ 9600 w 11200"/>
              <a:gd name="T69" fmla="*/ 2400 h 12800"/>
              <a:gd name="T70" fmla="*/ 9600 w 11200"/>
              <a:gd name="T71" fmla="*/ 3200 h 12800"/>
              <a:gd name="T72" fmla="*/ 8247 w 11200"/>
              <a:gd name="T73" fmla="*/ 4865 h 12800"/>
              <a:gd name="T74" fmla="*/ 4250 w 11200"/>
              <a:gd name="T75" fmla="*/ 6378 h 12800"/>
              <a:gd name="T76" fmla="*/ 3422 w 11200"/>
              <a:gd name="T77" fmla="*/ 7887 h 12800"/>
              <a:gd name="T78" fmla="*/ 0 w 11200"/>
              <a:gd name="T79" fmla="*/ 5600 h 12800"/>
              <a:gd name="T80" fmla="*/ 0 w 11200"/>
              <a:gd name="T81" fmla="*/ 4250 h 12800"/>
              <a:gd name="T82" fmla="*/ 4250 w 11200"/>
              <a:gd name="T83" fmla="*/ 6378 h 12800"/>
              <a:gd name="T84" fmla="*/ 3251 w 11200"/>
              <a:gd name="T85" fmla="*/ 8690 h 12800"/>
              <a:gd name="T86" fmla="*/ 3200 w 11200"/>
              <a:gd name="T87" fmla="*/ 9200 h 12800"/>
              <a:gd name="T88" fmla="*/ 3349 w 11200"/>
              <a:gd name="T89" fmla="*/ 10276 h 12800"/>
              <a:gd name="T90" fmla="*/ 0 w 11200"/>
              <a:gd name="T91" fmla="*/ 8000 h 12800"/>
              <a:gd name="T92" fmla="*/ 0 w 11200"/>
              <a:gd name="T93" fmla="*/ 6650 h 12800"/>
              <a:gd name="T94" fmla="*/ 3251 w 11200"/>
              <a:gd name="T95" fmla="*/ 8690 h 12800"/>
              <a:gd name="T96" fmla="*/ 3670 w 11200"/>
              <a:gd name="T97" fmla="*/ 11142 h 12800"/>
              <a:gd name="T98" fmla="*/ 5065 w 11200"/>
              <a:gd name="T99" fmla="*/ 12787 h 12800"/>
              <a:gd name="T100" fmla="*/ 4800 w 11200"/>
              <a:gd name="T101" fmla="*/ 12800 h 12800"/>
              <a:gd name="T102" fmla="*/ 0 w 11200"/>
              <a:gd name="T103" fmla="*/ 10400 h 12800"/>
              <a:gd name="T104" fmla="*/ 0 w 11200"/>
              <a:gd name="T105" fmla="*/ 9050 h 12800"/>
              <a:gd name="T106" fmla="*/ 3670 w 11200"/>
              <a:gd name="T107" fmla="*/ 11142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200" h="12800">
                <a:moveTo>
                  <a:pt x="7600" y="12800"/>
                </a:moveTo>
                <a:cubicBezTo>
                  <a:pt x="5612" y="12800"/>
                  <a:pt x="4000" y="11188"/>
                  <a:pt x="4000" y="9200"/>
                </a:cubicBezTo>
                <a:cubicBezTo>
                  <a:pt x="4000" y="7212"/>
                  <a:pt x="5612" y="5600"/>
                  <a:pt x="7600" y="5600"/>
                </a:cubicBezTo>
                <a:cubicBezTo>
                  <a:pt x="9588" y="5600"/>
                  <a:pt x="11200" y="7212"/>
                  <a:pt x="11200" y="9200"/>
                </a:cubicBezTo>
                <a:cubicBezTo>
                  <a:pt x="11200" y="11188"/>
                  <a:pt x="9588" y="12800"/>
                  <a:pt x="7600" y="12800"/>
                </a:cubicBezTo>
                <a:close/>
                <a:moveTo>
                  <a:pt x="7600" y="7200"/>
                </a:moveTo>
                <a:cubicBezTo>
                  <a:pt x="6495" y="7200"/>
                  <a:pt x="5600" y="8095"/>
                  <a:pt x="5600" y="9200"/>
                </a:cubicBezTo>
                <a:cubicBezTo>
                  <a:pt x="5600" y="10305"/>
                  <a:pt x="6495" y="11200"/>
                  <a:pt x="7600" y="11200"/>
                </a:cubicBezTo>
                <a:cubicBezTo>
                  <a:pt x="8705" y="11200"/>
                  <a:pt x="9600" y="10305"/>
                  <a:pt x="9600" y="9200"/>
                </a:cubicBezTo>
                <a:cubicBezTo>
                  <a:pt x="9600" y="8095"/>
                  <a:pt x="8705" y="7200"/>
                  <a:pt x="7600" y="7200"/>
                </a:cubicBezTo>
                <a:close/>
                <a:moveTo>
                  <a:pt x="8000" y="10400"/>
                </a:moveTo>
                <a:lnTo>
                  <a:pt x="7200" y="10400"/>
                </a:lnTo>
                <a:lnTo>
                  <a:pt x="7200" y="9600"/>
                </a:lnTo>
                <a:lnTo>
                  <a:pt x="6400" y="9600"/>
                </a:lnTo>
                <a:lnTo>
                  <a:pt x="6400" y="8800"/>
                </a:lnTo>
                <a:lnTo>
                  <a:pt x="7200" y="8800"/>
                </a:lnTo>
                <a:lnTo>
                  <a:pt x="7200" y="8000"/>
                </a:lnTo>
                <a:lnTo>
                  <a:pt x="8000" y="8000"/>
                </a:lnTo>
                <a:lnTo>
                  <a:pt x="8000" y="8800"/>
                </a:lnTo>
                <a:lnTo>
                  <a:pt x="8800" y="8800"/>
                </a:lnTo>
                <a:lnTo>
                  <a:pt x="8800" y="9600"/>
                </a:lnTo>
                <a:lnTo>
                  <a:pt x="8000" y="9600"/>
                </a:lnTo>
                <a:lnTo>
                  <a:pt x="8000" y="10400"/>
                </a:lnTo>
                <a:close/>
                <a:moveTo>
                  <a:pt x="9600" y="4250"/>
                </a:moveTo>
                <a:lnTo>
                  <a:pt x="9600" y="5301"/>
                </a:lnTo>
                <a:cubicBezTo>
                  <a:pt x="9480" y="5239"/>
                  <a:pt x="9364" y="5173"/>
                  <a:pt x="9238" y="5122"/>
                </a:cubicBezTo>
                <a:cubicBezTo>
                  <a:pt x="9469" y="4864"/>
                  <a:pt x="9600" y="4573"/>
                  <a:pt x="9600" y="4250"/>
                </a:cubicBezTo>
                <a:close/>
                <a:moveTo>
                  <a:pt x="8247" y="4865"/>
                </a:moveTo>
                <a:cubicBezTo>
                  <a:pt x="8034" y="4834"/>
                  <a:pt x="7822" y="4800"/>
                  <a:pt x="7600" y="4800"/>
                </a:cubicBezTo>
                <a:cubicBezTo>
                  <a:pt x="6706" y="4800"/>
                  <a:pt x="5833" y="5074"/>
                  <a:pt x="5099" y="5585"/>
                </a:cubicBezTo>
                <a:cubicBezTo>
                  <a:pt x="4998" y="5588"/>
                  <a:pt x="4902" y="5600"/>
                  <a:pt x="4800" y="5600"/>
                </a:cubicBezTo>
                <a:cubicBezTo>
                  <a:pt x="2150" y="5600"/>
                  <a:pt x="0" y="4526"/>
                  <a:pt x="0" y="3200"/>
                </a:cubicBezTo>
                <a:lnTo>
                  <a:pt x="0" y="2400"/>
                </a:lnTo>
                <a:cubicBezTo>
                  <a:pt x="0" y="1074"/>
                  <a:pt x="2150" y="0"/>
                  <a:pt x="4800" y="0"/>
                </a:cubicBezTo>
                <a:cubicBezTo>
                  <a:pt x="7450" y="0"/>
                  <a:pt x="9600" y="1074"/>
                  <a:pt x="9600" y="2400"/>
                </a:cubicBezTo>
                <a:lnTo>
                  <a:pt x="9600" y="3200"/>
                </a:lnTo>
                <a:cubicBezTo>
                  <a:pt x="9600" y="3848"/>
                  <a:pt x="9082" y="4434"/>
                  <a:pt x="8247" y="4865"/>
                </a:cubicBezTo>
                <a:close/>
                <a:moveTo>
                  <a:pt x="4250" y="6378"/>
                </a:moveTo>
                <a:cubicBezTo>
                  <a:pt x="3876" y="6822"/>
                  <a:pt x="3595" y="7334"/>
                  <a:pt x="3422" y="7887"/>
                </a:cubicBezTo>
                <a:cubicBezTo>
                  <a:pt x="1448" y="7590"/>
                  <a:pt x="0" y="6684"/>
                  <a:pt x="0" y="5600"/>
                </a:cubicBezTo>
                <a:lnTo>
                  <a:pt x="0" y="4250"/>
                </a:lnTo>
                <a:cubicBezTo>
                  <a:pt x="0" y="5482"/>
                  <a:pt x="1861" y="6271"/>
                  <a:pt x="4250" y="6378"/>
                </a:cubicBezTo>
                <a:close/>
                <a:moveTo>
                  <a:pt x="3251" y="8690"/>
                </a:moveTo>
                <a:cubicBezTo>
                  <a:pt x="3231" y="8859"/>
                  <a:pt x="3200" y="9025"/>
                  <a:pt x="3200" y="9200"/>
                </a:cubicBezTo>
                <a:cubicBezTo>
                  <a:pt x="3200" y="9574"/>
                  <a:pt x="3261" y="9930"/>
                  <a:pt x="3349" y="10276"/>
                </a:cubicBezTo>
                <a:cubicBezTo>
                  <a:pt x="1412" y="9967"/>
                  <a:pt x="0" y="9071"/>
                  <a:pt x="0" y="8000"/>
                </a:cubicBezTo>
                <a:lnTo>
                  <a:pt x="0" y="6650"/>
                </a:lnTo>
                <a:cubicBezTo>
                  <a:pt x="0" y="7703"/>
                  <a:pt x="1365" y="8431"/>
                  <a:pt x="3251" y="8690"/>
                </a:cubicBezTo>
                <a:close/>
                <a:moveTo>
                  <a:pt x="3670" y="11142"/>
                </a:moveTo>
                <a:cubicBezTo>
                  <a:pt x="3996" y="11799"/>
                  <a:pt x="4471" y="12366"/>
                  <a:pt x="5065" y="12787"/>
                </a:cubicBezTo>
                <a:cubicBezTo>
                  <a:pt x="4976" y="12789"/>
                  <a:pt x="4890" y="12800"/>
                  <a:pt x="4800" y="12800"/>
                </a:cubicBezTo>
                <a:cubicBezTo>
                  <a:pt x="2150" y="12800"/>
                  <a:pt x="0" y="11726"/>
                  <a:pt x="0" y="10400"/>
                </a:cubicBezTo>
                <a:lnTo>
                  <a:pt x="0" y="9050"/>
                </a:lnTo>
                <a:cubicBezTo>
                  <a:pt x="0" y="10180"/>
                  <a:pt x="1567" y="10941"/>
                  <a:pt x="3670" y="11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iconfont-1161-856962">
            <a:extLst>
              <a:ext uri="{FF2B5EF4-FFF2-40B4-BE49-F238E27FC236}">
                <a16:creationId xmlns:a16="http://schemas.microsoft.com/office/drawing/2014/main" id="{DDDF4F23-5C12-2A4A-8A10-648ACC2CA9FD}"/>
              </a:ext>
            </a:extLst>
          </p:cNvPr>
          <p:cNvSpPr>
            <a:spLocks noChangeAspect="1"/>
          </p:cNvSpPr>
          <p:nvPr/>
        </p:nvSpPr>
        <p:spPr>
          <a:xfrm>
            <a:off x="652612" y="3890165"/>
            <a:ext cx="111978" cy="136965"/>
          </a:xfrm>
          <a:custGeom>
            <a:avLst/>
            <a:gdLst>
              <a:gd name="T0" fmla="*/ 3754 w 7507"/>
              <a:gd name="T1" fmla="*/ 0 h 9180"/>
              <a:gd name="T2" fmla="*/ 0 w 7507"/>
              <a:gd name="T3" fmla="*/ 1502 h 9180"/>
              <a:gd name="T4" fmla="*/ 0 w 7507"/>
              <a:gd name="T5" fmla="*/ 4505 h 9180"/>
              <a:gd name="T6" fmla="*/ 3303 w 7507"/>
              <a:gd name="T7" fmla="*/ 9009 h 9180"/>
              <a:gd name="T8" fmla="*/ 4204 w 7507"/>
              <a:gd name="T9" fmla="*/ 9009 h 9180"/>
              <a:gd name="T10" fmla="*/ 7507 w 7507"/>
              <a:gd name="T11" fmla="*/ 4505 h 9180"/>
              <a:gd name="T12" fmla="*/ 7507 w 7507"/>
              <a:gd name="T13" fmla="*/ 1502 h 9180"/>
              <a:gd name="T14" fmla="*/ 3754 w 7507"/>
              <a:gd name="T15" fmla="*/ 0 h 9180"/>
              <a:gd name="T16" fmla="*/ 3257 w 7507"/>
              <a:gd name="T17" fmla="*/ 6143 h 9180"/>
              <a:gd name="T18" fmla="*/ 1860 w 7507"/>
              <a:gd name="T19" fmla="*/ 4733 h 9180"/>
              <a:gd name="T20" fmla="*/ 2337 w 7507"/>
              <a:gd name="T21" fmla="*/ 4251 h 9180"/>
              <a:gd name="T22" fmla="*/ 3257 w 7507"/>
              <a:gd name="T23" fmla="*/ 5179 h 9180"/>
              <a:gd name="T24" fmla="*/ 5548 w 7507"/>
              <a:gd name="T25" fmla="*/ 2866 h 9180"/>
              <a:gd name="T26" fmla="*/ 6026 w 7507"/>
              <a:gd name="T27" fmla="*/ 3348 h 9180"/>
              <a:gd name="T28" fmla="*/ 3257 w 7507"/>
              <a:gd name="T29" fmla="*/ 6143 h 9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507" h="9180">
                <a:moveTo>
                  <a:pt x="3754" y="0"/>
                </a:moveTo>
                <a:lnTo>
                  <a:pt x="0" y="1502"/>
                </a:lnTo>
                <a:lnTo>
                  <a:pt x="0" y="4505"/>
                </a:lnTo>
                <a:cubicBezTo>
                  <a:pt x="0" y="6562"/>
                  <a:pt x="1339" y="8256"/>
                  <a:pt x="3303" y="9009"/>
                </a:cubicBezTo>
                <a:cubicBezTo>
                  <a:pt x="3748" y="9180"/>
                  <a:pt x="3759" y="9180"/>
                  <a:pt x="4204" y="9009"/>
                </a:cubicBezTo>
                <a:cubicBezTo>
                  <a:pt x="6168" y="8256"/>
                  <a:pt x="7507" y="6562"/>
                  <a:pt x="7507" y="4505"/>
                </a:cubicBezTo>
                <a:lnTo>
                  <a:pt x="7507" y="1502"/>
                </a:lnTo>
                <a:lnTo>
                  <a:pt x="3754" y="0"/>
                </a:lnTo>
                <a:close/>
                <a:moveTo>
                  <a:pt x="3257" y="6143"/>
                </a:moveTo>
                <a:lnTo>
                  <a:pt x="1860" y="4733"/>
                </a:lnTo>
                <a:lnTo>
                  <a:pt x="2337" y="4251"/>
                </a:lnTo>
                <a:lnTo>
                  <a:pt x="3257" y="5179"/>
                </a:lnTo>
                <a:lnTo>
                  <a:pt x="5548" y="2866"/>
                </a:lnTo>
                <a:lnTo>
                  <a:pt x="6026" y="3348"/>
                </a:lnTo>
                <a:lnTo>
                  <a:pt x="3257" y="6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confont-1039-872566">
            <a:extLst>
              <a:ext uri="{FF2B5EF4-FFF2-40B4-BE49-F238E27FC236}">
                <a16:creationId xmlns:a16="http://schemas.microsoft.com/office/drawing/2014/main" id="{8D230F86-9450-2442-B0F1-4F2466A48BEC}"/>
              </a:ext>
            </a:extLst>
          </p:cNvPr>
          <p:cNvSpPr>
            <a:spLocks noChangeAspect="1"/>
          </p:cNvSpPr>
          <p:nvPr/>
        </p:nvSpPr>
        <p:spPr>
          <a:xfrm>
            <a:off x="3020334" y="3884277"/>
            <a:ext cx="153658" cy="152833"/>
          </a:xfrm>
          <a:custGeom>
            <a:avLst/>
            <a:gdLst>
              <a:gd name="T0" fmla="*/ 5569 w 9698"/>
              <a:gd name="T1" fmla="*/ 6395 h 9644"/>
              <a:gd name="T2" fmla="*/ 3929 w 9698"/>
              <a:gd name="T3" fmla="*/ 6746 h 9644"/>
              <a:gd name="T4" fmla="*/ 2224 w 9698"/>
              <a:gd name="T5" fmla="*/ 3606 h 9644"/>
              <a:gd name="T6" fmla="*/ 3457 w 9698"/>
              <a:gd name="T7" fmla="*/ 2453 h 9644"/>
              <a:gd name="T8" fmla="*/ 2133 w 9698"/>
              <a:gd name="T9" fmla="*/ 609 h 9644"/>
              <a:gd name="T10" fmla="*/ 91 w 9698"/>
              <a:gd name="T11" fmla="*/ 1792 h 9644"/>
              <a:gd name="T12" fmla="*/ 4363 w 9698"/>
              <a:gd name="T13" fmla="*/ 9457 h 9644"/>
              <a:gd name="T14" fmla="*/ 6507 w 9698"/>
              <a:gd name="T15" fmla="*/ 8450 h 9644"/>
              <a:gd name="T16" fmla="*/ 4658 w 9698"/>
              <a:gd name="T17" fmla="*/ 4947 h 9644"/>
              <a:gd name="T18" fmla="*/ 5649 w 9698"/>
              <a:gd name="T19" fmla="*/ 5185 h 9644"/>
              <a:gd name="T20" fmla="*/ 4088 w 9698"/>
              <a:gd name="T21" fmla="*/ 5424 h 9644"/>
              <a:gd name="T22" fmla="*/ 3878 w 9698"/>
              <a:gd name="T23" fmla="*/ 5003 h 9644"/>
              <a:gd name="T24" fmla="*/ 4839 w 9698"/>
              <a:gd name="T25" fmla="*/ 3939 h 9644"/>
              <a:gd name="T26" fmla="*/ 4703 w 9698"/>
              <a:gd name="T27" fmla="*/ 3322 h 9644"/>
              <a:gd name="T28" fmla="*/ 4103 w 9698"/>
              <a:gd name="T29" fmla="*/ 3896 h 9644"/>
              <a:gd name="T30" fmla="*/ 4719 w 9698"/>
              <a:gd name="T31" fmla="*/ 2832 h 9644"/>
              <a:gd name="T32" fmla="*/ 4899 w 9698"/>
              <a:gd name="T33" fmla="*/ 4681 h 9644"/>
              <a:gd name="T34" fmla="*/ 7076 w 9698"/>
              <a:gd name="T35" fmla="*/ 4863 h 9644"/>
              <a:gd name="T36" fmla="*/ 5875 w 9698"/>
              <a:gd name="T37" fmla="*/ 4653 h 9644"/>
              <a:gd name="T38" fmla="*/ 6790 w 9698"/>
              <a:gd name="T39" fmla="*/ 3041 h 9644"/>
              <a:gd name="T40" fmla="*/ 7631 w 9698"/>
              <a:gd name="T41" fmla="*/ 3279 h 9644"/>
              <a:gd name="T42" fmla="*/ 7691 w 9698"/>
              <a:gd name="T43" fmla="*/ 4386 h 9644"/>
              <a:gd name="T44" fmla="*/ 7691 w 9698"/>
              <a:gd name="T45" fmla="*/ 4863 h 9644"/>
              <a:gd name="T46" fmla="*/ 7631 w 9698"/>
              <a:gd name="T47" fmla="*/ 5171 h 9644"/>
              <a:gd name="T48" fmla="*/ 7076 w 9698"/>
              <a:gd name="T49" fmla="*/ 5171 h 9644"/>
              <a:gd name="T50" fmla="*/ 7076 w 9698"/>
              <a:gd name="T51" fmla="*/ 4863 h 9644"/>
              <a:gd name="T52" fmla="*/ 7076 w 9698"/>
              <a:gd name="T53" fmla="*/ 3392 h 9644"/>
              <a:gd name="T54" fmla="*/ 6550 w 9698"/>
              <a:gd name="T55" fmla="*/ 4387 h 9644"/>
              <a:gd name="T56" fmla="*/ 3853 w 9698"/>
              <a:gd name="T57" fmla="*/ 1047 h 9644"/>
              <a:gd name="T58" fmla="*/ 8994 w 9698"/>
              <a:gd name="T59" fmla="*/ 3900 h 9644"/>
              <a:gd name="T60" fmla="*/ 6981 w 9698"/>
              <a:gd name="T61" fmla="*/ 7205 h 9644"/>
              <a:gd name="T62" fmla="*/ 9685 w 9698"/>
              <a:gd name="T63" fmla="*/ 3902 h 9644"/>
              <a:gd name="T64" fmla="*/ 3529 w 9698"/>
              <a:gd name="T65" fmla="*/ 478 h 9644"/>
              <a:gd name="T66" fmla="*/ 3853 w 9698"/>
              <a:gd name="T67" fmla="*/ 1047 h 9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698" h="9644">
                <a:moveTo>
                  <a:pt x="6594" y="7791"/>
                </a:moveTo>
                <a:lnTo>
                  <a:pt x="5569" y="6395"/>
                </a:lnTo>
                <a:cubicBezTo>
                  <a:pt x="5422" y="6194"/>
                  <a:pt x="5114" y="6127"/>
                  <a:pt x="4886" y="6246"/>
                </a:cubicBezTo>
                <a:lnTo>
                  <a:pt x="3929" y="6746"/>
                </a:lnTo>
                <a:cubicBezTo>
                  <a:pt x="3505" y="6991"/>
                  <a:pt x="2786" y="6013"/>
                  <a:pt x="2522" y="5522"/>
                </a:cubicBezTo>
                <a:cubicBezTo>
                  <a:pt x="2137" y="4806"/>
                  <a:pt x="1886" y="3803"/>
                  <a:pt x="2224" y="3606"/>
                </a:cubicBezTo>
                <a:lnTo>
                  <a:pt x="3224" y="3080"/>
                </a:lnTo>
                <a:cubicBezTo>
                  <a:pt x="3451" y="2961"/>
                  <a:pt x="3556" y="2679"/>
                  <a:pt x="3457" y="2453"/>
                </a:cubicBezTo>
                <a:lnTo>
                  <a:pt x="2768" y="888"/>
                </a:lnTo>
                <a:cubicBezTo>
                  <a:pt x="2669" y="662"/>
                  <a:pt x="2383" y="537"/>
                  <a:pt x="2133" y="609"/>
                </a:cubicBezTo>
                <a:lnTo>
                  <a:pt x="469" y="1088"/>
                </a:lnTo>
                <a:cubicBezTo>
                  <a:pt x="220" y="1160"/>
                  <a:pt x="58" y="1520"/>
                  <a:pt x="91" y="1792"/>
                </a:cubicBezTo>
                <a:cubicBezTo>
                  <a:pt x="91" y="1792"/>
                  <a:pt x="0" y="3604"/>
                  <a:pt x="1350" y="6019"/>
                </a:cubicBezTo>
                <a:cubicBezTo>
                  <a:pt x="2700" y="8434"/>
                  <a:pt x="4363" y="9457"/>
                  <a:pt x="4363" y="9457"/>
                </a:cubicBezTo>
                <a:cubicBezTo>
                  <a:pt x="4622" y="9644"/>
                  <a:pt x="5113" y="9633"/>
                  <a:pt x="5243" y="9492"/>
                </a:cubicBezTo>
                <a:lnTo>
                  <a:pt x="6507" y="8450"/>
                </a:lnTo>
                <a:cubicBezTo>
                  <a:pt x="6703" y="8289"/>
                  <a:pt x="6742" y="7992"/>
                  <a:pt x="6594" y="7791"/>
                </a:cubicBezTo>
                <a:close/>
                <a:moveTo>
                  <a:pt x="4658" y="4947"/>
                </a:moveTo>
                <a:lnTo>
                  <a:pt x="5349" y="4947"/>
                </a:lnTo>
                <a:cubicBezTo>
                  <a:pt x="5539" y="4957"/>
                  <a:pt x="5639" y="5036"/>
                  <a:pt x="5649" y="5185"/>
                </a:cubicBezTo>
                <a:cubicBezTo>
                  <a:pt x="5639" y="5344"/>
                  <a:pt x="5549" y="5424"/>
                  <a:pt x="5379" y="5424"/>
                </a:cubicBezTo>
                <a:lnTo>
                  <a:pt x="4088" y="5424"/>
                </a:lnTo>
                <a:cubicBezTo>
                  <a:pt x="3898" y="5424"/>
                  <a:pt x="3803" y="5345"/>
                  <a:pt x="3803" y="5185"/>
                </a:cubicBezTo>
                <a:cubicBezTo>
                  <a:pt x="3792" y="5139"/>
                  <a:pt x="3818" y="5078"/>
                  <a:pt x="3878" y="5003"/>
                </a:cubicBezTo>
                <a:cubicBezTo>
                  <a:pt x="3957" y="4919"/>
                  <a:pt x="4038" y="4835"/>
                  <a:pt x="4118" y="4751"/>
                </a:cubicBezTo>
                <a:cubicBezTo>
                  <a:pt x="4448" y="4424"/>
                  <a:pt x="4689" y="4153"/>
                  <a:pt x="4839" y="3939"/>
                </a:cubicBezTo>
                <a:cubicBezTo>
                  <a:pt x="4929" y="3826"/>
                  <a:pt x="4974" y="3714"/>
                  <a:pt x="4974" y="3602"/>
                </a:cubicBezTo>
                <a:cubicBezTo>
                  <a:pt x="4954" y="3434"/>
                  <a:pt x="4863" y="3341"/>
                  <a:pt x="4703" y="3322"/>
                </a:cubicBezTo>
                <a:cubicBezTo>
                  <a:pt x="4543" y="3322"/>
                  <a:pt x="4429" y="3429"/>
                  <a:pt x="4358" y="3644"/>
                </a:cubicBezTo>
                <a:cubicBezTo>
                  <a:pt x="4298" y="3822"/>
                  <a:pt x="4213" y="3906"/>
                  <a:pt x="4103" y="3896"/>
                </a:cubicBezTo>
                <a:cubicBezTo>
                  <a:pt x="3912" y="3896"/>
                  <a:pt x="3818" y="3812"/>
                  <a:pt x="3818" y="3644"/>
                </a:cubicBezTo>
                <a:cubicBezTo>
                  <a:pt x="3867" y="3167"/>
                  <a:pt x="4168" y="2897"/>
                  <a:pt x="4719" y="2832"/>
                </a:cubicBezTo>
                <a:cubicBezTo>
                  <a:pt x="5259" y="2869"/>
                  <a:pt x="5544" y="3116"/>
                  <a:pt x="5575" y="3574"/>
                </a:cubicBezTo>
                <a:cubicBezTo>
                  <a:pt x="5575" y="3835"/>
                  <a:pt x="5349" y="4204"/>
                  <a:pt x="4899" y="4681"/>
                </a:cubicBezTo>
                <a:cubicBezTo>
                  <a:pt x="4778" y="4812"/>
                  <a:pt x="4698" y="4901"/>
                  <a:pt x="4658" y="4947"/>
                </a:cubicBezTo>
                <a:close/>
                <a:moveTo>
                  <a:pt x="7076" y="4863"/>
                </a:moveTo>
                <a:lnTo>
                  <a:pt x="6145" y="4863"/>
                </a:lnTo>
                <a:cubicBezTo>
                  <a:pt x="5974" y="4863"/>
                  <a:pt x="5884" y="4793"/>
                  <a:pt x="5875" y="4653"/>
                </a:cubicBezTo>
                <a:cubicBezTo>
                  <a:pt x="5865" y="4597"/>
                  <a:pt x="5884" y="4541"/>
                  <a:pt x="5934" y="4485"/>
                </a:cubicBezTo>
                <a:lnTo>
                  <a:pt x="6790" y="3041"/>
                </a:lnTo>
                <a:cubicBezTo>
                  <a:pt x="6860" y="2902"/>
                  <a:pt x="6991" y="2832"/>
                  <a:pt x="7181" y="2832"/>
                </a:cubicBezTo>
                <a:cubicBezTo>
                  <a:pt x="7471" y="2850"/>
                  <a:pt x="7621" y="3000"/>
                  <a:pt x="7631" y="3279"/>
                </a:cubicBezTo>
                <a:lnTo>
                  <a:pt x="7631" y="4386"/>
                </a:lnTo>
                <a:lnTo>
                  <a:pt x="7691" y="4386"/>
                </a:lnTo>
                <a:cubicBezTo>
                  <a:pt x="7851" y="4405"/>
                  <a:pt x="7942" y="4485"/>
                  <a:pt x="7962" y="4625"/>
                </a:cubicBezTo>
                <a:cubicBezTo>
                  <a:pt x="7941" y="4774"/>
                  <a:pt x="7851" y="4854"/>
                  <a:pt x="7691" y="4863"/>
                </a:cubicBezTo>
                <a:lnTo>
                  <a:pt x="7631" y="4863"/>
                </a:lnTo>
                <a:lnTo>
                  <a:pt x="7631" y="5171"/>
                </a:lnTo>
                <a:cubicBezTo>
                  <a:pt x="7631" y="5339"/>
                  <a:pt x="7536" y="5423"/>
                  <a:pt x="7346" y="5423"/>
                </a:cubicBezTo>
                <a:cubicBezTo>
                  <a:pt x="7156" y="5423"/>
                  <a:pt x="7066" y="5339"/>
                  <a:pt x="7076" y="5171"/>
                </a:cubicBezTo>
                <a:lnTo>
                  <a:pt x="7076" y="4863"/>
                </a:lnTo>
                <a:lnTo>
                  <a:pt x="7076" y="4863"/>
                </a:lnTo>
                <a:close/>
                <a:moveTo>
                  <a:pt x="7076" y="4387"/>
                </a:moveTo>
                <a:lnTo>
                  <a:pt x="7076" y="3392"/>
                </a:lnTo>
                <a:lnTo>
                  <a:pt x="7061" y="3392"/>
                </a:lnTo>
                <a:lnTo>
                  <a:pt x="6550" y="4387"/>
                </a:lnTo>
                <a:lnTo>
                  <a:pt x="7076" y="4387"/>
                </a:lnTo>
                <a:close/>
                <a:moveTo>
                  <a:pt x="3853" y="1047"/>
                </a:moveTo>
                <a:cubicBezTo>
                  <a:pt x="4353" y="790"/>
                  <a:pt x="4927" y="645"/>
                  <a:pt x="5538" y="647"/>
                </a:cubicBezTo>
                <a:cubicBezTo>
                  <a:pt x="7457" y="652"/>
                  <a:pt x="9005" y="2109"/>
                  <a:pt x="8994" y="3900"/>
                </a:cubicBezTo>
                <a:cubicBezTo>
                  <a:pt x="8986" y="5147"/>
                  <a:pt x="8226" y="6228"/>
                  <a:pt x="7117" y="6767"/>
                </a:cubicBezTo>
                <a:cubicBezTo>
                  <a:pt x="7117" y="6767"/>
                  <a:pt x="6825" y="6976"/>
                  <a:pt x="6981" y="7205"/>
                </a:cubicBezTo>
                <a:cubicBezTo>
                  <a:pt x="7148" y="7484"/>
                  <a:pt x="7441" y="7335"/>
                  <a:pt x="7441" y="7335"/>
                </a:cubicBezTo>
                <a:cubicBezTo>
                  <a:pt x="8767" y="6688"/>
                  <a:pt x="9676" y="5395"/>
                  <a:pt x="9685" y="3902"/>
                </a:cubicBezTo>
                <a:cubicBezTo>
                  <a:pt x="9698" y="1755"/>
                  <a:pt x="7843" y="8"/>
                  <a:pt x="5541" y="2"/>
                </a:cubicBezTo>
                <a:cubicBezTo>
                  <a:pt x="4813" y="0"/>
                  <a:pt x="4127" y="173"/>
                  <a:pt x="3529" y="478"/>
                </a:cubicBezTo>
                <a:cubicBezTo>
                  <a:pt x="3529" y="478"/>
                  <a:pt x="3197" y="658"/>
                  <a:pt x="3384" y="929"/>
                </a:cubicBezTo>
                <a:cubicBezTo>
                  <a:pt x="3570" y="1200"/>
                  <a:pt x="3853" y="1047"/>
                  <a:pt x="3853" y="1047"/>
                </a:cubicBezTo>
                <a:close/>
                <a:moveTo>
                  <a:pt x="3853" y="104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任意多边形 79">
            <a:extLst>
              <a:ext uri="{FF2B5EF4-FFF2-40B4-BE49-F238E27FC236}">
                <a16:creationId xmlns:a16="http://schemas.microsoft.com/office/drawing/2014/main" id="{157832A6-67AF-2047-A1FD-24FAA2C47291}"/>
              </a:ext>
            </a:extLst>
          </p:cNvPr>
          <p:cNvSpPr/>
          <p:nvPr/>
        </p:nvSpPr>
        <p:spPr>
          <a:xfrm>
            <a:off x="1365122" y="2678677"/>
            <a:ext cx="1091654" cy="966090"/>
          </a:xfrm>
          <a:custGeom>
            <a:avLst/>
            <a:gdLst>
              <a:gd name="connsiteX0" fmla="*/ 3368200 w 7741090"/>
              <a:gd name="connsiteY0" fmla="*/ 289814 h 6858187"/>
              <a:gd name="connsiteX1" fmla="*/ 78762 w 7741090"/>
              <a:gd name="connsiteY1" fmla="*/ 5988557 h 6858187"/>
              <a:gd name="connsiteX2" fmla="*/ 580731 w 7741090"/>
              <a:gd name="connsiteY2" fmla="*/ 6858188 h 6858187"/>
              <a:gd name="connsiteX3" fmla="*/ 7160359 w 7741090"/>
              <a:gd name="connsiteY3" fmla="*/ 6858188 h 6858187"/>
              <a:gd name="connsiteX4" fmla="*/ 7662329 w 7741090"/>
              <a:gd name="connsiteY4" fmla="*/ 5988557 h 6858187"/>
              <a:gd name="connsiteX5" fmla="*/ 4372890 w 7741090"/>
              <a:gd name="connsiteY5" fmla="*/ 289814 h 6858187"/>
              <a:gd name="connsiteX6" fmla="*/ 3368200 w 7741090"/>
              <a:gd name="connsiteY6" fmla="*/ 289814 h 685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41090" h="6858187">
                <a:moveTo>
                  <a:pt x="3368200" y="289814"/>
                </a:moveTo>
                <a:lnTo>
                  <a:pt x="78762" y="5988557"/>
                </a:lnTo>
                <a:cubicBezTo>
                  <a:pt x="-144836" y="6374976"/>
                  <a:pt x="134286" y="6858188"/>
                  <a:pt x="580731" y="6858188"/>
                </a:cubicBezTo>
                <a:lnTo>
                  <a:pt x="7160359" y="6858188"/>
                </a:lnTo>
                <a:cubicBezTo>
                  <a:pt x="7606805" y="6858188"/>
                  <a:pt x="7885927" y="6374976"/>
                  <a:pt x="7662329" y="5988557"/>
                </a:cubicBezTo>
                <a:lnTo>
                  <a:pt x="4372890" y="289814"/>
                </a:lnTo>
                <a:cubicBezTo>
                  <a:pt x="4150042" y="-96605"/>
                  <a:pt x="3591798" y="-96605"/>
                  <a:pt x="3368200" y="289814"/>
                </a:cubicBezTo>
                <a:close/>
              </a:path>
            </a:pathLst>
          </a:custGeom>
          <a:gradFill>
            <a:gsLst>
              <a:gs pos="0">
                <a:srgbClr val="212C61"/>
              </a:gs>
              <a:gs pos="91108">
                <a:srgbClr val="212C61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>
              <a:lnSpc>
                <a:spcPct val="150000"/>
              </a:lnSpc>
            </a:pPr>
            <a:endParaRPr lang="en-US" altLang="zh-CN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 defTabSz="653247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医疗</a:t>
            </a:r>
            <a:endParaRPr lang="en-US" altLang="zh-CN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  <a:p>
            <a:pPr algn="ctr" defTabSz="653247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专有云</a:t>
            </a:r>
            <a:endParaRPr lang="en-US" altLang="zh-CN" sz="1000" dirty="0">
              <a:solidFill>
                <a:schemeClr val="bg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8816A1D-9E75-D440-930A-C1685360B597}"/>
              </a:ext>
            </a:extLst>
          </p:cNvPr>
          <p:cNvSpPr txBox="1"/>
          <p:nvPr/>
        </p:nvSpPr>
        <p:spPr>
          <a:xfrm>
            <a:off x="749441" y="625571"/>
            <a:ext cx="237500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dirty="0"/>
              <a:t>围绕“数据、安全、应用”破局</a:t>
            </a:r>
          </a:p>
        </p:txBody>
      </p:sp>
    </p:spTree>
    <p:extLst>
      <p:ext uri="{BB962C8B-B14F-4D97-AF65-F5344CB8AC3E}">
        <p14:creationId xmlns:p14="http://schemas.microsoft.com/office/powerpoint/2010/main" val="36645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03851928-2493-EB49-A316-04B74EB8F8AA}"/>
              </a:ext>
            </a:extLst>
          </p:cNvPr>
          <p:cNvSpPr/>
          <p:nvPr/>
        </p:nvSpPr>
        <p:spPr>
          <a:xfrm>
            <a:off x="7862986" y="924684"/>
            <a:ext cx="1161743" cy="365691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52346"/>
              </a:gs>
              <a:gs pos="99000">
                <a:srgbClr val="141939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714">
              <a:solidFill>
                <a:srgbClr val="EBBC7D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295" name="圆角矩形 151">
            <a:extLst>
              <a:ext uri="{FF2B5EF4-FFF2-40B4-BE49-F238E27FC236}">
                <a16:creationId xmlns:a16="http://schemas.microsoft.com/office/drawing/2014/main" id="{9E918AC9-04EE-5543-8D81-D12A0F8CC98F}"/>
              </a:ext>
            </a:extLst>
          </p:cNvPr>
          <p:cNvSpPr/>
          <p:nvPr/>
        </p:nvSpPr>
        <p:spPr>
          <a:xfrm>
            <a:off x="7850888" y="928535"/>
            <a:ext cx="1173841" cy="44947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1000" dirty="0">
              <a:solidFill>
                <a:srgbClr val="E9BB7A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167" name="圆角矩形 166">
            <a:extLst>
              <a:ext uri="{FF2B5EF4-FFF2-40B4-BE49-F238E27FC236}">
                <a16:creationId xmlns:a16="http://schemas.microsoft.com/office/drawing/2014/main" id="{4F7BE1D6-C52E-A94B-A7B0-086B83350D88}"/>
              </a:ext>
            </a:extLst>
          </p:cNvPr>
          <p:cNvSpPr/>
          <p:nvPr/>
        </p:nvSpPr>
        <p:spPr>
          <a:xfrm>
            <a:off x="119270" y="3314583"/>
            <a:ext cx="7622106" cy="55624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1F4A626F-7079-D64F-AC32-6EB13AC31493}"/>
              </a:ext>
            </a:extLst>
          </p:cNvPr>
          <p:cNvSpPr/>
          <p:nvPr/>
        </p:nvSpPr>
        <p:spPr>
          <a:xfrm>
            <a:off x="119270" y="2601966"/>
            <a:ext cx="7622106" cy="563321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33A71"/>
              </a:gs>
              <a:gs pos="100000">
                <a:srgbClr val="3D1950">
                  <a:alpha val="41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0265"/>
            <a:endParaRPr kumimoji="1" lang="zh-CN" altLang="en-US" sz="1675">
              <a:solidFill>
                <a:schemeClr val="lt1"/>
              </a:solidFill>
            </a:endParaRPr>
          </a:p>
        </p:txBody>
      </p:sp>
      <p:sp>
        <p:nvSpPr>
          <p:cNvPr id="93" name="圆角矩形 92">
            <a:extLst>
              <a:ext uri="{FF2B5EF4-FFF2-40B4-BE49-F238E27FC236}">
                <a16:creationId xmlns:a16="http://schemas.microsoft.com/office/drawing/2014/main" id="{BDA461F9-1899-6542-97B4-7E925BFA8314}"/>
              </a:ext>
            </a:extLst>
          </p:cNvPr>
          <p:cNvSpPr/>
          <p:nvPr/>
        </p:nvSpPr>
        <p:spPr>
          <a:xfrm>
            <a:off x="119270" y="893935"/>
            <a:ext cx="7622106" cy="160762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latin typeface="Source Han Sans CN Regular"/>
              <a:ea typeface="Source Han Sans CN Regular"/>
            </a:endParaRPr>
          </a:p>
        </p:txBody>
      </p:sp>
      <p:sp>
        <p:nvSpPr>
          <p:cNvPr id="130" name="圆角矩形 151">
            <a:extLst>
              <a:ext uri="{FF2B5EF4-FFF2-40B4-BE49-F238E27FC236}">
                <a16:creationId xmlns:a16="http://schemas.microsoft.com/office/drawing/2014/main" id="{6D2D11EA-F46E-2948-BC6C-B3DAB90D8141}"/>
              </a:ext>
            </a:extLst>
          </p:cNvPr>
          <p:cNvSpPr/>
          <p:nvPr/>
        </p:nvSpPr>
        <p:spPr>
          <a:xfrm>
            <a:off x="119270" y="886044"/>
            <a:ext cx="7622106" cy="47414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1000" dirty="0">
              <a:solidFill>
                <a:srgbClr val="E9BB7A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D8BA2CC3-7ECC-A049-95BB-D9332B1E3516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68755"/>
          </a:xfrm>
          <a:prstGeom prst="rect">
            <a:avLst/>
          </a:prstGeom>
          <a:noFill/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9F72F3A3-661C-E748-8E57-E85D8D7E117A}"/>
              </a:ext>
            </a:extLst>
          </p:cNvPr>
          <p:cNvSpPr txBox="1"/>
          <p:nvPr/>
        </p:nvSpPr>
        <p:spPr>
          <a:xfrm>
            <a:off x="7894923" y="1004985"/>
            <a:ext cx="110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40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defRPr>
            </a:lvl1pPr>
          </a:lstStyle>
          <a:p>
            <a:pPr algn="ctr"/>
            <a:r>
              <a:rPr lang="zh-CN" altLang="en-US" sz="1000" dirty="0">
                <a:solidFill>
                  <a:srgbClr val="EBBC7D"/>
                </a:solidFill>
              </a:rPr>
              <a:t>信息安全赋能</a:t>
            </a: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1807D545-4CA7-1646-BE4C-C603699485CD}"/>
              </a:ext>
            </a:extLst>
          </p:cNvPr>
          <p:cNvSpPr/>
          <p:nvPr/>
        </p:nvSpPr>
        <p:spPr>
          <a:xfrm>
            <a:off x="400216" y="1833139"/>
            <a:ext cx="515342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en-US" altLang="zh-CN" sz="800">
                <a:solidFill>
                  <a:schemeClr val="bg1"/>
                </a:solidFill>
                <a:latin typeface="Source Han Sans CN Regular"/>
                <a:ea typeface="Source Han Sans CN Regular"/>
              </a:rPr>
              <a:t>EMR</a:t>
            </a:r>
            <a:endParaRPr lang="zh-CN" altLang="en-US" sz="800" dirty="0">
              <a:solidFill>
                <a:schemeClr val="bg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42E8BB36-E300-FC48-86CA-9CCB5D76B49A}"/>
              </a:ext>
            </a:extLst>
          </p:cNvPr>
          <p:cNvSpPr/>
          <p:nvPr/>
        </p:nvSpPr>
        <p:spPr>
          <a:xfrm>
            <a:off x="1010875" y="1823694"/>
            <a:ext cx="515343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en-US" altLang="zh-CN" sz="800">
                <a:solidFill>
                  <a:schemeClr val="bg1"/>
                </a:solidFill>
                <a:latin typeface="Source Han Sans CN Regular"/>
                <a:ea typeface="Source Han Sans CN Regular"/>
              </a:rPr>
              <a:t>CDSS</a:t>
            </a:r>
            <a:endParaRPr lang="zh-CN" altLang="en-US" sz="800" dirty="0">
              <a:solidFill>
                <a:schemeClr val="bg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94CBE3CC-2FCD-934D-B48F-68BE700ED798}"/>
              </a:ext>
            </a:extLst>
          </p:cNvPr>
          <p:cNvSpPr/>
          <p:nvPr/>
        </p:nvSpPr>
        <p:spPr>
          <a:xfrm>
            <a:off x="1010876" y="2182940"/>
            <a:ext cx="515342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en-US" altLang="zh-CN" sz="800">
                <a:solidFill>
                  <a:schemeClr val="bg1"/>
                </a:solidFill>
                <a:latin typeface="Source Han Sans CN Regular"/>
                <a:ea typeface="Source Han Sans CN Regular"/>
              </a:rPr>
              <a:t>PACS</a:t>
            </a:r>
            <a:endParaRPr lang="zh-CN" altLang="en-US" sz="800" dirty="0">
              <a:solidFill>
                <a:schemeClr val="bg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30FB1AD1-9CC7-FB4B-8A6F-BBF05F5584A0}"/>
              </a:ext>
            </a:extLst>
          </p:cNvPr>
          <p:cNvSpPr/>
          <p:nvPr/>
        </p:nvSpPr>
        <p:spPr>
          <a:xfrm>
            <a:off x="400216" y="2182940"/>
            <a:ext cx="516659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en-US" altLang="zh-CN" sz="800">
                <a:solidFill>
                  <a:schemeClr val="bg1"/>
                </a:solidFill>
                <a:latin typeface="Source Han Sans CN Regular"/>
                <a:ea typeface="Source Han Sans CN Regular"/>
              </a:rPr>
              <a:t>DRGs</a:t>
            </a:r>
            <a:endParaRPr lang="zh-CN" altLang="en-US" sz="800" dirty="0">
              <a:solidFill>
                <a:schemeClr val="bg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C6610DD8-0D53-124D-B9CF-E0791E730B4B}"/>
              </a:ext>
            </a:extLst>
          </p:cNvPr>
          <p:cNvSpPr/>
          <p:nvPr/>
        </p:nvSpPr>
        <p:spPr>
          <a:xfrm>
            <a:off x="1870514" y="1823691"/>
            <a:ext cx="542466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辅助诊断</a:t>
            </a:r>
          </a:p>
        </p:txBody>
      </p:sp>
      <p:sp>
        <p:nvSpPr>
          <p:cNvPr id="69" name="圆角矩形 68">
            <a:extLst>
              <a:ext uri="{FF2B5EF4-FFF2-40B4-BE49-F238E27FC236}">
                <a16:creationId xmlns:a16="http://schemas.microsoft.com/office/drawing/2014/main" id="{50F1E80A-E05B-D14E-B627-67EFA1E20762}"/>
              </a:ext>
            </a:extLst>
          </p:cNvPr>
          <p:cNvSpPr/>
          <p:nvPr/>
        </p:nvSpPr>
        <p:spPr>
          <a:xfrm>
            <a:off x="2481174" y="1823691"/>
            <a:ext cx="649728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手术机器人</a:t>
            </a: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0D58B666-4400-4449-BAE6-C4D42451E130}"/>
              </a:ext>
            </a:extLst>
          </p:cNvPr>
          <p:cNvSpPr/>
          <p:nvPr/>
        </p:nvSpPr>
        <p:spPr>
          <a:xfrm>
            <a:off x="1867998" y="2182940"/>
            <a:ext cx="542466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影像云</a:t>
            </a: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30A59A22-547E-2743-BCFF-0E913A18206D}"/>
              </a:ext>
            </a:extLst>
          </p:cNvPr>
          <p:cNvSpPr/>
          <p:nvPr/>
        </p:nvSpPr>
        <p:spPr>
          <a:xfrm>
            <a:off x="2477341" y="2182938"/>
            <a:ext cx="642679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多模态科研</a:t>
            </a: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F01D0381-5008-4F42-97F6-3DE0F9211E0C}"/>
              </a:ext>
            </a:extLst>
          </p:cNvPr>
          <p:cNvSpPr/>
          <p:nvPr/>
        </p:nvSpPr>
        <p:spPr>
          <a:xfrm>
            <a:off x="3384496" y="1823691"/>
            <a:ext cx="557925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远程会诊</a:t>
            </a: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63F6DC0F-AE8F-2147-876F-424AF6448FFA}"/>
              </a:ext>
            </a:extLst>
          </p:cNvPr>
          <p:cNvSpPr/>
          <p:nvPr/>
        </p:nvSpPr>
        <p:spPr>
          <a:xfrm>
            <a:off x="4010615" y="1823691"/>
            <a:ext cx="557925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手术示教</a:t>
            </a:r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id="{871AC838-57CC-3B42-B345-3DC142A68CBB}"/>
              </a:ext>
            </a:extLst>
          </p:cNvPr>
          <p:cNvSpPr/>
          <p:nvPr/>
        </p:nvSpPr>
        <p:spPr>
          <a:xfrm>
            <a:off x="3384496" y="2182940"/>
            <a:ext cx="557925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医学会议</a:t>
            </a: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71393031-78B7-6440-95D5-C52CBC8616F9}"/>
              </a:ext>
            </a:extLst>
          </p:cNvPr>
          <p:cNvSpPr/>
          <p:nvPr/>
        </p:nvSpPr>
        <p:spPr>
          <a:xfrm>
            <a:off x="4006782" y="2182938"/>
            <a:ext cx="557925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继续教育</a:t>
            </a:r>
          </a:p>
        </p:txBody>
      </p:sp>
      <p:sp>
        <p:nvSpPr>
          <p:cNvPr id="78" name="圆角矩形 77">
            <a:extLst>
              <a:ext uri="{FF2B5EF4-FFF2-40B4-BE49-F238E27FC236}">
                <a16:creationId xmlns:a16="http://schemas.microsoft.com/office/drawing/2014/main" id="{C24B227E-DF08-914E-AF2F-2AD57ED673B4}"/>
              </a:ext>
            </a:extLst>
          </p:cNvPr>
          <p:cNvSpPr/>
          <p:nvPr/>
        </p:nvSpPr>
        <p:spPr>
          <a:xfrm>
            <a:off x="4849662" y="1823691"/>
            <a:ext cx="557925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预约挂号</a:t>
            </a:r>
          </a:p>
        </p:txBody>
      </p:sp>
      <p:sp>
        <p:nvSpPr>
          <p:cNvPr id="81" name="圆角矩形 80">
            <a:extLst>
              <a:ext uri="{FF2B5EF4-FFF2-40B4-BE49-F238E27FC236}">
                <a16:creationId xmlns:a16="http://schemas.microsoft.com/office/drawing/2014/main" id="{2F3635E5-C7B0-F34C-9D2C-114288E0932C}"/>
              </a:ext>
            </a:extLst>
          </p:cNvPr>
          <p:cNvSpPr/>
          <p:nvPr/>
        </p:nvSpPr>
        <p:spPr>
          <a:xfrm>
            <a:off x="5475781" y="1823691"/>
            <a:ext cx="557925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回访随访</a:t>
            </a:r>
          </a:p>
        </p:txBody>
      </p:sp>
      <p:sp>
        <p:nvSpPr>
          <p:cNvPr id="82" name="圆角矩形 81">
            <a:extLst>
              <a:ext uri="{FF2B5EF4-FFF2-40B4-BE49-F238E27FC236}">
                <a16:creationId xmlns:a16="http://schemas.microsoft.com/office/drawing/2014/main" id="{8694C889-DC9B-4D4A-8614-B1DABD728EFF}"/>
              </a:ext>
            </a:extLst>
          </p:cNvPr>
          <p:cNvSpPr/>
          <p:nvPr/>
        </p:nvSpPr>
        <p:spPr>
          <a:xfrm>
            <a:off x="4849662" y="2182940"/>
            <a:ext cx="557925" cy="261705"/>
          </a:xfrm>
          <a:prstGeom prst="roundRect">
            <a:avLst/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处方流转</a:t>
            </a:r>
          </a:p>
        </p:txBody>
      </p:sp>
      <p:sp>
        <p:nvSpPr>
          <p:cNvPr id="83" name="圆角矩形 82">
            <a:extLst>
              <a:ext uri="{FF2B5EF4-FFF2-40B4-BE49-F238E27FC236}">
                <a16:creationId xmlns:a16="http://schemas.microsoft.com/office/drawing/2014/main" id="{9FA0DDEE-3530-CA48-A0B9-5A7E85E8E1A6}"/>
              </a:ext>
            </a:extLst>
          </p:cNvPr>
          <p:cNvSpPr/>
          <p:nvPr/>
        </p:nvSpPr>
        <p:spPr>
          <a:xfrm>
            <a:off x="5471949" y="2182938"/>
            <a:ext cx="557925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在线复诊</a:t>
            </a:r>
          </a:p>
        </p:txBody>
      </p:sp>
      <p:sp>
        <p:nvSpPr>
          <p:cNvPr id="84" name="圆角矩形 83">
            <a:extLst>
              <a:ext uri="{FF2B5EF4-FFF2-40B4-BE49-F238E27FC236}">
                <a16:creationId xmlns:a16="http://schemas.microsoft.com/office/drawing/2014/main" id="{7037B4A5-DF10-B14B-A0FB-B24679828FC3}"/>
              </a:ext>
            </a:extLst>
          </p:cNvPr>
          <p:cNvSpPr/>
          <p:nvPr/>
        </p:nvSpPr>
        <p:spPr>
          <a:xfrm>
            <a:off x="6314828" y="1823691"/>
            <a:ext cx="558580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医疗云</a:t>
            </a:r>
          </a:p>
        </p:txBody>
      </p:sp>
      <p:sp>
        <p:nvSpPr>
          <p:cNvPr id="87" name="圆角矩形 86">
            <a:extLst>
              <a:ext uri="{FF2B5EF4-FFF2-40B4-BE49-F238E27FC236}">
                <a16:creationId xmlns:a16="http://schemas.microsoft.com/office/drawing/2014/main" id="{E80B1B4D-F232-C246-AF57-6D49F48F8BD9}"/>
              </a:ext>
            </a:extLst>
          </p:cNvPr>
          <p:cNvSpPr/>
          <p:nvPr/>
        </p:nvSpPr>
        <p:spPr>
          <a:xfrm>
            <a:off x="6941602" y="1823691"/>
            <a:ext cx="611818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影像中心</a:t>
            </a:r>
          </a:p>
        </p:txBody>
      </p:sp>
      <p:sp>
        <p:nvSpPr>
          <p:cNvPr id="88" name="圆角矩形 87">
            <a:extLst>
              <a:ext uri="{FF2B5EF4-FFF2-40B4-BE49-F238E27FC236}">
                <a16:creationId xmlns:a16="http://schemas.microsoft.com/office/drawing/2014/main" id="{E50DFC43-5252-7941-96F0-B76FA9BD7812}"/>
              </a:ext>
            </a:extLst>
          </p:cNvPr>
          <p:cNvSpPr/>
          <p:nvPr/>
        </p:nvSpPr>
        <p:spPr>
          <a:xfrm>
            <a:off x="6314828" y="2182940"/>
            <a:ext cx="558580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数据中心</a:t>
            </a:r>
          </a:p>
        </p:txBody>
      </p:sp>
      <p:sp>
        <p:nvSpPr>
          <p:cNvPr id="89" name="圆角矩形 88">
            <a:extLst>
              <a:ext uri="{FF2B5EF4-FFF2-40B4-BE49-F238E27FC236}">
                <a16:creationId xmlns:a16="http://schemas.microsoft.com/office/drawing/2014/main" id="{F04C6D43-8B99-234C-B0AF-3F0CC232CCB3}"/>
              </a:ext>
            </a:extLst>
          </p:cNvPr>
          <p:cNvSpPr/>
          <p:nvPr/>
        </p:nvSpPr>
        <p:spPr>
          <a:xfrm>
            <a:off x="6937769" y="2182938"/>
            <a:ext cx="611818" cy="2617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容灾备份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01A11FC6-9D59-CA42-BFFD-EB7DE35AFE7C}"/>
              </a:ext>
            </a:extLst>
          </p:cNvPr>
          <p:cNvSpPr txBox="1"/>
          <p:nvPr/>
        </p:nvSpPr>
        <p:spPr>
          <a:xfrm>
            <a:off x="2775402" y="924684"/>
            <a:ext cx="2309842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000" dirty="0">
                <a:solidFill>
                  <a:srgbClr val="EBBC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医疗生态合作</a:t>
            </a:r>
            <a:endParaRPr kumimoji="1" lang="en-US" altLang="zh-CN" sz="1000" dirty="0">
              <a:solidFill>
                <a:srgbClr val="EBBC7D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F27FC100-12AA-C74D-B843-CDB633D5CC92}"/>
              </a:ext>
            </a:extLst>
          </p:cNvPr>
          <p:cNvSpPr/>
          <p:nvPr/>
        </p:nvSpPr>
        <p:spPr>
          <a:xfrm flipH="1">
            <a:off x="1246436" y="2740009"/>
            <a:ext cx="1464432" cy="295480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2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人工智能数据平台</a:t>
            </a: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3D3DCBCD-CD47-1946-878F-D568241D52B6}"/>
              </a:ext>
            </a:extLst>
          </p:cNvPr>
          <p:cNvSpPr/>
          <p:nvPr/>
        </p:nvSpPr>
        <p:spPr>
          <a:xfrm flipH="1">
            <a:off x="2876909" y="2740009"/>
            <a:ext cx="1464432" cy="295480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2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互联网音视频系统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54DBC2B4-4B79-5B41-A2BF-8751CD77DCBC}"/>
              </a:ext>
            </a:extLst>
          </p:cNvPr>
          <p:cNvSpPr/>
          <p:nvPr/>
        </p:nvSpPr>
        <p:spPr>
          <a:xfrm flipH="1">
            <a:off x="4507382" y="2740009"/>
            <a:ext cx="1464432" cy="295480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2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数据安全交换平台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C781C0A5-DE02-E145-95F6-3BF370944298}"/>
              </a:ext>
            </a:extLst>
          </p:cNvPr>
          <p:cNvSpPr/>
          <p:nvPr/>
        </p:nvSpPr>
        <p:spPr>
          <a:xfrm flipH="1">
            <a:off x="6137855" y="2740009"/>
            <a:ext cx="1464432" cy="295480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2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大数据私有化套件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3957FA9-6176-5B43-907C-6D748B9E3C8A}"/>
              </a:ext>
            </a:extLst>
          </p:cNvPr>
          <p:cNvSpPr/>
          <p:nvPr/>
        </p:nvSpPr>
        <p:spPr>
          <a:xfrm flipH="1">
            <a:off x="7930034" y="1562183"/>
            <a:ext cx="1025083" cy="390154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7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等保评测咨询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F9353CB5-F60F-9343-9E8A-45B113C61304}"/>
              </a:ext>
            </a:extLst>
          </p:cNvPr>
          <p:cNvSpPr/>
          <p:nvPr/>
        </p:nvSpPr>
        <p:spPr>
          <a:xfrm flipH="1">
            <a:off x="7978780" y="2046357"/>
            <a:ext cx="972632" cy="390154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7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渗透入侵测试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EEE271A3-A2A2-C942-B098-06F7DE443CEB}"/>
              </a:ext>
            </a:extLst>
          </p:cNvPr>
          <p:cNvSpPr/>
          <p:nvPr/>
        </p:nvSpPr>
        <p:spPr>
          <a:xfrm flipH="1">
            <a:off x="7981406" y="2530531"/>
            <a:ext cx="970005" cy="390154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7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灾备切换演练</a:t>
            </a: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3B2C6FA3-06A1-0E44-8E07-451968826B6D}"/>
              </a:ext>
            </a:extLst>
          </p:cNvPr>
          <p:cNvSpPr/>
          <p:nvPr/>
        </p:nvSpPr>
        <p:spPr>
          <a:xfrm flipH="1">
            <a:off x="7978778" y="3014705"/>
            <a:ext cx="970005" cy="390154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7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安全攻防演练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675D35CF-F944-9A45-BACE-32494BB690CA}"/>
              </a:ext>
            </a:extLst>
          </p:cNvPr>
          <p:cNvSpPr/>
          <p:nvPr/>
        </p:nvSpPr>
        <p:spPr>
          <a:xfrm flipH="1">
            <a:off x="7978778" y="3498879"/>
            <a:ext cx="970005" cy="390154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7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漏洞协助修复</a:t>
            </a: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E4A1AE9C-CD27-2444-B1AC-A089A15075CA}"/>
              </a:ext>
            </a:extLst>
          </p:cNvPr>
          <p:cNvSpPr/>
          <p:nvPr/>
        </p:nvSpPr>
        <p:spPr>
          <a:xfrm flipH="1">
            <a:off x="7981467" y="3983055"/>
            <a:ext cx="970005" cy="390154"/>
          </a:xfrm>
          <a:prstGeom prst="rect">
            <a:avLst/>
          </a:prstGeom>
          <a:gradFill flip="none" rotWithShape="1">
            <a:gsLst>
              <a:gs pos="100000">
                <a:srgbClr val="686A95">
                  <a:alpha val="0"/>
                </a:srgbClr>
              </a:gs>
              <a:gs pos="7000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云端仿真测试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28A1A72F-05F3-A042-B218-7FC50F74437F}"/>
              </a:ext>
            </a:extLst>
          </p:cNvPr>
          <p:cNvSpPr txBox="1"/>
          <p:nvPr/>
        </p:nvSpPr>
        <p:spPr>
          <a:xfrm>
            <a:off x="3384496" y="118072"/>
            <a:ext cx="237500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dirty="0"/>
              <a:t>医疗云解决方案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808D29BA-CED1-AF44-B219-CAA8C1EE0C94}"/>
              </a:ext>
            </a:extLst>
          </p:cNvPr>
          <p:cNvSpPr/>
          <p:nvPr/>
        </p:nvSpPr>
        <p:spPr>
          <a:xfrm>
            <a:off x="1246436" y="2752955"/>
            <a:ext cx="48867" cy="269589"/>
          </a:xfrm>
          <a:prstGeom prst="rect">
            <a:avLst/>
          </a:prstGeom>
          <a:solidFill>
            <a:srgbClr val="EABD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16FC0999-2FD0-9547-BACC-68B48CD2E930}"/>
              </a:ext>
            </a:extLst>
          </p:cNvPr>
          <p:cNvSpPr/>
          <p:nvPr/>
        </p:nvSpPr>
        <p:spPr>
          <a:xfrm>
            <a:off x="2885455" y="2752955"/>
            <a:ext cx="48867" cy="269589"/>
          </a:xfrm>
          <a:prstGeom prst="rect">
            <a:avLst/>
          </a:prstGeom>
          <a:solidFill>
            <a:srgbClr val="EABD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8E9FB9B6-7774-3A43-9410-6151BE42A42E}"/>
              </a:ext>
            </a:extLst>
          </p:cNvPr>
          <p:cNvSpPr/>
          <p:nvPr/>
        </p:nvSpPr>
        <p:spPr>
          <a:xfrm>
            <a:off x="4507382" y="2752955"/>
            <a:ext cx="48867" cy="269589"/>
          </a:xfrm>
          <a:prstGeom prst="rect">
            <a:avLst/>
          </a:prstGeom>
          <a:solidFill>
            <a:srgbClr val="EABD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2714555D-A1B8-BE46-89A8-BE1882501EF8}"/>
              </a:ext>
            </a:extLst>
          </p:cNvPr>
          <p:cNvSpPr/>
          <p:nvPr/>
        </p:nvSpPr>
        <p:spPr>
          <a:xfrm>
            <a:off x="6137855" y="2752955"/>
            <a:ext cx="48867" cy="269589"/>
          </a:xfrm>
          <a:prstGeom prst="rect">
            <a:avLst/>
          </a:prstGeom>
          <a:solidFill>
            <a:srgbClr val="EABD7D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37" name="圆角矩形 151">
            <a:extLst>
              <a:ext uri="{FF2B5EF4-FFF2-40B4-BE49-F238E27FC236}">
                <a16:creationId xmlns:a16="http://schemas.microsoft.com/office/drawing/2014/main" id="{8FCAE43C-7AE0-FF48-B95A-C1398766BAD3}"/>
              </a:ext>
            </a:extLst>
          </p:cNvPr>
          <p:cNvSpPr/>
          <p:nvPr/>
        </p:nvSpPr>
        <p:spPr>
          <a:xfrm>
            <a:off x="390701" y="1453893"/>
            <a:ext cx="1135517" cy="30194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行业</a:t>
            </a:r>
            <a:r>
              <a:rPr lang="en" altLang="zh-CN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ISV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F95E2488-202B-234A-B5C0-A07006C31B7C}"/>
              </a:ext>
            </a:extLst>
          </p:cNvPr>
          <p:cNvSpPr/>
          <p:nvPr/>
        </p:nvSpPr>
        <p:spPr>
          <a:xfrm>
            <a:off x="385783" y="1453892"/>
            <a:ext cx="45719" cy="294407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2" name="圆角矩形 151">
            <a:extLst>
              <a:ext uri="{FF2B5EF4-FFF2-40B4-BE49-F238E27FC236}">
                <a16:creationId xmlns:a16="http://schemas.microsoft.com/office/drawing/2014/main" id="{1D91019E-55A9-F34C-84F0-84E95676F48D}"/>
              </a:ext>
            </a:extLst>
          </p:cNvPr>
          <p:cNvSpPr/>
          <p:nvPr/>
        </p:nvSpPr>
        <p:spPr>
          <a:xfrm>
            <a:off x="1853741" y="1453893"/>
            <a:ext cx="1277161" cy="30194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医疗</a:t>
            </a:r>
            <a:r>
              <a:rPr lang="en" altLang="zh-CN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AI</a:t>
            </a:r>
          </a:p>
        </p:txBody>
      </p:sp>
      <p:sp>
        <p:nvSpPr>
          <p:cNvPr id="144" name="圆角矩形 151">
            <a:extLst>
              <a:ext uri="{FF2B5EF4-FFF2-40B4-BE49-F238E27FC236}">
                <a16:creationId xmlns:a16="http://schemas.microsoft.com/office/drawing/2014/main" id="{7D47F056-FF88-E741-BDC1-B1A077CC3952}"/>
              </a:ext>
            </a:extLst>
          </p:cNvPr>
          <p:cNvSpPr/>
          <p:nvPr/>
        </p:nvSpPr>
        <p:spPr>
          <a:xfrm>
            <a:off x="3377741" y="1453893"/>
            <a:ext cx="1194259" cy="30194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远程医疗</a:t>
            </a:r>
          </a:p>
        </p:txBody>
      </p:sp>
      <p:sp>
        <p:nvSpPr>
          <p:cNvPr id="146" name="圆角矩形 151">
            <a:extLst>
              <a:ext uri="{FF2B5EF4-FFF2-40B4-BE49-F238E27FC236}">
                <a16:creationId xmlns:a16="http://schemas.microsoft.com/office/drawing/2014/main" id="{0A7D83C6-03EA-9246-8EF7-9E4434E417DF}"/>
              </a:ext>
            </a:extLst>
          </p:cNvPr>
          <p:cNvSpPr/>
          <p:nvPr/>
        </p:nvSpPr>
        <p:spPr>
          <a:xfrm>
            <a:off x="4840781" y="1453893"/>
            <a:ext cx="1207317" cy="30194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互联网医疗</a:t>
            </a:r>
          </a:p>
        </p:txBody>
      </p:sp>
      <p:sp>
        <p:nvSpPr>
          <p:cNvPr id="148" name="圆角矩形 151">
            <a:extLst>
              <a:ext uri="{FF2B5EF4-FFF2-40B4-BE49-F238E27FC236}">
                <a16:creationId xmlns:a16="http://schemas.microsoft.com/office/drawing/2014/main" id="{25866AEA-DEB1-2D44-B8B5-FA8D2873C7A5}"/>
              </a:ext>
            </a:extLst>
          </p:cNvPr>
          <p:cNvSpPr/>
          <p:nvPr/>
        </p:nvSpPr>
        <p:spPr>
          <a:xfrm>
            <a:off x="6293661" y="1453893"/>
            <a:ext cx="1255926" cy="30194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区域医疗</a:t>
            </a:r>
          </a:p>
        </p:txBody>
      </p:sp>
      <p:sp>
        <p:nvSpPr>
          <p:cNvPr id="150" name="圆角矩形 151">
            <a:extLst>
              <a:ext uri="{FF2B5EF4-FFF2-40B4-BE49-F238E27FC236}">
                <a16:creationId xmlns:a16="http://schemas.microsoft.com/office/drawing/2014/main" id="{B9DCB282-104D-C449-B88A-3299E4CBE5BD}"/>
              </a:ext>
            </a:extLst>
          </p:cNvPr>
          <p:cNvSpPr/>
          <p:nvPr/>
        </p:nvSpPr>
        <p:spPr>
          <a:xfrm>
            <a:off x="111956" y="2598958"/>
            <a:ext cx="1017380" cy="57758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数据智能赋能</a:t>
            </a:r>
          </a:p>
        </p:txBody>
      </p:sp>
      <p:sp>
        <p:nvSpPr>
          <p:cNvPr id="152" name="圆角矩形 151">
            <a:extLst>
              <a:ext uri="{FF2B5EF4-FFF2-40B4-BE49-F238E27FC236}">
                <a16:creationId xmlns:a16="http://schemas.microsoft.com/office/drawing/2014/main" id="{7E92826B-F6C4-FA4E-AB4F-85F44F205307}"/>
              </a:ext>
            </a:extLst>
          </p:cNvPr>
          <p:cNvSpPr/>
          <p:nvPr/>
        </p:nvSpPr>
        <p:spPr>
          <a:xfrm>
            <a:off x="119270" y="3313609"/>
            <a:ext cx="1010692" cy="56332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云计算赋能</a:t>
            </a:r>
          </a:p>
        </p:txBody>
      </p:sp>
      <p:sp>
        <p:nvSpPr>
          <p:cNvPr id="174" name="圆角矩形 173">
            <a:extLst>
              <a:ext uri="{FF2B5EF4-FFF2-40B4-BE49-F238E27FC236}">
                <a16:creationId xmlns:a16="http://schemas.microsoft.com/office/drawing/2014/main" id="{23152E78-CD08-1840-AB96-0A89D789FDBD}"/>
              </a:ext>
            </a:extLst>
          </p:cNvPr>
          <p:cNvSpPr/>
          <p:nvPr/>
        </p:nvSpPr>
        <p:spPr>
          <a:xfrm>
            <a:off x="131368" y="4007025"/>
            <a:ext cx="7622106" cy="563321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33A71"/>
              </a:gs>
              <a:gs pos="100000">
                <a:srgbClr val="3D1950">
                  <a:alpha val="41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0265"/>
            <a:endParaRPr kumimoji="1" lang="zh-CN" altLang="en-US" sz="1675">
              <a:solidFill>
                <a:schemeClr val="lt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7AF9B93-2FF3-D14D-A204-A30C6C2E0173}"/>
              </a:ext>
            </a:extLst>
          </p:cNvPr>
          <p:cNvGrpSpPr/>
          <p:nvPr/>
        </p:nvGrpSpPr>
        <p:grpSpPr>
          <a:xfrm>
            <a:off x="1253228" y="4145068"/>
            <a:ext cx="878400" cy="295480"/>
            <a:chOff x="1209665" y="4145068"/>
            <a:chExt cx="878400" cy="295480"/>
          </a:xfrm>
        </p:grpSpPr>
        <p:sp>
          <p:nvSpPr>
            <p:cNvPr id="175" name="矩形 174">
              <a:extLst>
                <a:ext uri="{FF2B5EF4-FFF2-40B4-BE49-F238E27FC236}">
                  <a16:creationId xmlns:a16="http://schemas.microsoft.com/office/drawing/2014/main" id="{AC0BFDBA-014D-3941-A3DB-709D065ECA24}"/>
                </a:ext>
              </a:extLst>
            </p:cNvPr>
            <p:cNvSpPr/>
            <p:nvPr/>
          </p:nvSpPr>
          <p:spPr>
            <a:xfrm flipH="1">
              <a:off x="1209665" y="4145068"/>
              <a:ext cx="878400" cy="295480"/>
            </a:xfrm>
            <a:prstGeom prst="rect">
              <a:avLst/>
            </a:prstGeom>
            <a:gradFill flip="none" rotWithShape="1">
              <a:gsLst>
                <a:gs pos="94000">
                  <a:srgbClr val="686A95">
                    <a:alpha val="0"/>
                  </a:srgbClr>
                </a:gs>
                <a:gs pos="2000">
                  <a:srgbClr val="5248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技术架构咨询</a:t>
              </a:r>
            </a:p>
          </p:txBody>
        </p:sp>
        <p:sp>
          <p:nvSpPr>
            <p:cNvPr id="179" name="矩形 178">
              <a:extLst>
                <a:ext uri="{FF2B5EF4-FFF2-40B4-BE49-F238E27FC236}">
                  <a16:creationId xmlns:a16="http://schemas.microsoft.com/office/drawing/2014/main" id="{8F4A7CE9-AF97-994F-A690-8DD06FD91AA2}"/>
                </a:ext>
              </a:extLst>
            </p:cNvPr>
            <p:cNvSpPr/>
            <p:nvPr/>
          </p:nvSpPr>
          <p:spPr>
            <a:xfrm>
              <a:off x="1209667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7B2AFA9-6F23-D445-9528-17FF0C77D628}"/>
              </a:ext>
            </a:extLst>
          </p:cNvPr>
          <p:cNvGrpSpPr/>
          <p:nvPr/>
        </p:nvGrpSpPr>
        <p:grpSpPr>
          <a:xfrm>
            <a:off x="2344874" y="4145068"/>
            <a:ext cx="878400" cy="295480"/>
            <a:chOff x="2430130" y="4145068"/>
            <a:chExt cx="878400" cy="295480"/>
          </a:xfrm>
        </p:grpSpPr>
        <p:sp>
          <p:nvSpPr>
            <p:cNvPr id="176" name="矩形 175">
              <a:extLst>
                <a:ext uri="{FF2B5EF4-FFF2-40B4-BE49-F238E27FC236}">
                  <a16:creationId xmlns:a16="http://schemas.microsoft.com/office/drawing/2014/main" id="{DB0F6B05-4D03-9443-90EE-A9C035ADD413}"/>
                </a:ext>
              </a:extLst>
            </p:cNvPr>
            <p:cNvSpPr/>
            <p:nvPr/>
          </p:nvSpPr>
          <p:spPr>
            <a:xfrm flipH="1">
              <a:off x="2430130" y="4145068"/>
              <a:ext cx="878400" cy="295480"/>
            </a:xfrm>
            <a:prstGeom prst="rect">
              <a:avLst/>
            </a:prstGeom>
            <a:gradFill flip="none" rotWithShape="1">
              <a:gsLst>
                <a:gs pos="97000">
                  <a:srgbClr val="686A95">
                    <a:alpha val="0"/>
                  </a:srgbClr>
                </a:gs>
                <a:gs pos="9000">
                  <a:srgbClr val="5248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系统优化建议</a:t>
              </a:r>
            </a:p>
          </p:txBody>
        </p:sp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471C7103-8C1A-304A-AEDD-007FE03CB21B}"/>
                </a:ext>
              </a:extLst>
            </p:cNvPr>
            <p:cNvSpPr/>
            <p:nvPr/>
          </p:nvSpPr>
          <p:spPr>
            <a:xfrm>
              <a:off x="2438676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86B4DC0-22D8-5946-A3EF-09F086ADDF3E}"/>
              </a:ext>
            </a:extLst>
          </p:cNvPr>
          <p:cNvGrpSpPr/>
          <p:nvPr/>
        </p:nvGrpSpPr>
        <p:grpSpPr>
          <a:xfrm>
            <a:off x="3436518" y="4145068"/>
            <a:ext cx="878400" cy="295480"/>
            <a:chOff x="3673657" y="4145068"/>
            <a:chExt cx="878400" cy="295480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5DDB9349-9483-F843-A0D5-7924E9E61B0E}"/>
                </a:ext>
              </a:extLst>
            </p:cNvPr>
            <p:cNvSpPr/>
            <p:nvPr/>
          </p:nvSpPr>
          <p:spPr>
            <a:xfrm flipH="1">
              <a:off x="3673657" y="4145068"/>
              <a:ext cx="878400" cy="295480"/>
            </a:xfrm>
            <a:prstGeom prst="rect">
              <a:avLst/>
            </a:prstGeom>
            <a:gradFill flip="none" rotWithShape="1">
              <a:gsLst>
                <a:gs pos="97000">
                  <a:srgbClr val="686A95">
                    <a:alpha val="0"/>
                  </a:srgbClr>
                </a:gs>
                <a:gs pos="9000">
                  <a:srgbClr val="5248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顶层规划设计</a:t>
              </a:r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EF577C6C-27A1-5644-9BB5-95894E06FBFD}"/>
                </a:ext>
              </a:extLst>
            </p:cNvPr>
            <p:cNvSpPr/>
            <p:nvPr/>
          </p:nvSpPr>
          <p:spPr>
            <a:xfrm>
              <a:off x="3673657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5AC518F-7C2E-3A4B-8CD4-9DAC34B39041}"/>
              </a:ext>
            </a:extLst>
          </p:cNvPr>
          <p:cNvGrpSpPr/>
          <p:nvPr/>
        </p:nvGrpSpPr>
        <p:grpSpPr>
          <a:xfrm>
            <a:off x="4528162" y="4145068"/>
            <a:ext cx="878400" cy="295480"/>
            <a:chOff x="4917184" y="4145068"/>
            <a:chExt cx="878400" cy="295480"/>
          </a:xfrm>
        </p:grpSpPr>
        <p:sp>
          <p:nvSpPr>
            <p:cNvPr id="178" name="矩形 177">
              <a:extLst>
                <a:ext uri="{FF2B5EF4-FFF2-40B4-BE49-F238E27FC236}">
                  <a16:creationId xmlns:a16="http://schemas.microsoft.com/office/drawing/2014/main" id="{F59E8E6B-EA79-054D-AB82-AA8E114E2AD2}"/>
                </a:ext>
              </a:extLst>
            </p:cNvPr>
            <p:cNvSpPr/>
            <p:nvPr/>
          </p:nvSpPr>
          <p:spPr>
            <a:xfrm flipH="1">
              <a:off x="4917184" y="4145068"/>
              <a:ext cx="878400" cy="295480"/>
            </a:xfrm>
            <a:prstGeom prst="rect">
              <a:avLst/>
            </a:prstGeom>
            <a:gradFill flip="none" rotWithShape="1">
              <a:gsLst>
                <a:gs pos="97000">
                  <a:srgbClr val="686A95">
                    <a:alpha val="0"/>
                  </a:srgbClr>
                </a:gs>
                <a:gs pos="9000">
                  <a:srgbClr val="5248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建设过程监理</a:t>
              </a:r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35BCE859-F04C-DE42-8A05-4B6625DAF3A6}"/>
                </a:ext>
              </a:extLst>
            </p:cNvPr>
            <p:cNvSpPr/>
            <p:nvPr/>
          </p:nvSpPr>
          <p:spPr>
            <a:xfrm>
              <a:off x="4917184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83" name="圆角矩形 151">
            <a:extLst>
              <a:ext uri="{FF2B5EF4-FFF2-40B4-BE49-F238E27FC236}">
                <a16:creationId xmlns:a16="http://schemas.microsoft.com/office/drawing/2014/main" id="{5453ADFC-1C1E-CA4E-A922-1DE1AF004AA0}"/>
              </a:ext>
            </a:extLst>
          </p:cNvPr>
          <p:cNvSpPr/>
          <p:nvPr/>
        </p:nvSpPr>
        <p:spPr>
          <a:xfrm>
            <a:off x="124054" y="4004017"/>
            <a:ext cx="1010692" cy="57758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运营运维赋能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115FC16-EEC0-0C4A-9DEF-3CE71407C1E6}"/>
              </a:ext>
            </a:extLst>
          </p:cNvPr>
          <p:cNvGrpSpPr/>
          <p:nvPr/>
        </p:nvGrpSpPr>
        <p:grpSpPr>
          <a:xfrm>
            <a:off x="5619806" y="4145068"/>
            <a:ext cx="878400" cy="295480"/>
            <a:chOff x="5959657" y="4145068"/>
            <a:chExt cx="878400" cy="295480"/>
          </a:xfrm>
        </p:grpSpPr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67865457-A980-1049-8610-2AD66628AC6E}"/>
                </a:ext>
              </a:extLst>
            </p:cNvPr>
            <p:cNvSpPr/>
            <p:nvPr/>
          </p:nvSpPr>
          <p:spPr>
            <a:xfrm flipH="1">
              <a:off x="5959657" y="4145068"/>
              <a:ext cx="878400" cy="295480"/>
            </a:xfrm>
            <a:prstGeom prst="rect">
              <a:avLst/>
            </a:prstGeom>
            <a:gradFill flip="none" rotWithShape="1">
              <a:gsLst>
                <a:gs pos="97000">
                  <a:srgbClr val="686A95">
                    <a:alpha val="0"/>
                  </a:srgbClr>
                </a:gs>
                <a:gs pos="9000">
                  <a:srgbClr val="5248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项目管理外包</a:t>
              </a:r>
            </a:p>
          </p:txBody>
        </p:sp>
        <p:sp>
          <p:nvSpPr>
            <p:cNvPr id="186" name="矩形 185">
              <a:extLst>
                <a:ext uri="{FF2B5EF4-FFF2-40B4-BE49-F238E27FC236}">
                  <a16:creationId xmlns:a16="http://schemas.microsoft.com/office/drawing/2014/main" id="{7898E0C5-3E47-C64F-881E-FC8054CAA6B2}"/>
                </a:ext>
              </a:extLst>
            </p:cNvPr>
            <p:cNvSpPr/>
            <p:nvPr/>
          </p:nvSpPr>
          <p:spPr>
            <a:xfrm>
              <a:off x="5959657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BCCF5F8-E3F9-8445-9BD8-7ACC43C9D4CF}"/>
              </a:ext>
            </a:extLst>
          </p:cNvPr>
          <p:cNvGrpSpPr/>
          <p:nvPr/>
        </p:nvGrpSpPr>
        <p:grpSpPr>
          <a:xfrm>
            <a:off x="6711451" y="4145068"/>
            <a:ext cx="878400" cy="295480"/>
            <a:chOff x="7203184" y="4145068"/>
            <a:chExt cx="878400" cy="295480"/>
          </a:xfrm>
        </p:grpSpPr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9AC8A969-E7AA-2743-8295-4A58D02A8756}"/>
                </a:ext>
              </a:extLst>
            </p:cNvPr>
            <p:cNvSpPr/>
            <p:nvPr/>
          </p:nvSpPr>
          <p:spPr>
            <a:xfrm flipH="1">
              <a:off x="7203184" y="4145068"/>
              <a:ext cx="878400" cy="295480"/>
            </a:xfrm>
            <a:prstGeom prst="rect">
              <a:avLst/>
            </a:prstGeom>
            <a:gradFill flip="none" rotWithShape="1">
              <a:gsLst>
                <a:gs pos="97000">
                  <a:srgbClr val="686A95">
                    <a:alpha val="0"/>
                  </a:srgbClr>
                </a:gs>
                <a:gs pos="9000">
                  <a:srgbClr val="5248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en" altLang="zh-CN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7x24</a:t>
              </a:r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远程运维</a:t>
              </a:r>
            </a:p>
          </p:txBody>
        </p:sp>
        <p:sp>
          <p:nvSpPr>
            <p:cNvPr id="187" name="矩形 186">
              <a:extLst>
                <a:ext uri="{FF2B5EF4-FFF2-40B4-BE49-F238E27FC236}">
                  <a16:creationId xmlns:a16="http://schemas.microsoft.com/office/drawing/2014/main" id="{44D74F0A-C513-0241-B41B-DF089F31144F}"/>
                </a:ext>
              </a:extLst>
            </p:cNvPr>
            <p:cNvSpPr/>
            <p:nvPr/>
          </p:nvSpPr>
          <p:spPr>
            <a:xfrm>
              <a:off x="7203184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250" name="组合 249">
            <a:extLst>
              <a:ext uri="{FF2B5EF4-FFF2-40B4-BE49-F238E27FC236}">
                <a16:creationId xmlns:a16="http://schemas.microsoft.com/office/drawing/2014/main" id="{F3810BFE-E533-9743-BAD1-48C3DA98F979}"/>
              </a:ext>
            </a:extLst>
          </p:cNvPr>
          <p:cNvGrpSpPr/>
          <p:nvPr/>
        </p:nvGrpSpPr>
        <p:grpSpPr>
          <a:xfrm>
            <a:off x="1253228" y="3474508"/>
            <a:ext cx="878400" cy="295480"/>
            <a:chOff x="1209665" y="4145068"/>
            <a:chExt cx="878400" cy="295480"/>
          </a:xfrm>
        </p:grpSpPr>
        <p:sp>
          <p:nvSpPr>
            <p:cNvPr id="251" name="矩形 250">
              <a:extLst>
                <a:ext uri="{FF2B5EF4-FFF2-40B4-BE49-F238E27FC236}">
                  <a16:creationId xmlns:a16="http://schemas.microsoft.com/office/drawing/2014/main" id="{FDBD4635-4068-4C44-A7FE-A9BE891F28A3}"/>
                </a:ext>
              </a:extLst>
            </p:cNvPr>
            <p:cNvSpPr/>
            <p:nvPr/>
          </p:nvSpPr>
          <p:spPr>
            <a:xfrm flipH="1">
              <a:off x="1209665" y="4145068"/>
              <a:ext cx="878400" cy="295480"/>
            </a:xfrm>
            <a:prstGeom prst="rect">
              <a:avLst/>
            </a:prstGeom>
            <a:gradFill flip="none" rotWithShape="1">
              <a:gsLst>
                <a:gs pos="100000">
                  <a:srgbClr val="686A95">
                    <a:alpha val="0"/>
                  </a:srgbClr>
                </a:gs>
                <a:gs pos="7000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高性能存储</a:t>
              </a:r>
            </a:p>
          </p:txBody>
        </p:sp>
        <p:sp>
          <p:nvSpPr>
            <p:cNvPr id="252" name="矩形 251">
              <a:extLst>
                <a:ext uri="{FF2B5EF4-FFF2-40B4-BE49-F238E27FC236}">
                  <a16:creationId xmlns:a16="http://schemas.microsoft.com/office/drawing/2014/main" id="{35E1ABD8-6ADF-9048-A33C-168D08583CF1}"/>
                </a:ext>
              </a:extLst>
            </p:cNvPr>
            <p:cNvSpPr/>
            <p:nvPr/>
          </p:nvSpPr>
          <p:spPr>
            <a:xfrm>
              <a:off x="1209667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253" name="组合 252">
            <a:extLst>
              <a:ext uri="{FF2B5EF4-FFF2-40B4-BE49-F238E27FC236}">
                <a16:creationId xmlns:a16="http://schemas.microsoft.com/office/drawing/2014/main" id="{533D1721-58F8-FB49-B6F5-5B8442B5C795}"/>
              </a:ext>
            </a:extLst>
          </p:cNvPr>
          <p:cNvGrpSpPr/>
          <p:nvPr/>
        </p:nvGrpSpPr>
        <p:grpSpPr>
          <a:xfrm>
            <a:off x="2344874" y="3474508"/>
            <a:ext cx="878400" cy="295480"/>
            <a:chOff x="2430130" y="4145068"/>
            <a:chExt cx="878400" cy="295480"/>
          </a:xfrm>
        </p:grpSpPr>
        <p:sp>
          <p:nvSpPr>
            <p:cNvPr id="254" name="矩形 253">
              <a:extLst>
                <a:ext uri="{FF2B5EF4-FFF2-40B4-BE49-F238E27FC236}">
                  <a16:creationId xmlns:a16="http://schemas.microsoft.com/office/drawing/2014/main" id="{D16ABEF1-F978-A944-95DE-9827692B5143}"/>
                </a:ext>
              </a:extLst>
            </p:cNvPr>
            <p:cNvSpPr/>
            <p:nvPr/>
          </p:nvSpPr>
          <p:spPr>
            <a:xfrm flipH="1">
              <a:off x="2430130" y="4145068"/>
              <a:ext cx="878400" cy="295480"/>
            </a:xfrm>
            <a:prstGeom prst="rect">
              <a:avLst/>
            </a:prstGeom>
            <a:gradFill flip="none" rotWithShape="1">
              <a:gsLst>
                <a:gs pos="100000">
                  <a:srgbClr val="686A95">
                    <a:alpha val="0"/>
                  </a:srgbClr>
                </a:gs>
                <a:gs pos="7000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归档存储</a:t>
              </a:r>
            </a:p>
          </p:txBody>
        </p:sp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FCE6FA1D-2CF2-D741-A0E2-9831DC3A9CED}"/>
                </a:ext>
              </a:extLst>
            </p:cNvPr>
            <p:cNvSpPr/>
            <p:nvPr/>
          </p:nvSpPr>
          <p:spPr>
            <a:xfrm>
              <a:off x="2438676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256" name="组合 255">
            <a:extLst>
              <a:ext uri="{FF2B5EF4-FFF2-40B4-BE49-F238E27FC236}">
                <a16:creationId xmlns:a16="http://schemas.microsoft.com/office/drawing/2014/main" id="{C15255CA-3803-244F-A423-14B5E77E4584}"/>
              </a:ext>
            </a:extLst>
          </p:cNvPr>
          <p:cNvGrpSpPr/>
          <p:nvPr/>
        </p:nvGrpSpPr>
        <p:grpSpPr>
          <a:xfrm>
            <a:off x="3436518" y="3474508"/>
            <a:ext cx="878400" cy="295480"/>
            <a:chOff x="3673657" y="4145068"/>
            <a:chExt cx="878400" cy="295480"/>
          </a:xfrm>
        </p:grpSpPr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4C8CD110-16BE-2140-B0D5-435F4619BA50}"/>
                </a:ext>
              </a:extLst>
            </p:cNvPr>
            <p:cNvSpPr/>
            <p:nvPr/>
          </p:nvSpPr>
          <p:spPr>
            <a:xfrm flipH="1">
              <a:off x="3673657" y="4145068"/>
              <a:ext cx="878400" cy="295480"/>
            </a:xfrm>
            <a:prstGeom prst="rect">
              <a:avLst/>
            </a:prstGeom>
            <a:gradFill flip="none" rotWithShape="1">
              <a:gsLst>
                <a:gs pos="100000">
                  <a:srgbClr val="686A95">
                    <a:alpha val="0"/>
                  </a:srgbClr>
                </a:gs>
                <a:gs pos="7000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公有云</a:t>
              </a:r>
            </a:p>
          </p:txBody>
        </p: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B9B578B0-9848-B544-9DD4-F9D9C98638C9}"/>
                </a:ext>
              </a:extLst>
            </p:cNvPr>
            <p:cNvSpPr/>
            <p:nvPr/>
          </p:nvSpPr>
          <p:spPr>
            <a:xfrm>
              <a:off x="3673657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9A92CF40-A62D-C146-97C1-9459EDFCA4F1}"/>
              </a:ext>
            </a:extLst>
          </p:cNvPr>
          <p:cNvGrpSpPr/>
          <p:nvPr/>
        </p:nvGrpSpPr>
        <p:grpSpPr>
          <a:xfrm>
            <a:off x="4528162" y="3474508"/>
            <a:ext cx="878400" cy="295480"/>
            <a:chOff x="4917184" y="4145068"/>
            <a:chExt cx="878400" cy="295480"/>
          </a:xfrm>
        </p:grpSpPr>
        <p:sp>
          <p:nvSpPr>
            <p:cNvPr id="260" name="矩形 259">
              <a:extLst>
                <a:ext uri="{FF2B5EF4-FFF2-40B4-BE49-F238E27FC236}">
                  <a16:creationId xmlns:a16="http://schemas.microsoft.com/office/drawing/2014/main" id="{7B36FFD1-7065-0C48-BD27-D22C701F526E}"/>
                </a:ext>
              </a:extLst>
            </p:cNvPr>
            <p:cNvSpPr/>
            <p:nvPr/>
          </p:nvSpPr>
          <p:spPr>
            <a:xfrm flipH="1">
              <a:off x="4917184" y="4145068"/>
              <a:ext cx="878400" cy="295480"/>
            </a:xfrm>
            <a:prstGeom prst="rect">
              <a:avLst/>
            </a:prstGeom>
            <a:gradFill flip="none" rotWithShape="1">
              <a:gsLst>
                <a:gs pos="100000">
                  <a:srgbClr val="686A95">
                    <a:alpha val="0"/>
                  </a:srgbClr>
                </a:gs>
                <a:gs pos="7000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医疗专有云</a:t>
              </a:r>
            </a:p>
          </p:txBody>
        </p:sp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6DDAB5CD-7585-744E-A93B-5165DB5225AC}"/>
                </a:ext>
              </a:extLst>
            </p:cNvPr>
            <p:cNvSpPr/>
            <p:nvPr/>
          </p:nvSpPr>
          <p:spPr>
            <a:xfrm>
              <a:off x="4917184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262" name="组合 261">
            <a:extLst>
              <a:ext uri="{FF2B5EF4-FFF2-40B4-BE49-F238E27FC236}">
                <a16:creationId xmlns:a16="http://schemas.microsoft.com/office/drawing/2014/main" id="{0EE97FC1-10B8-CF4E-9BF6-5B50C4B57D1E}"/>
              </a:ext>
            </a:extLst>
          </p:cNvPr>
          <p:cNvGrpSpPr/>
          <p:nvPr/>
        </p:nvGrpSpPr>
        <p:grpSpPr>
          <a:xfrm>
            <a:off x="5619806" y="3474508"/>
            <a:ext cx="878400" cy="295480"/>
            <a:chOff x="5959657" y="4145068"/>
            <a:chExt cx="878400" cy="295480"/>
          </a:xfrm>
        </p:grpSpPr>
        <p:sp>
          <p:nvSpPr>
            <p:cNvPr id="263" name="矩形 262">
              <a:extLst>
                <a:ext uri="{FF2B5EF4-FFF2-40B4-BE49-F238E27FC236}">
                  <a16:creationId xmlns:a16="http://schemas.microsoft.com/office/drawing/2014/main" id="{C03FEAE1-6AB1-0E46-8DE3-2E2ED39CCAA0}"/>
                </a:ext>
              </a:extLst>
            </p:cNvPr>
            <p:cNvSpPr/>
            <p:nvPr/>
          </p:nvSpPr>
          <p:spPr>
            <a:xfrm flipH="1">
              <a:off x="5959657" y="4145068"/>
              <a:ext cx="878400" cy="295480"/>
            </a:xfrm>
            <a:prstGeom prst="rect">
              <a:avLst/>
            </a:prstGeom>
            <a:gradFill flip="none" rotWithShape="1">
              <a:gsLst>
                <a:gs pos="100000">
                  <a:srgbClr val="686A95">
                    <a:alpha val="0"/>
                  </a:srgbClr>
                </a:gs>
                <a:gs pos="7000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/>
                  </a:solidFill>
                  <a:latin typeface="Source Han Sans CN Regular"/>
                  <a:ea typeface="Source Han Sans CN Regular"/>
                </a:rPr>
                <a:t>混合云</a:t>
              </a:r>
            </a:p>
          </p:txBody>
        </p:sp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956E47F8-44BA-4B47-B453-5EB7337D5621}"/>
                </a:ext>
              </a:extLst>
            </p:cNvPr>
            <p:cNvSpPr/>
            <p:nvPr/>
          </p:nvSpPr>
          <p:spPr>
            <a:xfrm>
              <a:off x="5959657" y="4158014"/>
              <a:ext cx="48867" cy="269589"/>
            </a:xfrm>
            <a:prstGeom prst="rect">
              <a:avLst/>
            </a:prstGeom>
            <a:solidFill>
              <a:srgbClr val="EABD7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285" name="矩形 284">
            <a:extLst>
              <a:ext uri="{FF2B5EF4-FFF2-40B4-BE49-F238E27FC236}">
                <a16:creationId xmlns:a16="http://schemas.microsoft.com/office/drawing/2014/main" id="{AFFF4D20-8DE7-1C4B-8F0D-703A4E22FF77}"/>
              </a:ext>
            </a:extLst>
          </p:cNvPr>
          <p:cNvSpPr/>
          <p:nvPr/>
        </p:nvSpPr>
        <p:spPr>
          <a:xfrm>
            <a:off x="1868982" y="1449321"/>
            <a:ext cx="45719" cy="294407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6" name="矩形 285">
            <a:extLst>
              <a:ext uri="{FF2B5EF4-FFF2-40B4-BE49-F238E27FC236}">
                <a16:creationId xmlns:a16="http://schemas.microsoft.com/office/drawing/2014/main" id="{83B4CD87-09F5-1440-B4E0-86EA546B25A4}"/>
              </a:ext>
            </a:extLst>
          </p:cNvPr>
          <p:cNvSpPr/>
          <p:nvPr/>
        </p:nvSpPr>
        <p:spPr>
          <a:xfrm>
            <a:off x="3390799" y="1449321"/>
            <a:ext cx="45719" cy="294407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7" name="矩形 286">
            <a:extLst>
              <a:ext uri="{FF2B5EF4-FFF2-40B4-BE49-F238E27FC236}">
                <a16:creationId xmlns:a16="http://schemas.microsoft.com/office/drawing/2014/main" id="{9CD0EAFB-F037-7147-ADBD-A8705E2F8CC5}"/>
              </a:ext>
            </a:extLst>
          </p:cNvPr>
          <p:cNvSpPr/>
          <p:nvPr/>
        </p:nvSpPr>
        <p:spPr>
          <a:xfrm>
            <a:off x="4878881" y="1479251"/>
            <a:ext cx="45719" cy="294407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8" name="矩形 287">
            <a:extLst>
              <a:ext uri="{FF2B5EF4-FFF2-40B4-BE49-F238E27FC236}">
                <a16:creationId xmlns:a16="http://schemas.microsoft.com/office/drawing/2014/main" id="{D4E1BF44-CD79-D24E-97B4-4DBDFC2B9259}"/>
              </a:ext>
            </a:extLst>
          </p:cNvPr>
          <p:cNvSpPr/>
          <p:nvPr/>
        </p:nvSpPr>
        <p:spPr>
          <a:xfrm>
            <a:off x="6319061" y="1479251"/>
            <a:ext cx="45719" cy="294407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9" name="矩形 288">
            <a:extLst>
              <a:ext uri="{FF2B5EF4-FFF2-40B4-BE49-F238E27FC236}">
                <a16:creationId xmlns:a16="http://schemas.microsoft.com/office/drawing/2014/main" id="{5CDA3994-FEEA-5E40-97EA-72CF34BF513E}"/>
              </a:ext>
            </a:extLst>
          </p:cNvPr>
          <p:cNvSpPr/>
          <p:nvPr/>
        </p:nvSpPr>
        <p:spPr>
          <a:xfrm>
            <a:off x="7934590" y="1584571"/>
            <a:ext cx="45719" cy="390154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0" name="矩形 289">
            <a:extLst>
              <a:ext uri="{FF2B5EF4-FFF2-40B4-BE49-F238E27FC236}">
                <a16:creationId xmlns:a16="http://schemas.microsoft.com/office/drawing/2014/main" id="{D7C2A526-79DC-3E48-A7DD-DC74FDC740A0}"/>
              </a:ext>
            </a:extLst>
          </p:cNvPr>
          <p:cNvSpPr/>
          <p:nvPr/>
        </p:nvSpPr>
        <p:spPr>
          <a:xfrm>
            <a:off x="7934590" y="2051931"/>
            <a:ext cx="45719" cy="390154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1" name="矩形 290">
            <a:extLst>
              <a:ext uri="{FF2B5EF4-FFF2-40B4-BE49-F238E27FC236}">
                <a16:creationId xmlns:a16="http://schemas.microsoft.com/office/drawing/2014/main" id="{BDB8929D-AF37-7342-89DD-08BABA721956}"/>
              </a:ext>
            </a:extLst>
          </p:cNvPr>
          <p:cNvSpPr/>
          <p:nvPr/>
        </p:nvSpPr>
        <p:spPr>
          <a:xfrm>
            <a:off x="7934590" y="2539611"/>
            <a:ext cx="45719" cy="390154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2" name="矩形 291">
            <a:extLst>
              <a:ext uri="{FF2B5EF4-FFF2-40B4-BE49-F238E27FC236}">
                <a16:creationId xmlns:a16="http://schemas.microsoft.com/office/drawing/2014/main" id="{26CB61F6-42BF-EB41-8522-92F02A9D4C0F}"/>
              </a:ext>
            </a:extLst>
          </p:cNvPr>
          <p:cNvSpPr/>
          <p:nvPr/>
        </p:nvSpPr>
        <p:spPr>
          <a:xfrm>
            <a:off x="7934590" y="3027291"/>
            <a:ext cx="45719" cy="390154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3" name="矩形 292">
            <a:extLst>
              <a:ext uri="{FF2B5EF4-FFF2-40B4-BE49-F238E27FC236}">
                <a16:creationId xmlns:a16="http://schemas.microsoft.com/office/drawing/2014/main" id="{41EC312D-F4FC-DA43-8A00-1019507FF120}"/>
              </a:ext>
            </a:extLst>
          </p:cNvPr>
          <p:cNvSpPr/>
          <p:nvPr/>
        </p:nvSpPr>
        <p:spPr>
          <a:xfrm>
            <a:off x="7934590" y="3514971"/>
            <a:ext cx="45719" cy="390154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4" name="矩形 293">
            <a:extLst>
              <a:ext uri="{FF2B5EF4-FFF2-40B4-BE49-F238E27FC236}">
                <a16:creationId xmlns:a16="http://schemas.microsoft.com/office/drawing/2014/main" id="{8C60BA8E-E3BC-8F46-9E00-2FB45EFC18BC}"/>
              </a:ext>
            </a:extLst>
          </p:cNvPr>
          <p:cNvSpPr/>
          <p:nvPr/>
        </p:nvSpPr>
        <p:spPr>
          <a:xfrm>
            <a:off x="7934590" y="3992491"/>
            <a:ext cx="45719" cy="390154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451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圆角矩形 147">
            <a:extLst>
              <a:ext uri="{FF2B5EF4-FFF2-40B4-BE49-F238E27FC236}">
                <a16:creationId xmlns:a16="http://schemas.microsoft.com/office/drawing/2014/main" id="{CA4674C0-6698-0145-8690-EECF2A415523}"/>
              </a:ext>
            </a:extLst>
          </p:cNvPr>
          <p:cNvSpPr/>
          <p:nvPr/>
        </p:nvSpPr>
        <p:spPr>
          <a:xfrm>
            <a:off x="3934412" y="2811091"/>
            <a:ext cx="4453758" cy="423709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latin typeface="Source Han Sans CN Regular"/>
              <a:ea typeface="Source Han Sans CN Regular"/>
            </a:endParaRPr>
          </a:p>
        </p:txBody>
      </p:sp>
      <p:sp>
        <p:nvSpPr>
          <p:cNvPr id="147" name="圆角矩形 146">
            <a:extLst>
              <a:ext uri="{FF2B5EF4-FFF2-40B4-BE49-F238E27FC236}">
                <a16:creationId xmlns:a16="http://schemas.microsoft.com/office/drawing/2014/main" id="{F1B29D87-70C5-464E-BEAC-797ABDCB4954}"/>
              </a:ext>
            </a:extLst>
          </p:cNvPr>
          <p:cNvSpPr/>
          <p:nvPr/>
        </p:nvSpPr>
        <p:spPr>
          <a:xfrm>
            <a:off x="3937719" y="2314139"/>
            <a:ext cx="4453758" cy="42370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33A71"/>
              </a:gs>
              <a:gs pos="100000">
                <a:srgbClr val="3D1950">
                  <a:alpha val="41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46" name="圆角矩形 145">
            <a:extLst>
              <a:ext uri="{FF2B5EF4-FFF2-40B4-BE49-F238E27FC236}">
                <a16:creationId xmlns:a16="http://schemas.microsoft.com/office/drawing/2014/main" id="{F35C2919-95D1-6249-B665-8486D144C94A}"/>
              </a:ext>
            </a:extLst>
          </p:cNvPr>
          <p:cNvSpPr/>
          <p:nvPr/>
        </p:nvSpPr>
        <p:spPr>
          <a:xfrm>
            <a:off x="3934412" y="1813439"/>
            <a:ext cx="4453758" cy="423709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latin typeface="Source Han Sans CN Regular"/>
              <a:ea typeface="Source Han Sans CN Regular"/>
            </a:endParaRPr>
          </a:p>
        </p:txBody>
      </p:sp>
      <p:sp>
        <p:nvSpPr>
          <p:cNvPr id="145" name="圆角矩形 144">
            <a:extLst>
              <a:ext uri="{FF2B5EF4-FFF2-40B4-BE49-F238E27FC236}">
                <a16:creationId xmlns:a16="http://schemas.microsoft.com/office/drawing/2014/main" id="{363174E9-3E9D-CD4C-99CD-766D918784BE}"/>
              </a:ext>
            </a:extLst>
          </p:cNvPr>
          <p:cNvSpPr/>
          <p:nvPr/>
        </p:nvSpPr>
        <p:spPr>
          <a:xfrm>
            <a:off x="3934413" y="832911"/>
            <a:ext cx="4453758" cy="423709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latin typeface="Source Han Sans CN Regular"/>
              <a:ea typeface="Source Han Sans CN Regular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DCA6684C-7476-4344-A634-8E07A0B5761D}"/>
              </a:ext>
            </a:extLst>
          </p:cNvPr>
          <p:cNvSpPr/>
          <p:nvPr/>
        </p:nvSpPr>
        <p:spPr>
          <a:xfrm>
            <a:off x="3934413" y="3298914"/>
            <a:ext cx="4453757" cy="494681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4305E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latin typeface="Source Han Sans CN Regular"/>
              <a:ea typeface="Source Han Sans CN Regular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1DC3FC14-2688-5D4F-8B71-0C158960CEDD}"/>
              </a:ext>
            </a:extLst>
          </p:cNvPr>
          <p:cNvSpPr/>
          <p:nvPr/>
        </p:nvSpPr>
        <p:spPr>
          <a:xfrm>
            <a:off x="3938021" y="1319284"/>
            <a:ext cx="4450149" cy="423708"/>
          </a:xfrm>
          <a:prstGeom prst="rect">
            <a:avLst/>
          </a:prstGeom>
          <a:gradFill flip="none" rotWithShape="1">
            <a:gsLst>
              <a:gs pos="0">
                <a:srgbClr val="433A71"/>
              </a:gs>
              <a:gs pos="100000">
                <a:srgbClr val="3D1950">
                  <a:alpha val="41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A939FC55-CFE5-4E40-ADAA-C00DB7FE5DA5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0730"/>
            <a:ext cx="3605723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106" name="文本框 105">
            <a:extLst>
              <a:ext uri="{FF2B5EF4-FFF2-40B4-BE49-F238E27FC236}">
                <a16:creationId xmlns:a16="http://schemas.microsoft.com/office/drawing/2014/main" id="{43FAF70C-2719-2C4A-B262-74A9654FDE6C}"/>
              </a:ext>
            </a:extLst>
          </p:cNvPr>
          <p:cNvSpPr txBox="1"/>
          <p:nvPr/>
        </p:nvSpPr>
        <p:spPr>
          <a:xfrm>
            <a:off x="8060020" y="1053035"/>
            <a:ext cx="184731" cy="350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kumimoji="1" lang="zh-CN" altLang="en-US" dirty="0"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022E930A-09B9-E94F-ACAE-C30274569D25}"/>
              </a:ext>
            </a:extLst>
          </p:cNvPr>
          <p:cNvSpPr txBox="1"/>
          <p:nvPr/>
        </p:nvSpPr>
        <p:spPr>
          <a:xfrm>
            <a:off x="557750" y="1374378"/>
            <a:ext cx="269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14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背景需求</a:t>
            </a:r>
            <a:endParaRPr kumimoji="1" lang="en-US" altLang="zh-CN" sz="14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2D06E060-041E-CF42-A5FC-3DDBCB0A7BC5}"/>
              </a:ext>
            </a:extLst>
          </p:cNvPr>
          <p:cNvSpPr txBox="1"/>
          <p:nvPr/>
        </p:nvSpPr>
        <p:spPr>
          <a:xfrm>
            <a:off x="524108" y="757692"/>
            <a:ext cx="268791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zh-CN" altLang="en-US" dirty="0"/>
              <a:t>南通卫健委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34C96B1-8081-F946-B5FD-E9F41CE49F23}"/>
              </a:ext>
            </a:extLst>
          </p:cNvPr>
          <p:cNvSpPr txBox="1"/>
          <p:nvPr/>
        </p:nvSpPr>
        <p:spPr>
          <a:xfrm>
            <a:off x="557750" y="1782147"/>
            <a:ext cx="2692534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卫健委首次尝试面向互联网端的</a:t>
            </a:r>
            <a:r>
              <a:rPr kumimoji="1" lang="en-US" altLang="zh-CN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APP</a:t>
            </a: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；</a:t>
            </a:r>
            <a:endParaRPr kumimoji="1" lang="en-US" altLang="zh-CN" sz="10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D0F601F-0B76-CA4C-8D75-48E6958FB606}"/>
              </a:ext>
            </a:extLst>
          </p:cNvPr>
          <p:cNvSpPr txBox="1"/>
          <p:nvPr/>
        </p:nvSpPr>
        <p:spPr>
          <a:xfrm>
            <a:off x="557750" y="2704383"/>
            <a:ext cx="269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zh-CN" altLang="en-US" sz="14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客户价值</a:t>
            </a:r>
            <a:endParaRPr kumimoji="1" lang="en-US" altLang="zh-CN" sz="14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9D6FB0B-3D46-2B45-947F-6EAE2E6A43FD}"/>
              </a:ext>
            </a:extLst>
          </p:cNvPr>
          <p:cNvSpPr txBox="1"/>
          <p:nvPr/>
        </p:nvSpPr>
        <p:spPr>
          <a:xfrm>
            <a:off x="552638" y="3082230"/>
            <a:ext cx="2437256" cy="976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为南通市</a:t>
            </a:r>
            <a:r>
              <a:rPr kumimoji="1" lang="en-US" altLang="zh-CN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800</a:t>
            </a: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万人口提供卫健委</a:t>
            </a:r>
            <a:r>
              <a:rPr kumimoji="1" lang="en-US" altLang="zh-CN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APP</a:t>
            </a: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“健康南通”，转型服务型委办；</a:t>
            </a:r>
            <a:endParaRPr kumimoji="1" lang="en-US" altLang="zh-CN" sz="10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algn="just">
              <a:lnSpc>
                <a:spcPct val="150000"/>
              </a:lnSpc>
            </a:pP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解决了跨网问题，互联网</a:t>
            </a:r>
            <a:r>
              <a:rPr kumimoji="1" lang="en-US" altLang="zh-CN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-</a:t>
            </a: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政务外网</a:t>
            </a:r>
            <a:r>
              <a:rPr kumimoji="1" lang="en-US" altLang="zh-CN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-</a:t>
            </a: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专网</a:t>
            </a:r>
            <a:endParaRPr kumimoji="1" lang="en-US" altLang="zh-CN" sz="10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algn="just">
              <a:lnSpc>
                <a:spcPct val="150000"/>
              </a:lnSpc>
            </a:pP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复用已有基础设施。</a:t>
            </a:r>
            <a:endParaRPr kumimoji="1" lang="en-US" altLang="zh-CN" sz="10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E9885DC-D887-D74F-90B8-521D33F9E0A6}"/>
              </a:ext>
            </a:extLst>
          </p:cNvPr>
          <p:cNvSpPr/>
          <p:nvPr/>
        </p:nvSpPr>
        <p:spPr>
          <a:xfrm>
            <a:off x="408801" y="1470613"/>
            <a:ext cx="115307" cy="115307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A266227-3837-7244-8AC5-47DA1AD8E82F}"/>
              </a:ext>
            </a:extLst>
          </p:cNvPr>
          <p:cNvSpPr txBox="1"/>
          <p:nvPr/>
        </p:nvSpPr>
        <p:spPr>
          <a:xfrm>
            <a:off x="557750" y="2012994"/>
            <a:ext cx="2348010" cy="514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APP</a:t>
            </a: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部署、上线后，发现部分应用卡顿、响应慢。</a:t>
            </a:r>
            <a:endParaRPr kumimoji="1" lang="en-US" altLang="zh-CN" sz="10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B697EFB2-CF10-6C41-A683-922EEDA5597D}"/>
              </a:ext>
            </a:extLst>
          </p:cNvPr>
          <p:cNvSpPr/>
          <p:nvPr/>
        </p:nvSpPr>
        <p:spPr>
          <a:xfrm>
            <a:off x="408801" y="2800618"/>
            <a:ext cx="115307" cy="115307"/>
          </a:xfrm>
          <a:prstGeom prst="rect">
            <a:avLst/>
          </a:prstGeom>
          <a:solidFill>
            <a:srgbClr val="E9B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E895A044-77C3-C044-A5C0-BCE661C7ABF3}"/>
              </a:ext>
            </a:extLst>
          </p:cNvPr>
          <p:cNvSpPr txBox="1"/>
          <p:nvPr/>
        </p:nvSpPr>
        <p:spPr>
          <a:xfrm>
            <a:off x="524108" y="519200"/>
            <a:ext cx="268791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zh-CN" altLang="en-US" sz="1200" dirty="0"/>
              <a:t>案例</a:t>
            </a:r>
          </a:p>
        </p:txBody>
      </p:sp>
      <p:sp>
        <p:nvSpPr>
          <p:cNvPr id="58" name="圆角矩形 150">
            <a:extLst>
              <a:ext uri="{FF2B5EF4-FFF2-40B4-BE49-F238E27FC236}">
                <a16:creationId xmlns:a16="http://schemas.microsoft.com/office/drawing/2014/main" id="{B2C355AB-E951-FA4E-9767-2CE76F1B89D9}"/>
              </a:ext>
            </a:extLst>
          </p:cNvPr>
          <p:cNvSpPr/>
          <p:nvPr/>
        </p:nvSpPr>
        <p:spPr>
          <a:xfrm>
            <a:off x="3949830" y="4071162"/>
            <a:ext cx="1825035" cy="6739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85A71"/>
              </a:gs>
              <a:gs pos="100000">
                <a:srgbClr val="203B50">
                  <a:alpha val="6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/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AD295E6C-B2CD-D846-AA8A-E4EE41100129}"/>
              </a:ext>
            </a:extLst>
          </p:cNvPr>
          <p:cNvGrpSpPr/>
          <p:nvPr/>
        </p:nvGrpSpPr>
        <p:grpSpPr>
          <a:xfrm>
            <a:off x="4159530" y="4184731"/>
            <a:ext cx="473902" cy="162992"/>
            <a:chOff x="5428655" y="5607490"/>
            <a:chExt cx="998229" cy="380357"/>
          </a:xfrm>
        </p:grpSpPr>
        <p:sp>
          <p:nvSpPr>
            <p:cNvPr id="91" name="database_51319">
              <a:extLst>
                <a:ext uri="{FF2B5EF4-FFF2-40B4-BE49-F238E27FC236}">
                  <a16:creationId xmlns:a16="http://schemas.microsoft.com/office/drawing/2014/main" id="{AD7F78A1-F441-A04C-8418-296093318A4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772411" y="5607491"/>
              <a:ext cx="310717" cy="376552"/>
            </a:xfrm>
            <a:custGeom>
              <a:avLst/>
              <a:gdLst>
                <a:gd name="connsiteX0" fmla="*/ 271 w 499606"/>
                <a:gd name="connsiteY0" fmla="*/ 391513 h 605463"/>
                <a:gd name="connsiteX1" fmla="*/ 249841 w 499606"/>
                <a:gd name="connsiteY1" fmla="*/ 475565 h 605463"/>
                <a:gd name="connsiteX2" fmla="*/ 499411 w 499606"/>
                <a:gd name="connsiteY2" fmla="*/ 391513 h 605463"/>
                <a:gd name="connsiteX3" fmla="*/ 499411 w 499606"/>
                <a:gd name="connsiteY3" fmla="*/ 514725 h 605463"/>
                <a:gd name="connsiteX4" fmla="*/ 249841 w 499606"/>
                <a:gd name="connsiteY4" fmla="*/ 605463 h 605463"/>
                <a:gd name="connsiteX5" fmla="*/ 271 w 499606"/>
                <a:gd name="connsiteY5" fmla="*/ 514725 h 605463"/>
                <a:gd name="connsiteX6" fmla="*/ 212 w 499606"/>
                <a:gd name="connsiteY6" fmla="*/ 215793 h 605463"/>
                <a:gd name="connsiteX7" fmla="*/ 249803 w 499606"/>
                <a:gd name="connsiteY7" fmla="*/ 299845 h 605463"/>
                <a:gd name="connsiteX8" fmla="*/ 499394 w 499606"/>
                <a:gd name="connsiteY8" fmla="*/ 215793 h 605463"/>
                <a:gd name="connsiteX9" fmla="*/ 499394 w 499606"/>
                <a:gd name="connsiteY9" fmla="*/ 339005 h 605463"/>
                <a:gd name="connsiteX10" fmla="*/ 249803 w 499606"/>
                <a:gd name="connsiteY10" fmla="*/ 429743 h 605463"/>
                <a:gd name="connsiteX11" fmla="*/ 212 w 499606"/>
                <a:gd name="connsiteY11" fmla="*/ 339005 h 605463"/>
                <a:gd name="connsiteX12" fmla="*/ 212 w 499606"/>
                <a:gd name="connsiteY12" fmla="*/ 215793 h 605463"/>
                <a:gd name="connsiteX13" fmla="*/ 249841 w 499606"/>
                <a:gd name="connsiteY13" fmla="*/ 0 h 605463"/>
                <a:gd name="connsiteX14" fmla="*/ 499411 w 499606"/>
                <a:gd name="connsiteY14" fmla="*/ 90720 h 605463"/>
                <a:gd name="connsiteX15" fmla="*/ 499411 w 499606"/>
                <a:gd name="connsiteY15" fmla="*/ 165682 h 605463"/>
                <a:gd name="connsiteX16" fmla="*/ 249841 w 499606"/>
                <a:gd name="connsiteY16" fmla="*/ 256402 h 605463"/>
                <a:gd name="connsiteX17" fmla="*/ 271 w 499606"/>
                <a:gd name="connsiteY17" fmla="*/ 165682 h 605463"/>
                <a:gd name="connsiteX18" fmla="*/ 271 w 499606"/>
                <a:gd name="connsiteY18" fmla="*/ 90720 h 605463"/>
                <a:gd name="connsiteX19" fmla="*/ 249841 w 499606"/>
                <a:gd name="connsiteY19" fmla="*/ 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9606" h="605463">
                  <a:moveTo>
                    <a:pt x="271" y="391513"/>
                  </a:moveTo>
                  <a:cubicBezTo>
                    <a:pt x="9833" y="438315"/>
                    <a:pt x="118363" y="475565"/>
                    <a:pt x="249841" y="475565"/>
                  </a:cubicBezTo>
                  <a:cubicBezTo>
                    <a:pt x="381798" y="475565"/>
                    <a:pt x="489849" y="438315"/>
                    <a:pt x="499411" y="391513"/>
                  </a:cubicBezTo>
                  <a:lnTo>
                    <a:pt x="499411" y="514725"/>
                  </a:lnTo>
                  <a:cubicBezTo>
                    <a:pt x="499411" y="564870"/>
                    <a:pt x="388013" y="605463"/>
                    <a:pt x="249841" y="605463"/>
                  </a:cubicBezTo>
                  <a:cubicBezTo>
                    <a:pt x="112147" y="605463"/>
                    <a:pt x="271" y="564870"/>
                    <a:pt x="271" y="514725"/>
                  </a:cubicBezTo>
                  <a:close/>
                  <a:moveTo>
                    <a:pt x="212" y="215793"/>
                  </a:moveTo>
                  <a:cubicBezTo>
                    <a:pt x="9775" y="262595"/>
                    <a:pt x="118314" y="299845"/>
                    <a:pt x="249803" y="299845"/>
                  </a:cubicBezTo>
                  <a:cubicBezTo>
                    <a:pt x="381771" y="299845"/>
                    <a:pt x="489831" y="262595"/>
                    <a:pt x="499394" y="215793"/>
                  </a:cubicBezTo>
                  <a:cubicBezTo>
                    <a:pt x="499872" y="218181"/>
                    <a:pt x="499394" y="339005"/>
                    <a:pt x="499394" y="339005"/>
                  </a:cubicBezTo>
                  <a:cubicBezTo>
                    <a:pt x="499394" y="389150"/>
                    <a:pt x="387987" y="429743"/>
                    <a:pt x="249803" y="429743"/>
                  </a:cubicBezTo>
                  <a:cubicBezTo>
                    <a:pt x="112098" y="429743"/>
                    <a:pt x="212" y="389150"/>
                    <a:pt x="212" y="339005"/>
                  </a:cubicBezTo>
                  <a:cubicBezTo>
                    <a:pt x="212" y="339005"/>
                    <a:pt x="-266" y="218181"/>
                    <a:pt x="212" y="215793"/>
                  </a:cubicBezTo>
                  <a:close/>
                  <a:moveTo>
                    <a:pt x="249841" y="0"/>
                  </a:moveTo>
                  <a:cubicBezTo>
                    <a:pt x="388013" y="0"/>
                    <a:pt x="499411" y="40585"/>
                    <a:pt x="499411" y="90720"/>
                  </a:cubicBezTo>
                  <a:lnTo>
                    <a:pt x="499411" y="165682"/>
                  </a:lnTo>
                  <a:cubicBezTo>
                    <a:pt x="499411" y="215817"/>
                    <a:pt x="388013" y="256402"/>
                    <a:pt x="249841" y="256402"/>
                  </a:cubicBezTo>
                  <a:cubicBezTo>
                    <a:pt x="112147" y="256402"/>
                    <a:pt x="271" y="215817"/>
                    <a:pt x="271" y="165682"/>
                  </a:cubicBezTo>
                  <a:lnTo>
                    <a:pt x="271" y="90720"/>
                  </a:lnTo>
                  <a:cubicBezTo>
                    <a:pt x="271" y="40585"/>
                    <a:pt x="112147" y="0"/>
                    <a:pt x="249841" y="0"/>
                  </a:cubicBezTo>
                  <a:close/>
                </a:path>
              </a:pathLst>
            </a:custGeom>
            <a:solidFill>
              <a:srgbClr val="EAB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00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92" name="database_51319">
              <a:extLst>
                <a:ext uri="{FF2B5EF4-FFF2-40B4-BE49-F238E27FC236}">
                  <a16:creationId xmlns:a16="http://schemas.microsoft.com/office/drawing/2014/main" id="{E7A432B1-5D6E-D947-871C-FCF089052A8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428655" y="5611295"/>
              <a:ext cx="310717" cy="376552"/>
            </a:xfrm>
            <a:custGeom>
              <a:avLst/>
              <a:gdLst>
                <a:gd name="connsiteX0" fmla="*/ 271 w 499606"/>
                <a:gd name="connsiteY0" fmla="*/ 391513 h 605463"/>
                <a:gd name="connsiteX1" fmla="*/ 249841 w 499606"/>
                <a:gd name="connsiteY1" fmla="*/ 475565 h 605463"/>
                <a:gd name="connsiteX2" fmla="*/ 499411 w 499606"/>
                <a:gd name="connsiteY2" fmla="*/ 391513 h 605463"/>
                <a:gd name="connsiteX3" fmla="*/ 499411 w 499606"/>
                <a:gd name="connsiteY3" fmla="*/ 514725 h 605463"/>
                <a:gd name="connsiteX4" fmla="*/ 249841 w 499606"/>
                <a:gd name="connsiteY4" fmla="*/ 605463 h 605463"/>
                <a:gd name="connsiteX5" fmla="*/ 271 w 499606"/>
                <a:gd name="connsiteY5" fmla="*/ 514725 h 605463"/>
                <a:gd name="connsiteX6" fmla="*/ 212 w 499606"/>
                <a:gd name="connsiteY6" fmla="*/ 215793 h 605463"/>
                <a:gd name="connsiteX7" fmla="*/ 249803 w 499606"/>
                <a:gd name="connsiteY7" fmla="*/ 299845 h 605463"/>
                <a:gd name="connsiteX8" fmla="*/ 499394 w 499606"/>
                <a:gd name="connsiteY8" fmla="*/ 215793 h 605463"/>
                <a:gd name="connsiteX9" fmla="*/ 499394 w 499606"/>
                <a:gd name="connsiteY9" fmla="*/ 339005 h 605463"/>
                <a:gd name="connsiteX10" fmla="*/ 249803 w 499606"/>
                <a:gd name="connsiteY10" fmla="*/ 429743 h 605463"/>
                <a:gd name="connsiteX11" fmla="*/ 212 w 499606"/>
                <a:gd name="connsiteY11" fmla="*/ 339005 h 605463"/>
                <a:gd name="connsiteX12" fmla="*/ 212 w 499606"/>
                <a:gd name="connsiteY12" fmla="*/ 215793 h 605463"/>
                <a:gd name="connsiteX13" fmla="*/ 249841 w 499606"/>
                <a:gd name="connsiteY13" fmla="*/ 0 h 605463"/>
                <a:gd name="connsiteX14" fmla="*/ 499411 w 499606"/>
                <a:gd name="connsiteY14" fmla="*/ 90720 h 605463"/>
                <a:gd name="connsiteX15" fmla="*/ 499411 w 499606"/>
                <a:gd name="connsiteY15" fmla="*/ 165682 h 605463"/>
                <a:gd name="connsiteX16" fmla="*/ 249841 w 499606"/>
                <a:gd name="connsiteY16" fmla="*/ 256402 h 605463"/>
                <a:gd name="connsiteX17" fmla="*/ 271 w 499606"/>
                <a:gd name="connsiteY17" fmla="*/ 165682 h 605463"/>
                <a:gd name="connsiteX18" fmla="*/ 271 w 499606"/>
                <a:gd name="connsiteY18" fmla="*/ 90720 h 605463"/>
                <a:gd name="connsiteX19" fmla="*/ 249841 w 499606"/>
                <a:gd name="connsiteY19" fmla="*/ 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9606" h="605463">
                  <a:moveTo>
                    <a:pt x="271" y="391513"/>
                  </a:moveTo>
                  <a:cubicBezTo>
                    <a:pt x="9833" y="438315"/>
                    <a:pt x="118363" y="475565"/>
                    <a:pt x="249841" y="475565"/>
                  </a:cubicBezTo>
                  <a:cubicBezTo>
                    <a:pt x="381798" y="475565"/>
                    <a:pt x="489849" y="438315"/>
                    <a:pt x="499411" y="391513"/>
                  </a:cubicBezTo>
                  <a:lnTo>
                    <a:pt x="499411" y="514725"/>
                  </a:lnTo>
                  <a:cubicBezTo>
                    <a:pt x="499411" y="564870"/>
                    <a:pt x="388013" y="605463"/>
                    <a:pt x="249841" y="605463"/>
                  </a:cubicBezTo>
                  <a:cubicBezTo>
                    <a:pt x="112147" y="605463"/>
                    <a:pt x="271" y="564870"/>
                    <a:pt x="271" y="514725"/>
                  </a:cubicBezTo>
                  <a:close/>
                  <a:moveTo>
                    <a:pt x="212" y="215793"/>
                  </a:moveTo>
                  <a:cubicBezTo>
                    <a:pt x="9775" y="262595"/>
                    <a:pt x="118314" y="299845"/>
                    <a:pt x="249803" y="299845"/>
                  </a:cubicBezTo>
                  <a:cubicBezTo>
                    <a:pt x="381771" y="299845"/>
                    <a:pt x="489831" y="262595"/>
                    <a:pt x="499394" y="215793"/>
                  </a:cubicBezTo>
                  <a:cubicBezTo>
                    <a:pt x="499872" y="218181"/>
                    <a:pt x="499394" y="339005"/>
                    <a:pt x="499394" y="339005"/>
                  </a:cubicBezTo>
                  <a:cubicBezTo>
                    <a:pt x="499394" y="389150"/>
                    <a:pt x="387987" y="429743"/>
                    <a:pt x="249803" y="429743"/>
                  </a:cubicBezTo>
                  <a:cubicBezTo>
                    <a:pt x="112098" y="429743"/>
                    <a:pt x="212" y="389150"/>
                    <a:pt x="212" y="339005"/>
                  </a:cubicBezTo>
                  <a:cubicBezTo>
                    <a:pt x="212" y="339005"/>
                    <a:pt x="-266" y="218181"/>
                    <a:pt x="212" y="215793"/>
                  </a:cubicBezTo>
                  <a:close/>
                  <a:moveTo>
                    <a:pt x="249841" y="0"/>
                  </a:moveTo>
                  <a:cubicBezTo>
                    <a:pt x="388013" y="0"/>
                    <a:pt x="499411" y="40585"/>
                    <a:pt x="499411" y="90720"/>
                  </a:cubicBezTo>
                  <a:lnTo>
                    <a:pt x="499411" y="165682"/>
                  </a:lnTo>
                  <a:cubicBezTo>
                    <a:pt x="499411" y="215817"/>
                    <a:pt x="388013" y="256402"/>
                    <a:pt x="249841" y="256402"/>
                  </a:cubicBezTo>
                  <a:cubicBezTo>
                    <a:pt x="112147" y="256402"/>
                    <a:pt x="271" y="215817"/>
                    <a:pt x="271" y="165682"/>
                  </a:cubicBezTo>
                  <a:lnTo>
                    <a:pt x="271" y="90720"/>
                  </a:lnTo>
                  <a:cubicBezTo>
                    <a:pt x="271" y="40585"/>
                    <a:pt x="112147" y="0"/>
                    <a:pt x="249841" y="0"/>
                  </a:cubicBezTo>
                  <a:close/>
                </a:path>
              </a:pathLst>
            </a:custGeom>
            <a:solidFill>
              <a:srgbClr val="EAB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00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93" name="database_51319">
              <a:extLst>
                <a:ext uri="{FF2B5EF4-FFF2-40B4-BE49-F238E27FC236}">
                  <a16:creationId xmlns:a16="http://schemas.microsoft.com/office/drawing/2014/main" id="{937D340F-3E34-9149-93D6-DEFA8A0EF5E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116167" y="5607490"/>
              <a:ext cx="310717" cy="376552"/>
            </a:xfrm>
            <a:custGeom>
              <a:avLst/>
              <a:gdLst>
                <a:gd name="connsiteX0" fmla="*/ 271 w 499606"/>
                <a:gd name="connsiteY0" fmla="*/ 391513 h 605463"/>
                <a:gd name="connsiteX1" fmla="*/ 249841 w 499606"/>
                <a:gd name="connsiteY1" fmla="*/ 475565 h 605463"/>
                <a:gd name="connsiteX2" fmla="*/ 499411 w 499606"/>
                <a:gd name="connsiteY2" fmla="*/ 391513 h 605463"/>
                <a:gd name="connsiteX3" fmla="*/ 499411 w 499606"/>
                <a:gd name="connsiteY3" fmla="*/ 514725 h 605463"/>
                <a:gd name="connsiteX4" fmla="*/ 249841 w 499606"/>
                <a:gd name="connsiteY4" fmla="*/ 605463 h 605463"/>
                <a:gd name="connsiteX5" fmla="*/ 271 w 499606"/>
                <a:gd name="connsiteY5" fmla="*/ 514725 h 605463"/>
                <a:gd name="connsiteX6" fmla="*/ 212 w 499606"/>
                <a:gd name="connsiteY6" fmla="*/ 215793 h 605463"/>
                <a:gd name="connsiteX7" fmla="*/ 249803 w 499606"/>
                <a:gd name="connsiteY7" fmla="*/ 299845 h 605463"/>
                <a:gd name="connsiteX8" fmla="*/ 499394 w 499606"/>
                <a:gd name="connsiteY8" fmla="*/ 215793 h 605463"/>
                <a:gd name="connsiteX9" fmla="*/ 499394 w 499606"/>
                <a:gd name="connsiteY9" fmla="*/ 339005 h 605463"/>
                <a:gd name="connsiteX10" fmla="*/ 249803 w 499606"/>
                <a:gd name="connsiteY10" fmla="*/ 429743 h 605463"/>
                <a:gd name="connsiteX11" fmla="*/ 212 w 499606"/>
                <a:gd name="connsiteY11" fmla="*/ 339005 h 605463"/>
                <a:gd name="connsiteX12" fmla="*/ 212 w 499606"/>
                <a:gd name="connsiteY12" fmla="*/ 215793 h 605463"/>
                <a:gd name="connsiteX13" fmla="*/ 249841 w 499606"/>
                <a:gd name="connsiteY13" fmla="*/ 0 h 605463"/>
                <a:gd name="connsiteX14" fmla="*/ 499411 w 499606"/>
                <a:gd name="connsiteY14" fmla="*/ 90720 h 605463"/>
                <a:gd name="connsiteX15" fmla="*/ 499411 w 499606"/>
                <a:gd name="connsiteY15" fmla="*/ 165682 h 605463"/>
                <a:gd name="connsiteX16" fmla="*/ 249841 w 499606"/>
                <a:gd name="connsiteY16" fmla="*/ 256402 h 605463"/>
                <a:gd name="connsiteX17" fmla="*/ 271 w 499606"/>
                <a:gd name="connsiteY17" fmla="*/ 165682 h 605463"/>
                <a:gd name="connsiteX18" fmla="*/ 271 w 499606"/>
                <a:gd name="connsiteY18" fmla="*/ 90720 h 605463"/>
                <a:gd name="connsiteX19" fmla="*/ 249841 w 499606"/>
                <a:gd name="connsiteY19" fmla="*/ 0 h 60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9606" h="605463">
                  <a:moveTo>
                    <a:pt x="271" y="391513"/>
                  </a:moveTo>
                  <a:cubicBezTo>
                    <a:pt x="9833" y="438315"/>
                    <a:pt x="118363" y="475565"/>
                    <a:pt x="249841" y="475565"/>
                  </a:cubicBezTo>
                  <a:cubicBezTo>
                    <a:pt x="381798" y="475565"/>
                    <a:pt x="489849" y="438315"/>
                    <a:pt x="499411" y="391513"/>
                  </a:cubicBezTo>
                  <a:lnTo>
                    <a:pt x="499411" y="514725"/>
                  </a:lnTo>
                  <a:cubicBezTo>
                    <a:pt x="499411" y="564870"/>
                    <a:pt x="388013" y="605463"/>
                    <a:pt x="249841" y="605463"/>
                  </a:cubicBezTo>
                  <a:cubicBezTo>
                    <a:pt x="112147" y="605463"/>
                    <a:pt x="271" y="564870"/>
                    <a:pt x="271" y="514725"/>
                  </a:cubicBezTo>
                  <a:close/>
                  <a:moveTo>
                    <a:pt x="212" y="215793"/>
                  </a:moveTo>
                  <a:cubicBezTo>
                    <a:pt x="9775" y="262595"/>
                    <a:pt x="118314" y="299845"/>
                    <a:pt x="249803" y="299845"/>
                  </a:cubicBezTo>
                  <a:cubicBezTo>
                    <a:pt x="381771" y="299845"/>
                    <a:pt x="489831" y="262595"/>
                    <a:pt x="499394" y="215793"/>
                  </a:cubicBezTo>
                  <a:cubicBezTo>
                    <a:pt x="499872" y="218181"/>
                    <a:pt x="499394" y="339005"/>
                    <a:pt x="499394" y="339005"/>
                  </a:cubicBezTo>
                  <a:cubicBezTo>
                    <a:pt x="499394" y="389150"/>
                    <a:pt x="387987" y="429743"/>
                    <a:pt x="249803" y="429743"/>
                  </a:cubicBezTo>
                  <a:cubicBezTo>
                    <a:pt x="112098" y="429743"/>
                    <a:pt x="212" y="389150"/>
                    <a:pt x="212" y="339005"/>
                  </a:cubicBezTo>
                  <a:cubicBezTo>
                    <a:pt x="212" y="339005"/>
                    <a:pt x="-266" y="218181"/>
                    <a:pt x="212" y="215793"/>
                  </a:cubicBezTo>
                  <a:close/>
                  <a:moveTo>
                    <a:pt x="249841" y="0"/>
                  </a:moveTo>
                  <a:cubicBezTo>
                    <a:pt x="388013" y="0"/>
                    <a:pt x="499411" y="40585"/>
                    <a:pt x="499411" y="90720"/>
                  </a:cubicBezTo>
                  <a:lnTo>
                    <a:pt x="499411" y="165682"/>
                  </a:lnTo>
                  <a:cubicBezTo>
                    <a:pt x="499411" y="215817"/>
                    <a:pt x="388013" y="256402"/>
                    <a:pt x="249841" y="256402"/>
                  </a:cubicBezTo>
                  <a:cubicBezTo>
                    <a:pt x="112147" y="256402"/>
                    <a:pt x="271" y="215817"/>
                    <a:pt x="271" y="165682"/>
                  </a:cubicBezTo>
                  <a:lnTo>
                    <a:pt x="271" y="90720"/>
                  </a:lnTo>
                  <a:cubicBezTo>
                    <a:pt x="271" y="40585"/>
                    <a:pt x="112147" y="0"/>
                    <a:pt x="249841" y="0"/>
                  </a:cubicBezTo>
                  <a:close/>
                </a:path>
              </a:pathLst>
            </a:custGeom>
            <a:solidFill>
              <a:srgbClr val="EAB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00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6849954-1435-1C4E-9730-4FB2BB33CE44}"/>
              </a:ext>
            </a:extLst>
          </p:cNvPr>
          <p:cNvGrpSpPr/>
          <p:nvPr/>
        </p:nvGrpSpPr>
        <p:grpSpPr>
          <a:xfrm>
            <a:off x="5080304" y="4182892"/>
            <a:ext cx="464140" cy="166671"/>
            <a:chOff x="2645357" y="4058651"/>
            <a:chExt cx="668132" cy="239924"/>
          </a:xfrm>
        </p:grpSpPr>
        <p:sp>
          <p:nvSpPr>
            <p:cNvPr id="87" name="server_141331">
              <a:extLst>
                <a:ext uri="{FF2B5EF4-FFF2-40B4-BE49-F238E27FC236}">
                  <a16:creationId xmlns:a16="http://schemas.microsoft.com/office/drawing/2014/main" id="{45D0EB0C-6E59-434C-90B9-C266AB2EA0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45357" y="4058651"/>
              <a:ext cx="305668" cy="239924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  <a:gd name="connsiteX17" fmla="*/ 325000 h 606722"/>
                <a:gd name="connsiteY17" fmla="*/ 325000 h 606722"/>
                <a:gd name="connsiteX18" fmla="*/ 325000 h 606722"/>
                <a:gd name="connsiteY18" fmla="*/ 325000 h 606722"/>
                <a:gd name="connsiteX19" fmla="*/ 325000 h 606722"/>
                <a:gd name="connsiteY19" fmla="*/ 325000 h 606722"/>
                <a:gd name="connsiteX20" fmla="*/ 325000 h 606722"/>
                <a:gd name="connsiteY20" fmla="*/ 325000 h 606722"/>
                <a:gd name="connsiteX21" fmla="*/ 325000 h 606722"/>
                <a:gd name="connsiteY21" fmla="*/ 325000 h 606722"/>
                <a:gd name="connsiteX22" fmla="*/ 325000 h 606722"/>
                <a:gd name="connsiteY22" fmla="*/ 325000 h 606722"/>
                <a:gd name="connsiteX23" fmla="*/ 325000 h 606722"/>
                <a:gd name="connsiteY23" fmla="*/ 325000 h 606722"/>
                <a:gd name="connsiteX24" fmla="*/ 325000 h 606722"/>
                <a:gd name="connsiteY24" fmla="*/ 325000 h 606722"/>
                <a:gd name="connsiteX25" fmla="*/ 325000 h 606722"/>
                <a:gd name="connsiteY25" fmla="*/ 325000 h 606722"/>
                <a:gd name="connsiteX26" fmla="*/ 325000 h 606722"/>
                <a:gd name="connsiteY26" fmla="*/ 325000 h 606722"/>
                <a:gd name="connsiteX27" fmla="*/ 325000 h 606722"/>
                <a:gd name="connsiteY27" fmla="*/ 325000 h 606722"/>
                <a:gd name="connsiteX28" fmla="*/ 325000 h 606722"/>
                <a:gd name="connsiteY28" fmla="*/ 325000 h 606722"/>
                <a:gd name="connsiteX29" fmla="*/ 325000 h 606722"/>
                <a:gd name="connsiteY29" fmla="*/ 325000 h 606722"/>
                <a:gd name="connsiteX30" fmla="*/ 325000 h 606722"/>
                <a:gd name="connsiteY30" fmla="*/ 325000 h 606722"/>
                <a:gd name="connsiteX31" fmla="*/ 325000 h 606722"/>
                <a:gd name="connsiteY31" fmla="*/ 325000 h 606722"/>
                <a:gd name="connsiteX32" fmla="*/ 325000 h 606722"/>
                <a:gd name="connsiteY32" fmla="*/ 325000 h 606722"/>
                <a:gd name="connsiteX33" fmla="*/ 325000 h 606722"/>
                <a:gd name="connsiteY33" fmla="*/ 325000 h 606722"/>
                <a:gd name="connsiteX34" fmla="*/ 325000 h 606722"/>
                <a:gd name="connsiteY34" fmla="*/ 325000 h 606722"/>
                <a:gd name="connsiteX35" fmla="*/ 325000 h 606722"/>
                <a:gd name="connsiteY35" fmla="*/ 325000 h 606722"/>
                <a:gd name="connsiteX36" fmla="*/ 325000 h 606722"/>
                <a:gd name="connsiteY36" fmla="*/ 325000 h 606722"/>
                <a:gd name="connsiteX37" fmla="*/ 325000 h 606722"/>
                <a:gd name="connsiteY37" fmla="*/ 325000 h 606722"/>
                <a:gd name="connsiteX38" fmla="*/ 325000 h 606722"/>
                <a:gd name="connsiteY38" fmla="*/ 325000 h 606722"/>
                <a:gd name="connsiteX39" fmla="*/ 325000 h 606722"/>
                <a:gd name="connsiteY39" fmla="*/ 325000 h 606722"/>
                <a:gd name="connsiteX40" fmla="*/ 325000 h 606722"/>
                <a:gd name="connsiteY40" fmla="*/ 325000 h 606722"/>
                <a:gd name="connsiteX41" fmla="*/ 325000 h 606722"/>
                <a:gd name="connsiteY41" fmla="*/ 325000 h 606722"/>
                <a:gd name="connsiteX42" fmla="*/ 325000 h 606722"/>
                <a:gd name="connsiteY42" fmla="*/ 325000 h 606722"/>
                <a:gd name="connsiteX43" fmla="*/ 325000 h 606722"/>
                <a:gd name="connsiteY43" fmla="*/ 325000 h 606722"/>
                <a:gd name="connsiteX44" fmla="*/ 325000 h 606722"/>
                <a:gd name="connsiteY44" fmla="*/ 325000 h 606722"/>
                <a:gd name="connsiteX45" fmla="*/ 325000 h 606722"/>
                <a:gd name="connsiteY45" fmla="*/ 325000 h 606722"/>
                <a:gd name="connsiteX46" fmla="*/ 325000 h 606722"/>
                <a:gd name="connsiteY46" fmla="*/ 325000 h 606722"/>
                <a:gd name="connsiteX47" fmla="*/ 325000 h 606722"/>
                <a:gd name="connsiteY47" fmla="*/ 325000 h 606722"/>
                <a:gd name="connsiteX48" fmla="*/ 325000 h 606722"/>
                <a:gd name="connsiteY48" fmla="*/ 325000 h 606722"/>
                <a:gd name="connsiteX49" fmla="*/ 325000 h 606722"/>
                <a:gd name="connsiteY49" fmla="*/ 325000 h 606722"/>
                <a:gd name="connsiteX50" fmla="*/ 325000 h 606722"/>
                <a:gd name="connsiteY50" fmla="*/ 325000 h 606722"/>
                <a:gd name="connsiteX51" fmla="*/ 325000 h 606722"/>
                <a:gd name="connsiteY51" fmla="*/ 325000 h 606722"/>
                <a:gd name="connsiteX52" fmla="*/ 325000 h 606722"/>
                <a:gd name="connsiteY52" fmla="*/ 325000 h 606722"/>
                <a:gd name="connsiteX53" fmla="*/ 325000 h 606722"/>
                <a:gd name="connsiteY53" fmla="*/ 325000 h 606722"/>
                <a:gd name="connsiteX54" fmla="*/ 325000 h 606722"/>
                <a:gd name="connsiteY54" fmla="*/ 325000 h 606722"/>
                <a:gd name="connsiteX55" fmla="*/ 325000 h 606722"/>
                <a:gd name="connsiteY55" fmla="*/ 325000 h 606722"/>
                <a:gd name="connsiteX56" fmla="*/ 325000 h 606722"/>
                <a:gd name="connsiteY56" fmla="*/ 325000 h 606722"/>
                <a:gd name="connsiteX57" fmla="*/ 325000 h 606722"/>
                <a:gd name="connsiteY57" fmla="*/ 325000 h 606722"/>
                <a:gd name="connsiteX58" fmla="*/ 325000 h 606722"/>
                <a:gd name="connsiteY58" fmla="*/ 325000 h 606722"/>
                <a:gd name="connsiteX59" fmla="*/ 325000 h 606722"/>
                <a:gd name="connsiteY59" fmla="*/ 325000 h 606722"/>
                <a:gd name="connsiteX60" fmla="*/ 325000 h 606722"/>
                <a:gd name="connsiteY60" fmla="*/ 325000 h 606722"/>
                <a:gd name="connsiteX61" fmla="*/ 325000 h 606722"/>
                <a:gd name="connsiteY61" fmla="*/ 325000 h 606722"/>
                <a:gd name="connsiteX62" fmla="*/ 325000 h 606722"/>
                <a:gd name="connsiteY62" fmla="*/ 325000 h 606722"/>
                <a:gd name="connsiteX63" fmla="*/ 325000 h 606722"/>
                <a:gd name="connsiteY63" fmla="*/ 325000 h 606722"/>
                <a:gd name="connsiteX64" fmla="*/ 325000 h 606722"/>
                <a:gd name="connsiteY64" fmla="*/ 325000 h 606722"/>
                <a:gd name="connsiteX65" fmla="*/ 325000 h 606722"/>
                <a:gd name="connsiteY65" fmla="*/ 325000 h 606722"/>
                <a:gd name="connsiteX66" fmla="*/ 325000 h 606722"/>
                <a:gd name="connsiteY66" fmla="*/ 325000 h 606722"/>
                <a:gd name="connsiteX67" fmla="*/ 325000 h 606722"/>
                <a:gd name="connsiteY67" fmla="*/ 325000 h 606722"/>
                <a:gd name="connsiteX68" fmla="*/ 325000 h 606722"/>
                <a:gd name="connsiteY68" fmla="*/ 325000 h 606722"/>
                <a:gd name="connsiteX69" fmla="*/ 325000 h 606722"/>
                <a:gd name="connsiteY69" fmla="*/ 325000 h 606722"/>
                <a:gd name="connsiteX70" fmla="*/ 325000 h 606722"/>
                <a:gd name="connsiteY70" fmla="*/ 325000 h 606722"/>
                <a:gd name="connsiteX71" fmla="*/ 325000 h 606722"/>
                <a:gd name="connsiteY71" fmla="*/ 325000 h 606722"/>
                <a:gd name="connsiteX72" fmla="*/ 325000 h 606722"/>
                <a:gd name="connsiteY72" fmla="*/ 325000 h 606722"/>
                <a:gd name="connsiteX73" fmla="*/ 325000 h 606722"/>
                <a:gd name="connsiteY73" fmla="*/ 325000 h 606722"/>
                <a:gd name="connsiteX74" fmla="*/ 325000 h 606722"/>
                <a:gd name="connsiteY74" fmla="*/ 325000 h 606722"/>
                <a:gd name="connsiteX75" fmla="*/ 325000 h 606722"/>
                <a:gd name="connsiteY75" fmla="*/ 325000 h 606722"/>
                <a:gd name="connsiteX76" fmla="*/ 325000 h 606722"/>
                <a:gd name="connsiteY76" fmla="*/ 325000 h 606722"/>
                <a:gd name="connsiteX77" fmla="*/ 325000 h 606722"/>
                <a:gd name="connsiteY77" fmla="*/ 325000 h 606722"/>
                <a:gd name="connsiteX78" fmla="*/ 325000 h 606722"/>
                <a:gd name="connsiteY78" fmla="*/ 325000 h 606722"/>
                <a:gd name="connsiteX79" fmla="*/ 325000 h 606722"/>
                <a:gd name="connsiteY79" fmla="*/ 325000 h 606722"/>
                <a:gd name="connsiteX80" fmla="*/ 325000 h 606722"/>
                <a:gd name="connsiteY80" fmla="*/ 325000 h 606722"/>
                <a:gd name="connsiteX81" fmla="*/ 325000 h 606722"/>
                <a:gd name="connsiteY81" fmla="*/ 325000 h 606722"/>
                <a:gd name="connsiteX82" fmla="*/ 325000 h 606722"/>
                <a:gd name="connsiteY82" fmla="*/ 325000 h 606722"/>
                <a:gd name="connsiteX83" fmla="*/ 325000 h 606722"/>
                <a:gd name="connsiteY83" fmla="*/ 325000 h 606722"/>
                <a:gd name="connsiteX84" fmla="*/ 325000 h 606722"/>
                <a:gd name="connsiteY84" fmla="*/ 325000 h 606722"/>
                <a:gd name="connsiteX85" fmla="*/ 325000 h 606722"/>
                <a:gd name="connsiteY85" fmla="*/ 325000 h 606722"/>
                <a:gd name="connsiteX86" fmla="*/ 325000 h 606722"/>
                <a:gd name="connsiteY86" fmla="*/ 325000 h 606722"/>
                <a:gd name="connsiteX87" fmla="*/ 325000 h 606722"/>
                <a:gd name="connsiteY87" fmla="*/ 325000 h 606722"/>
                <a:gd name="connsiteX88" fmla="*/ 325000 h 606722"/>
                <a:gd name="connsiteY88" fmla="*/ 325000 h 606722"/>
                <a:gd name="connsiteX89" fmla="*/ 325000 h 606722"/>
                <a:gd name="connsiteY89" fmla="*/ 325000 h 606722"/>
                <a:gd name="connsiteX90" fmla="*/ 325000 h 606722"/>
                <a:gd name="connsiteY90" fmla="*/ 325000 h 606722"/>
                <a:gd name="connsiteX91" fmla="*/ 325000 h 606722"/>
                <a:gd name="connsiteY91" fmla="*/ 325000 h 606722"/>
                <a:gd name="connsiteX92" fmla="*/ 325000 h 606722"/>
                <a:gd name="connsiteY92" fmla="*/ 325000 h 606722"/>
                <a:gd name="connsiteX93" fmla="*/ 325000 h 606722"/>
                <a:gd name="connsiteY93" fmla="*/ 325000 h 606722"/>
                <a:gd name="connsiteX94" fmla="*/ 325000 h 606722"/>
                <a:gd name="connsiteY94" fmla="*/ 325000 h 606722"/>
                <a:gd name="connsiteX95" fmla="*/ 325000 h 606722"/>
                <a:gd name="connsiteY95" fmla="*/ 325000 h 606722"/>
                <a:gd name="connsiteX96" fmla="*/ 325000 h 606722"/>
                <a:gd name="connsiteY96" fmla="*/ 325000 h 606722"/>
                <a:gd name="connsiteX97" fmla="*/ 325000 h 606722"/>
                <a:gd name="connsiteY97" fmla="*/ 325000 h 606722"/>
                <a:gd name="connsiteX98" fmla="*/ 325000 h 606722"/>
                <a:gd name="connsiteY98" fmla="*/ 325000 h 606722"/>
                <a:gd name="connsiteX99" fmla="*/ 325000 h 606722"/>
                <a:gd name="connsiteY99" fmla="*/ 325000 h 606722"/>
                <a:gd name="connsiteX100" fmla="*/ 325000 h 606722"/>
                <a:gd name="connsiteY100" fmla="*/ 325000 h 606722"/>
                <a:gd name="connsiteX101" fmla="*/ 325000 h 606722"/>
                <a:gd name="connsiteY101" fmla="*/ 325000 h 606722"/>
                <a:gd name="connsiteX102" fmla="*/ 325000 h 606722"/>
                <a:gd name="connsiteY102" fmla="*/ 325000 h 606722"/>
                <a:gd name="connsiteX103" fmla="*/ 325000 h 606722"/>
                <a:gd name="connsiteY103" fmla="*/ 325000 h 606722"/>
                <a:gd name="connsiteX104" fmla="*/ 325000 h 606722"/>
                <a:gd name="connsiteY104" fmla="*/ 325000 h 606722"/>
                <a:gd name="connsiteX105" fmla="*/ 325000 h 606722"/>
                <a:gd name="connsiteY105" fmla="*/ 325000 h 606722"/>
                <a:gd name="connsiteX106" fmla="*/ 325000 h 606722"/>
                <a:gd name="connsiteY106" fmla="*/ 325000 h 606722"/>
                <a:gd name="connsiteX107" fmla="*/ 325000 h 606722"/>
                <a:gd name="connsiteY107" fmla="*/ 325000 h 606722"/>
                <a:gd name="connsiteX108" fmla="*/ 325000 h 606722"/>
                <a:gd name="connsiteY108" fmla="*/ 325000 h 606722"/>
                <a:gd name="connsiteX109" fmla="*/ 325000 h 606722"/>
                <a:gd name="connsiteY109" fmla="*/ 325000 h 606722"/>
                <a:gd name="connsiteX110" fmla="*/ 325000 h 606722"/>
                <a:gd name="connsiteY110" fmla="*/ 325000 h 606722"/>
                <a:gd name="connsiteX111" fmla="*/ 325000 h 606722"/>
                <a:gd name="connsiteY111" fmla="*/ 325000 h 606722"/>
                <a:gd name="connsiteX112" fmla="*/ 325000 h 606722"/>
                <a:gd name="connsiteY112" fmla="*/ 325000 h 606722"/>
                <a:gd name="connsiteX113" fmla="*/ 325000 h 606722"/>
                <a:gd name="connsiteY113" fmla="*/ 325000 h 606722"/>
                <a:gd name="connsiteX114" fmla="*/ 325000 h 606722"/>
                <a:gd name="connsiteY114" fmla="*/ 325000 h 606722"/>
                <a:gd name="connsiteX115" fmla="*/ 325000 h 606722"/>
                <a:gd name="connsiteY115" fmla="*/ 325000 h 606722"/>
                <a:gd name="connsiteX116" fmla="*/ 325000 h 606722"/>
                <a:gd name="connsiteY116" fmla="*/ 325000 h 606722"/>
                <a:gd name="connsiteX117" fmla="*/ 325000 h 606722"/>
                <a:gd name="connsiteY117" fmla="*/ 325000 h 606722"/>
                <a:gd name="connsiteX118" fmla="*/ 325000 h 606722"/>
                <a:gd name="connsiteY118" fmla="*/ 325000 h 606722"/>
                <a:gd name="connsiteX119" fmla="*/ 325000 h 606722"/>
                <a:gd name="connsiteY119" fmla="*/ 325000 h 606722"/>
                <a:gd name="connsiteX120" fmla="*/ 325000 h 606722"/>
                <a:gd name="connsiteY120" fmla="*/ 325000 h 606722"/>
                <a:gd name="connsiteX121" fmla="*/ 325000 h 606722"/>
                <a:gd name="connsiteY121" fmla="*/ 325000 h 606722"/>
                <a:gd name="connsiteX122" fmla="*/ 325000 h 606722"/>
                <a:gd name="connsiteY122" fmla="*/ 325000 h 606722"/>
                <a:gd name="connsiteX123" fmla="*/ 325000 h 606722"/>
                <a:gd name="connsiteY123" fmla="*/ 325000 h 606722"/>
                <a:gd name="connsiteX124" fmla="*/ 325000 h 606722"/>
                <a:gd name="connsiteY124" fmla="*/ 325000 h 606722"/>
                <a:gd name="connsiteX125" fmla="*/ 325000 h 606722"/>
                <a:gd name="connsiteY125" fmla="*/ 325000 h 606722"/>
                <a:gd name="connsiteX126" fmla="*/ 325000 h 606722"/>
                <a:gd name="connsiteY126" fmla="*/ 325000 h 606722"/>
                <a:gd name="connsiteX127" fmla="*/ 325000 h 606722"/>
                <a:gd name="connsiteY127" fmla="*/ 325000 h 606722"/>
                <a:gd name="connsiteX128" fmla="*/ 325000 h 606722"/>
                <a:gd name="connsiteY128" fmla="*/ 325000 h 606722"/>
                <a:gd name="connsiteX129" fmla="*/ 325000 h 606722"/>
                <a:gd name="connsiteY129" fmla="*/ 325000 h 606722"/>
                <a:gd name="connsiteX130" fmla="*/ 325000 h 606722"/>
                <a:gd name="connsiteY130" fmla="*/ 325000 h 606722"/>
                <a:gd name="connsiteX131" fmla="*/ 325000 h 606722"/>
                <a:gd name="connsiteY131" fmla="*/ 325000 h 606722"/>
                <a:gd name="connsiteX132" fmla="*/ 325000 h 606722"/>
                <a:gd name="connsiteY132" fmla="*/ 325000 h 606722"/>
                <a:gd name="connsiteX133" fmla="*/ 325000 h 606722"/>
                <a:gd name="connsiteY133" fmla="*/ 325000 h 606722"/>
                <a:gd name="connsiteX134" fmla="*/ 325000 h 606722"/>
                <a:gd name="connsiteY134" fmla="*/ 325000 h 606722"/>
                <a:gd name="connsiteX135" fmla="*/ 325000 h 606722"/>
                <a:gd name="connsiteY135" fmla="*/ 325000 h 606722"/>
                <a:gd name="connsiteX136" fmla="*/ 325000 h 606722"/>
                <a:gd name="connsiteY136" fmla="*/ 325000 h 606722"/>
                <a:gd name="connsiteX137" fmla="*/ 325000 h 606722"/>
                <a:gd name="connsiteY137" fmla="*/ 325000 h 606722"/>
                <a:gd name="connsiteX138" fmla="*/ 325000 h 606722"/>
                <a:gd name="connsiteY138" fmla="*/ 325000 h 606722"/>
                <a:gd name="connsiteX139" fmla="*/ 325000 h 606722"/>
                <a:gd name="connsiteY139" fmla="*/ 325000 h 606722"/>
                <a:gd name="connsiteX140" fmla="*/ 325000 h 606722"/>
                <a:gd name="connsiteY140" fmla="*/ 325000 h 606722"/>
                <a:gd name="connsiteX141" fmla="*/ 325000 h 606722"/>
                <a:gd name="connsiteY141" fmla="*/ 325000 h 606722"/>
                <a:gd name="connsiteX142" fmla="*/ 325000 h 606722"/>
                <a:gd name="connsiteY142" fmla="*/ 325000 h 606722"/>
                <a:gd name="connsiteX143" fmla="*/ 325000 h 606722"/>
                <a:gd name="connsiteY143" fmla="*/ 325000 h 606722"/>
                <a:gd name="connsiteX144" fmla="*/ 325000 h 606722"/>
                <a:gd name="connsiteY144" fmla="*/ 325000 h 606722"/>
                <a:gd name="connsiteX145" fmla="*/ 325000 h 606722"/>
                <a:gd name="connsiteY145" fmla="*/ 325000 h 606722"/>
                <a:gd name="connsiteX146" fmla="*/ 325000 h 606722"/>
                <a:gd name="connsiteY146" fmla="*/ 325000 h 606722"/>
                <a:gd name="connsiteX147" fmla="*/ 325000 h 606722"/>
                <a:gd name="connsiteY147" fmla="*/ 325000 h 606722"/>
                <a:gd name="connsiteX148" fmla="*/ 325000 h 606722"/>
                <a:gd name="connsiteY148" fmla="*/ 325000 h 606722"/>
                <a:gd name="connsiteX149" fmla="*/ 325000 h 606722"/>
                <a:gd name="connsiteY149" fmla="*/ 325000 h 606722"/>
                <a:gd name="connsiteX150" fmla="*/ 325000 h 606722"/>
                <a:gd name="connsiteY150" fmla="*/ 325000 h 606722"/>
                <a:gd name="connsiteX151" fmla="*/ 325000 h 606722"/>
                <a:gd name="connsiteY151" fmla="*/ 325000 h 606722"/>
                <a:gd name="connsiteX152" fmla="*/ 325000 h 606722"/>
                <a:gd name="connsiteY152" fmla="*/ 325000 h 606722"/>
                <a:gd name="connsiteX153" fmla="*/ 325000 h 606722"/>
                <a:gd name="connsiteY153" fmla="*/ 325000 h 606722"/>
                <a:gd name="connsiteX154" fmla="*/ 325000 h 606722"/>
                <a:gd name="connsiteY154" fmla="*/ 325000 h 606722"/>
                <a:gd name="connsiteX155" fmla="*/ 325000 h 606722"/>
                <a:gd name="connsiteY155" fmla="*/ 325000 h 606722"/>
                <a:gd name="connsiteX156" fmla="*/ 325000 h 606722"/>
                <a:gd name="connsiteY156" fmla="*/ 325000 h 606722"/>
                <a:gd name="connsiteX157" fmla="*/ 325000 h 606722"/>
                <a:gd name="connsiteY157" fmla="*/ 325000 h 606722"/>
                <a:gd name="connsiteX158" fmla="*/ 325000 h 606722"/>
                <a:gd name="connsiteY158" fmla="*/ 325000 h 606722"/>
                <a:gd name="connsiteX159" fmla="*/ 325000 h 606722"/>
                <a:gd name="connsiteY159" fmla="*/ 325000 h 606722"/>
                <a:gd name="connsiteX160" fmla="*/ 325000 h 606722"/>
                <a:gd name="connsiteY160" fmla="*/ 325000 h 606722"/>
                <a:gd name="connsiteX161" fmla="*/ 325000 h 606722"/>
                <a:gd name="connsiteY161" fmla="*/ 325000 h 606722"/>
                <a:gd name="connsiteX162" fmla="*/ 325000 h 606722"/>
                <a:gd name="connsiteY162" fmla="*/ 325000 h 606722"/>
                <a:gd name="connsiteX163" fmla="*/ 325000 h 606722"/>
                <a:gd name="connsiteY163" fmla="*/ 325000 h 606722"/>
                <a:gd name="connsiteX164" fmla="*/ 325000 h 606722"/>
                <a:gd name="connsiteY164" fmla="*/ 325000 h 606722"/>
                <a:gd name="connsiteX165" fmla="*/ 325000 h 606722"/>
                <a:gd name="connsiteY165" fmla="*/ 325000 h 606722"/>
                <a:gd name="connsiteX166" fmla="*/ 325000 h 606722"/>
                <a:gd name="connsiteY166" fmla="*/ 325000 h 606722"/>
                <a:gd name="connsiteX167" fmla="*/ 325000 h 606722"/>
                <a:gd name="connsiteY167" fmla="*/ 325000 h 606722"/>
                <a:gd name="connsiteX168" fmla="*/ 325000 h 606722"/>
                <a:gd name="connsiteY168" fmla="*/ 325000 h 606722"/>
                <a:gd name="connsiteX169" fmla="*/ 325000 h 606722"/>
                <a:gd name="connsiteY169" fmla="*/ 325000 h 606722"/>
                <a:gd name="connsiteX170" fmla="*/ 325000 h 606722"/>
                <a:gd name="connsiteY170" fmla="*/ 325000 h 606722"/>
                <a:gd name="connsiteX171" fmla="*/ 325000 h 606722"/>
                <a:gd name="connsiteY171" fmla="*/ 325000 h 606722"/>
                <a:gd name="connsiteX172" fmla="*/ 325000 h 606722"/>
                <a:gd name="connsiteY172" fmla="*/ 325000 h 606722"/>
                <a:gd name="connsiteX173" fmla="*/ 325000 h 606722"/>
                <a:gd name="connsiteY173" fmla="*/ 325000 h 606722"/>
                <a:gd name="connsiteX174" fmla="*/ 325000 h 606722"/>
                <a:gd name="connsiteY174" fmla="*/ 325000 h 606722"/>
                <a:gd name="connsiteX175" fmla="*/ 325000 h 606722"/>
                <a:gd name="connsiteY175" fmla="*/ 325000 h 606722"/>
                <a:gd name="connsiteX176" fmla="*/ 325000 h 606722"/>
                <a:gd name="connsiteY176" fmla="*/ 325000 h 606722"/>
                <a:gd name="connsiteX177" fmla="*/ 325000 h 606722"/>
                <a:gd name="connsiteY177" fmla="*/ 325000 h 606722"/>
                <a:gd name="connsiteX178" fmla="*/ 325000 h 606722"/>
                <a:gd name="connsiteY178" fmla="*/ 325000 h 606722"/>
                <a:gd name="connsiteX179" fmla="*/ 325000 h 606722"/>
                <a:gd name="connsiteY179" fmla="*/ 325000 h 606722"/>
                <a:gd name="connsiteX180" fmla="*/ 325000 h 606722"/>
                <a:gd name="connsiteY180" fmla="*/ 325000 h 606722"/>
                <a:gd name="connsiteX181" fmla="*/ 325000 h 606722"/>
                <a:gd name="connsiteY181" fmla="*/ 325000 h 606722"/>
                <a:gd name="connsiteX182" fmla="*/ 325000 h 606722"/>
                <a:gd name="connsiteY182" fmla="*/ 325000 h 606722"/>
                <a:gd name="connsiteX183" fmla="*/ 325000 h 606722"/>
                <a:gd name="connsiteY183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581053" h="515758">
                  <a:moveTo>
                    <a:pt x="484211" y="473043"/>
                  </a:moveTo>
                  <a:lnTo>
                    <a:pt x="484211" y="493998"/>
                  </a:lnTo>
                  <a:lnTo>
                    <a:pt x="526983" y="493998"/>
                  </a:lnTo>
                  <a:lnTo>
                    <a:pt x="526983" y="473043"/>
                  </a:lnTo>
                  <a:close/>
                  <a:moveTo>
                    <a:pt x="54070" y="473043"/>
                  </a:moveTo>
                  <a:lnTo>
                    <a:pt x="54070" y="493998"/>
                  </a:lnTo>
                  <a:lnTo>
                    <a:pt x="96842" y="493998"/>
                  </a:lnTo>
                  <a:lnTo>
                    <a:pt x="96842" y="473043"/>
                  </a:lnTo>
                  <a:close/>
                  <a:moveTo>
                    <a:pt x="96842" y="365086"/>
                  </a:moveTo>
                  <a:cubicBezTo>
                    <a:pt x="108898" y="365086"/>
                    <a:pt x="118672" y="374831"/>
                    <a:pt x="118672" y="386851"/>
                  </a:cubicBezTo>
                  <a:cubicBezTo>
                    <a:pt x="118672" y="398871"/>
                    <a:pt x="108898" y="408616"/>
                    <a:pt x="96842" y="408616"/>
                  </a:cubicBezTo>
                  <a:cubicBezTo>
                    <a:pt x="84786" y="408616"/>
                    <a:pt x="75012" y="398871"/>
                    <a:pt x="75012" y="386851"/>
                  </a:cubicBezTo>
                  <a:cubicBezTo>
                    <a:pt x="75012" y="374831"/>
                    <a:pt x="84786" y="365086"/>
                    <a:pt x="96842" y="365086"/>
                  </a:cubicBezTo>
                  <a:close/>
                  <a:moveTo>
                    <a:pt x="516492" y="344093"/>
                  </a:moveTo>
                  <a:cubicBezTo>
                    <a:pt x="510842" y="344093"/>
                    <a:pt x="506000" y="348929"/>
                    <a:pt x="506000" y="354571"/>
                  </a:cubicBezTo>
                  <a:lnTo>
                    <a:pt x="506000" y="419046"/>
                  </a:lnTo>
                  <a:cubicBezTo>
                    <a:pt x="506000" y="424687"/>
                    <a:pt x="510842" y="429523"/>
                    <a:pt x="516492" y="429523"/>
                  </a:cubicBezTo>
                  <a:cubicBezTo>
                    <a:pt x="522141" y="429523"/>
                    <a:pt x="526983" y="424687"/>
                    <a:pt x="526983" y="419046"/>
                  </a:cubicBezTo>
                  <a:lnTo>
                    <a:pt x="526983" y="354571"/>
                  </a:lnTo>
                  <a:cubicBezTo>
                    <a:pt x="526983" y="348929"/>
                    <a:pt x="522141" y="344093"/>
                    <a:pt x="516492" y="344093"/>
                  </a:cubicBezTo>
                  <a:close/>
                  <a:moveTo>
                    <a:pt x="473720" y="344093"/>
                  </a:moveTo>
                  <a:cubicBezTo>
                    <a:pt x="467263" y="344093"/>
                    <a:pt x="462421" y="348929"/>
                    <a:pt x="462421" y="354571"/>
                  </a:cubicBezTo>
                  <a:lnTo>
                    <a:pt x="462421" y="419046"/>
                  </a:lnTo>
                  <a:cubicBezTo>
                    <a:pt x="462421" y="424687"/>
                    <a:pt x="467263" y="429523"/>
                    <a:pt x="473720" y="429523"/>
                  </a:cubicBezTo>
                  <a:cubicBezTo>
                    <a:pt x="479369" y="429523"/>
                    <a:pt x="484211" y="424687"/>
                    <a:pt x="484211" y="419046"/>
                  </a:cubicBezTo>
                  <a:lnTo>
                    <a:pt x="484211" y="354571"/>
                  </a:lnTo>
                  <a:cubicBezTo>
                    <a:pt x="484211" y="348929"/>
                    <a:pt x="479369" y="344093"/>
                    <a:pt x="473720" y="344093"/>
                  </a:cubicBezTo>
                  <a:close/>
                  <a:moveTo>
                    <a:pt x="430141" y="344093"/>
                  </a:moveTo>
                  <a:cubicBezTo>
                    <a:pt x="424492" y="344093"/>
                    <a:pt x="419649" y="348929"/>
                    <a:pt x="419649" y="354571"/>
                  </a:cubicBezTo>
                  <a:lnTo>
                    <a:pt x="419649" y="419046"/>
                  </a:lnTo>
                  <a:cubicBezTo>
                    <a:pt x="419649" y="424687"/>
                    <a:pt x="424492" y="429523"/>
                    <a:pt x="430141" y="429523"/>
                  </a:cubicBezTo>
                  <a:cubicBezTo>
                    <a:pt x="436597" y="429523"/>
                    <a:pt x="441439" y="424687"/>
                    <a:pt x="441439" y="419046"/>
                  </a:cubicBezTo>
                  <a:lnTo>
                    <a:pt x="441439" y="354571"/>
                  </a:lnTo>
                  <a:cubicBezTo>
                    <a:pt x="441439" y="348929"/>
                    <a:pt x="436597" y="344093"/>
                    <a:pt x="430141" y="344093"/>
                  </a:cubicBezTo>
                  <a:close/>
                  <a:moveTo>
                    <a:pt x="387369" y="344093"/>
                  </a:moveTo>
                  <a:cubicBezTo>
                    <a:pt x="381720" y="344093"/>
                    <a:pt x="376877" y="348929"/>
                    <a:pt x="376877" y="354571"/>
                  </a:cubicBezTo>
                  <a:lnTo>
                    <a:pt x="376877" y="419046"/>
                  </a:lnTo>
                  <a:cubicBezTo>
                    <a:pt x="376877" y="424687"/>
                    <a:pt x="381720" y="429523"/>
                    <a:pt x="387369" y="429523"/>
                  </a:cubicBezTo>
                  <a:cubicBezTo>
                    <a:pt x="393018" y="429523"/>
                    <a:pt x="397860" y="424687"/>
                    <a:pt x="397860" y="419046"/>
                  </a:cubicBezTo>
                  <a:lnTo>
                    <a:pt x="397860" y="354571"/>
                  </a:lnTo>
                  <a:cubicBezTo>
                    <a:pt x="397860" y="348929"/>
                    <a:pt x="393018" y="344093"/>
                    <a:pt x="387369" y="344093"/>
                  </a:cubicBezTo>
                  <a:close/>
                  <a:moveTo>
                    <a:pt x="344597" y="344093"/>
                  </a:moveTo>
                  <a:cubicBezTo>
                    <a:pt x="338141" y="344093"/>
                    <a:pt x="333298" y="348929"/>
                    <a:pt x="333298" y="354571"/>
                  </a:cubicBezTo>
                  <a:lnTo>
                    <a:pt x="333298" y="419046"/>
                  </a:lnTo>
                  <a:cubicBezTo>
                    <a:pt x="333298" y="424687"/>
                    <a:pt x="338141" y="429523"/>
                    <a:pt x="344597" y="429523"/>
                  </a:cubicBezTo>
                  <a:cubicBezTo>
                    <a:pt x="350246" y="429523"/>
                    <a:pt x="355088" y="424687"/>
                    <a:pt x="355088" y="419046"/>
                  </a:cubicBezTo>
                  <a:lnTo>
                    <a:pt x="355088" y="354571"/>
                  </a:lnTo>
                  <a:cubicBezTo>
                    <a:pt x="355088" y="348929"/>
                    <a:pt x="350246" y="344093"/>
                    <a:pt x="344597" y="344093"/>
                  </a:cubicBezTo>
                  <a:close/>
                  <a:moveTo>
                    <a:pt x="301018" y="344093"/>
                  </a:moveTo>
                  <a:cubicBezTo>
                    <a:pt x="295369" y="344093"/>
                    <a:pt x="290526" y="348929"/>
                    <a:pt x="290526" y="354571"/>
                  </a:cubicBezTo>
                  <a:lnTo>
                    <a:pt x="290526" y="419046"/>
                  </a:lnTo>
                  <a:cubicBezTo>
                    <a:pt x="290526" y="424687"/>
                    <a:pt x="295369" y="429523"/>
                    <a:pt x="301018" y="429523"/>
                  </a:cubicBezTo>
                  <a:cubicBezTo>
                    <a:pt x="307474" y="429523"/>
                    <a:pt x="312316" y="424687"/>
                    <a:pt x="312316" y="419046"/>
                  </a:cubicBezTo>
                  <a:lnTo>
                    <a:pt x="312316" y="354571"/>
                  </a:lnTo>
                  <a:cubicBezTo>
                    <a:pt x="312316" y="348929"/>
                    <a:pt x="307474" y="344093"/>
                    <a:pt x="301018" y="344093"/>
                  </a:cubicBezTo>
                  <a:close/>
                  <a:moveTo>
                    <a:pt x="96842" y="344093"/>
                  </a:moveTo>
                  <a:cubicBezTo>
                    <a:pt x="73439" y="344093"/>
                    <a:pt x="54070" y="363436"/>
                    <a:pt x="54070" y="386808"/>
                  </a:cubicBezTo>
                  <a:cubicBezTo>
                    <a:pt x="54070" y="410180"/>
                    <a:pt x="73439" y="429523"/>
                    <a:pt x="96842" y="429523"/>
                  </a:cubicBezTo>
                  <a:cubicBezTo>
                    <a:pt x="120246" y="429523"/>
                    <a:pt x="139614" y="410180"/>
                    <a:pt x="139614" y="386808"/>
                  </a:cubicBezTo>
                  <a:cubicBezTo>
                    <a:pt x="139614" y="363436"/>
                    <a:pt x="120246" y="344093"/>
                    <a:pt x="96842" y="344093"/>
                  </a:cubicBezTo>
                  <a:close/>
                  <a:moveTo>
                    <a:pt x="0" y="322333"/>
                  </a:moveTo>
                  <a:lnTo>
                    <a:pt x="581053" y="322333"/>
                  </a:lnTo>
                  <a:lnTo>
                    <a:pt x="581053" y="473043"/>
                  </a:lnTo>
                  <a:lnTo>
                    <a:pt x="548772" y="473043"/>
                  </a:lnTo>
                  <a:lnTo>
                    <a:pt x="548772" y="515758"/>
                  </a:lnTo>
                  <a:lnTo>
                    <a:pt x="462421" y="515758"/>
                  </a:lnTo>
                  <a:lnTo>
                    <a:pt x="462421" y="473043"/>
                  </a:lnTo>
                  <a:lnTo>
                    <a:pt x="118632" y="473043"/>
                  </a:lnTo>
                  <a:lnTo>
                    <a:pt x="118632" y="515758"/>
                  </a:lnTo>
                  <a:lnTo>
                    <a:pt x="32281" y="515758"/>
                  </a:lnTo>
                  <a:lnTo>
                    <a:pt x="32281" y="473043"/>
                  </a:lnTo>
                  <a:lnTo>
                    <a:pt x="0" y="473043"/>
                  </a:lnTo>
                  <a:close/>
                  <a:moveTo>
                    <a:pt x="96842" y="215191"/>
                  </a:moveTo>
                  <a:cubicBezTo>
                    <a:pt x="108898" y="215191"/>
                    <a:pt x="118672" y="224733"/>
                    <a:pt x="118672" y="236503"/>
                  </a:cubicBezTo>
                  <a:cubicBezTo>
                    <a:pt x="118672" y="248273"/>
                    <a:pt x="108898" y="257815"/>
                    <a:pt x="96842" y="257815"/>
                  </a:cubicBezTo>
                  <a:cubicBezTo>
                    <a:pt x="84786" y="257815"/>
                    <a:pt x="75012" y="248273"/>
                    <a:pt x="75012" y="236503"/>
                  </a:cubicBezTo>
                  <a:cubicBezTo>
                    <a:pt x="75012" y="224733"/>
                    <a:pt x="84786" y="215191"/>
                    <a:pt x="96842" y="215191"/>
                  </a:cubicBezTo>
                  <a:close/>
                  <a:moveTo>
                    <a:pt x="516492" y="193413"/>
                  </a:moveTo>
                  <a:cubicBezTo>
                    <a:pt x="510842" y="193413"/>
                    <a:pt x="506000" y="198247"/>
                    <a:pt x="506000" y="203887"/>
                  </a:cubicBezTo>
                  <a:lnTo>
                    <a:pt x="506000" y="268340"/>
                  </a:lnTo>
                  <a:cubicBezTo>
                    <a:pt x="506000" y="274786"/>
                    <a:pt x="510842" y="279620"/>
                    <a:pt x="516492" y="279620"/>
                  </a:cubicBezTo>
                  <a:cubicBezTo>
                    <a:pt x="522141" y="279620"/>
                    <a:pt x="526983" y="274786"/>
                    <a:pt x="526983" y="268340"/>
                  </a:cubicBezTo>
                  <a:lnTo>
                    <a:pt x="526983" y="203887"/>
                  </a:lnTo>
                  <a:cubicBezTo>
                    <a:pt x="526983" y="198247"/>
                    <a:pt x="522141" y="193413"/>
                    <a:pt x="516492" y="193413"/>
                  </a:cubicBezTo>
                  <a:close/>
                  <a:moveTo>
                    <a:pt x="473720" y="193413"/>
                  </a:moveTo>
                  <a:cubicBezTo>
                    <a:pt x="467263" y="193413"/>
                    <a:pt x="462421" y="198247"/>
                    <a:pt x="462421" y="203887"/>
                  </a:cubicBezTo>
                  <a:lnTo>
                    <a:pt x="462421" y="268340"/>
                  </a:lnTo>
                  <a:cubicBezTo>
                    <a:pt x="462421" y="274786"/>
                    <a:pt x="467263" y="279620"/>
                    <a:pt x="473720" y="279620"/>
                  </a:cubicBezTo>
                  <a:cubicBezTo>
                    <a:pt x="479369" y="279620"/>
                    <a:pt x="484211" y="274786"/>
                    <a:pt x="484211" y="268340"/>
                  </a:cubicBezTo>
                  <a:lnTo>
                    <a:pt x="484211" y="203887"/>
                  </a:lnTo>
                  <a:cubicBezTo>
                    <a:pt x="484211" y="198247"/>
                    <a:pt x="479369" y="193413"/>
                    <a:pt x="473720" y="193413"/>
                  </a:cubicBezTo>
                  <a:close/>
                  <a:moveTo>
                    <a:pt x="430141" y="193413"/>
                  </a:moveTo>
                  <a:cubicBezTo>
                    <a:pt x="424492" y="193413"/>
                    <a:pt x="419649" y="198247"/>
                    <a:pt x="419649" y="203887"/>
                  </a:cubicBezTo>
                  <a:lnTo>
                    <a:pt x="419649" y="268340"/>
                  </a:lnTo>
                  <a:cubicBezTo>
                    <a:pt x="419649" y="274786"/>
                    <a:pt x="424492" y="279620"/>
                    <a:pt x="430141" y="279620"/>
                  </a:cubicBezTo>
                  <a:cubicBezTo>
                    <a:pt x="436597" y="279620"/>
                    <a:pt x="441439" y="274786"/>
                    <a:pt x="441439" y="268340"/>
                  </a:cubicBezTo>
                  <a:lnTo>
                    <a:pt x="441439" y="203887"/>
                  </a:lnTo>
                  <a:cubicBezTo>
                    <a:pt x="441439" y="198247"/>
                    <a:pt x="436597" y="193413"/>
                    <a:pt x="430141" y="193413"/>
                  </a:cubicBezTo>
                  <a:close/>
                  <a:moveTo>
                    <a:pt x="387369" y="193413"/>
                  </a:moveTo>
                  <a:cubicBezTo>
                    <a:pt x="381720" y="193413"/>
                    <a:pt x="376877" y="198247"/>
                    <a:pt x="376877" y="203887"/>
                  </a:cubicBezTo>
                  <a:lnTo>
                    <a:pt x="376877" y="268340"/>
                  </a:lnTo>
                  <a:cubicBezTo>
                    <a:pt x="376877" y="274786"/>
                    <a:pt x="381720" y="279620"/>
                    <a:pt x="387369" y="279620"/>
                  </a:cubicBezTo>
                  <a:cubicBezTo>
                    <a:pt x="393018" y="279620"/>
                    <a:pt x="397860" y="274786"/>
                    <a:pt x="397860" y="268340"/>
                  </a:cubicBezTo>
                  <a:lnTo>
                    <a:pt x="397860" y="203887"/>
                  </a:lnTo>
                  <a:cubicBezTo>
                    <a:pt x="397860" y="198247"/>
                    <a:pt x="393018" y="193413"/>
                    <a:pt x="387369" y="193413"/>
                  </a:cubicBezTo>
                  <a:close/>
                  <a:moveTo>
                    <a:pt x="344597" y="193413"/>
                  </a:moveTo>
                  <a:cubicBezTo>
                    <a:pt x="338141" y="193413"/>
                    <a:pt x="333298" y="198247"/>
                    <a:pt x="333298" y="203887"/>
                  </a:cubicBezTo>
                  <a:lnTo>
                    <a:pt x="333298" y="268340"/>
                  </a:lnTo>
                  <a:cubicBezTo>
                    <a:pt x="333298" y="274786"/>
                    <a:pt x="338141" y="279620"/>
                    <a:pt x="344597" y="279620"/>
                  </a:cubicBezTo>
                  <a:cubicBezTo>
                    <a:pt x="350246" y="279620"/>
                    <a:pt x="355088" y="274786"/>
                    <a:pt x="355088" y="268340"/>
                  </a:cubicBezTo>
                  <a:lnTo>
                    <a:pt x="355088" y="203887"/>
                  </a:lnTo>
                  <a:cubicBezTo>
                    <a:pt x="355088" y="198247"/>
                    <a:pt x="350246" y="193413"/>
                    <a:pt x="344597" y="193413"/>
                  </a:cubicBezTo>
                  <a:close/>
                  <a:moveTo>
                    <a:pt x="301018" y="193413"/>
                  </a:moveTo>
                  <a:cubicBezTo>
                    <a:pt x="295369" y="193413"/>
                    <a:pt x="290526" y="198247"/>
                    <a:pt x="290526" y="203887"/>
                  </a:cubicBezTo>
                  <a:lnTo>
                    <a:pt x="290526" y="268340"/>
                  </a:lnTo>
                  <a:cubicBezTo>
                    <a:pt x="290526" y="274786"/>
                    <a:pt x="295369" y="279620"/>
                    <a:pt x="301018" y="279620"/>
                  </a:cubicBezTo>
                  <a:cubicBezTo>
                    <a:pt x="307474" y="279620"/>
                    <a:pt x="312316" y="274786"/>
                    <a:pt x="312316" y="268340"/>
                  </a:cubicBezTo>
                  <a:lnTo>
                    <a:pt x="312316" y="203887"/>
                  </a:lnTo>
                  <a:cubicBezTo>
                    <a:pt x="312316" y="198247"/>
                    <a:pt x="307474" y="193413"/>
                    <a:pt x="301018" y="193413"/>
                  </a:cubicBezTo>
                  <a:close/>
                  <a:moveTo>
                    <a:pt x="96842" y="193413"/>
                  </a:moveTo>
                  <a:cubicBezTo>
                    <a:pt x="73439" y="193413"/>
                    <a:pt x="54070" y="212749"/>
                    <a:pt x="54070" y="236113"/>
                  </a:cubicBezTo>
                  <a:cubicBezTo>
                    <a:pt x="54070" y="260284"/>
                    <a:pt x="73439" y="279620"/>
                    <a:pt x="96842" y="279620"/>
                  </a:cubicBezTo>
                  <a:cubicBezTo>
                    <a:pt x="120246" y="279620"/>
                    <a:pt x="139614" y="260284"/>
                    <a:pt x="139614" y="236113"/>
                  </a:cubicBezTo>
                  <a:cubicBezTo>
                    <a:pt x="139614" y="212749"/>
                    <a:pt x="120246" y="193413"/>
                    <a:pt x="96842" y="193413"/>
                  </a:cubicBezTo>
                  <a:close/>
                  <a:moveTo>
                    <a:pt x="0" y="171660"/>
                  </a:moveTo>
                  <a:lnTo>
                    <a:pt x="581053" y="171660"/>
                  </a:lnTo>
                  <a:lnTo>
                    <a:pt x="581053" y="300567"/>
                  </a:lnTo>
                  <a:lnTo>
                    <a:pt x="0" y="300567"/>
                  </a:lnTo>
                  <a:close/>
                  <a:moveTo>
                    <a:pt x="96842" y="64389"/>
                  </a:moveTo>
                  <a:cubicBezTo>
                    <a:pt x="108898" y="64389"/>
                    <a:pt x="118672" y="73960"/>
                    <a:pt x="118672" y="85766"/>
                  </a:cubicBezTo>
                  <a:cubicBezTo>
                    <a:pt x="118672" y="97572"/>
                    <a:pt x="108898" y="107143"/>
                    <a:pt x="96842" y="107143"/>
                  </a:cubicBezTo>
                  <a:cubicBezTo>
                    <a:pt x="84786" y="107143"/>
                    <a:pt x="75012" y="97572"/>
                    <a:pt x="75012" y="85766"/>
                  </a:cubicBezTo>
                  <a:cubicBezTo>
                    <a:pt x="75012" y="73960"/>
                    <a:pt x="84786" y="64389"/>
                    <a:pt x="96842" y="64389"/>
                  </a:cubicBezTo>
                  <a:close/>
                  <a:moveTo>
                    <a:pt x="516492" y="42704"/>
                  </a:moveTo>
                  <a:cubicBezTo>
                    <a:pt x="510842" y="42704"/>
                    <a:pt x="506000" y="47538"/>
                    <a:pt x="506000" y="53984"/>
                  </a:cubicBezTo>
                  <a:lnTo>
                    <a:pt x="506000" y="118443"/>
                  </a:lnTo>
                  <a:cubicBezTo>
                    <a:pt x="506000" y="124083"/>
                    <a:pt x="510842" y="128917"/>
                    <a:pt x="516492" y="128917"/>
                  </a:cubicBezTo>
                  <a:cubicBezTo>
                    <a:pt x="522141" y="128917"/>
                    <a:pt x="526983" y="124083"/>
                    <a:pt x="526983" y="118443"/>
                  </a:cubicBezTo>
                  <a:lnTo>
                    <a:pt x="526983" y="53984"/>
                  </a:lnTo>
                  <a:cubicBezTo>
                    <a:pt x="526983" y="47538"/>
                    <a:pt x="522141" y="42704"/>
                    <a:pt x="516492" y="42704"/>
                  </a:cubicBezTo>
                  <a:close/>
                  <a:moveTo>
                    <a:pt x="473720" y="42704"/>
                  </a:moveTo>
                  <a:cubicBezTo>
                    <a:pt x="467263" y="42704"/>
                    <a:pt x="462421" y="47538"/>
                    <a:pt x="462421" y="53984"/>
                  </a:cubicBezTo>
                  <a:lnTo>
                    <a:pt x="462421" y="118443"/>
                  </a:lnTo>
                  <a:cubicBezTo>
                    <a:pt x="462421" y="124083"/>
                    <a:pt x="467263" y="128917"/>
                    <a:pt x="473720" y="128917"/>
                  </a:cubicBezTo>
                  <a:cubicBezTo>
                    <a:pt x="479369" y="128917"/>
                    <a:pt x="484211" y="124083"/>
                    <a:pt x="484211" y="118443"/>
                  </a:cubicBezTo>
                  <a:lnTo>
                    <a:pt x="484211" y="53984"/>
                  </a:lnTo>
                  <a:cubicBezTo>
                    <a:pt x="484211" y="47538"/>
                    <a:pt x="479369" y="42704"/>
                    <a:pt x="473720" y="42704"/>
                  </a:cubicBezTo>
                  <a:close/>
                  <a:moveTo>
                    <a:pt x="430141" y="42704"/>
                  </a:moveTo>
                  <a:cubicBezTo>
                    <a:pt x="424492" y="42704"/>
                    <a:pt x="419649" y="47538"/>
                    <a:pt x="419649" y="53984"/>
                  </a:cubicBezTo>
                  <a:lnTo>
                    <a:pt x="419649" y="118443"/>
                  </a:lnTo>
                  <a:cubicBezTo>
                    <a:pt x="419649" y="124083"/>
                    <a:pt x="424492" y="128917"/>
                    <a:pt x="430141" y="128917"/>
                  </a:cubicBezTo>
                  <a:cubicBezTo>
                    <a:pt x="436597" y="128917"/>
                    <a:pt x="441439" y="124083"/>
                    <a:pt x="441439" y="118443"/>
                  </a:cubicBezTo>
                  <a:lnTo>
                    <a:pt x="441439" y="53984"/>
                  </a:lnTo>
                  <a:cubicBezTo>
                    <a:pt x="441439" y="47538"/>
                    <a:pt x="436597" y="42704"/>
                    <a:pt x="430141" y="42704"/>
                  </a:cubicBezTo>
                  <a:close/>
                  <a:moveTo>
                    <a:pt x="387369" y="42704"/>
                  </a:moveTo>
                  <a:cubicBezTo>
                    <a:pt x="381720" y="42704"/>
                    <a:pt x="376877" y="47538"/>
                    <a:pt x="376877" y="53984"/>
                  </a:cubicBezTo>
                  <a:lnTo>
                    <a:pt x="376877" y="118443"/>
                  </a:lnTo>
                  <a:cubicBezTo>
                    <a:pt x="376877" y="124083"/>
                    <a:pt x="381720" y="128917"/>
                    <a:pt x="387369" y="128917"/>
                  </a:cubicBezTo>
                  <a:cubicBezTo>
                    <a:pt x="393018" y="128917"/>
                    <a:pt x="397860" y="124083"/>
                    <a:pt x="397860" y="118443"/>
                  </a:cubicBezTo>
                  <a:lnTo>
                    <a:pt x="397860" y="53984"/>
                  </a:lnTo>
                  <a:cubicBezTo>
                    <a:pt x="397860" y="47538"/>
                    <a:pt x="393018" y="42704"/>
                    <a:pt x="387369" y="42704"/>
                  </a:cubicBezTo>
                  <a:close/>
                  <a:moveTo>
                    <a:pt x="344597" y="42704"/>
                  </a:moveTo>
                  <a:cubicBezTo>
                    <a:pt x="338141" y="42704"/>
                    <a:pt x="333298" y="47538"/>
                    <a:pt x="333298" y="53984"/>
                  </a:cubicBezTo>
                  <a:lnTo>
                    <a:pt x="333298" y="118443"/>
                  </a:lnTo>
                  <a:cubicBezTo>
                    <a:pt x="333298" y="124083"/>
                    <a:pt x="338141" y="128917"/>
                    <a:pt x="344597" y="128917"/>
                  </a:cubicBezTo>
                  <a:cubicBezTo>
                    <a:pt x="350246" y="128917"/>
                    <a:pt x="355088" y="124083"/>
                    <a:pt x="355088" y="118443"/>
                  </a:cubicBezTo>
                  <a:lnTo>
                    <a:pt x="355088" y="53984"/>
                  </a:lnTo>
                  <a:cubicBezTo>
                    <a:pt x="355088" y="47538"/>
                    <a:pt x="350246" y="42704"/>
                    <a:pt x="344597" y="42704"/>
                  </a:cubicBezTo>
                  <a:close/>
                  <a:moveTo>
                    <a:pt x="301018" y="42704"/>
                  </a:moveTo>
                  <a:cubicBezTo>
                    <a:pt x="295369" y="42704"/>
                    <a:pt x="290526" y="47538"/>
                    <a:pt x="290526" y="53984"/>
                  </a:cubicBezTo>
                  <a:lnTo>
                    <a:pt x="290526" y="118443"/>
                  </a:lnTo>
                  <a:cubicBezTo>
                    <a:pt x="290526" y="124083"/>
                    <a:pt x="295369" y="128917"/>
                    <a:pt x="301018" y="128917"/>
                  </a:cubicBezTo>
                  <a:cubicBezTo>
                    <a:pt x="307474" y="128917"/>
                    <a:pt x="312316" y="124083"/>
                    <a:pt x="312316" y="118443"/>
                  </a:cubicBezTo>
                  <a:lnTo>
                    <a:pt x="312316" y="53984"/>
                  </a:lnTo>
                  <a:cubicBezTo>
                    <a:pt x="312316" y="47538"/>
                    <a:pt x="307474" y="42704"/>
                    <a:pt x="301018" y="42704"/>
                  </a:cubicBezTo>
                  <a:close/>
                  <a:moveTo>
                    <a:pt x="96842" y="42704"/>
                  </a:moveTo>
                  <a:cubicBezTo>
                    <a:pt x="73439" y="42704"/>
                    <a:pt x="54070" y="62041"/>
                    <a:pt x="54070" y="86213"/>
                  </a:cubicBezTo>
                  <a:cubicBezTo>
                    <a:pt x="54070" y="109580"/>
                    <a:pt x="73439" y="128917"/>
                    <a:pt x="96842" y="128917"/>
                  </a:cubicBezTo>
                  <a:cubicBezTo>
                    <a:pt x="120246" y="128917"/>
                    <a:pt x="139614" y="109580"/>
                    <a:pt x="139614" y="86213"/>
                  </a:cubicBezTo>
                  <a:cubicBezTo>
                    <a:pt x="139614" y="62041"/>
                    <a:pt x="120246" y="42704"/>
                    <a:pt x="96842" y="42704"/>
                  </a:cubicBezTo>
                  <a:close/>
                  <a:moveTo>
                    <a:pt x="0" y="0"/>
                  </a:moveTo>
                  <a:lnTo>
                    <a:pt x="581053" y="0"/>
                  </a:lnTo>
                  <a:lnTo>
                    <a:pt x="581053" y="150672"/>
                  </a:lnTo>
                  <a:lnTo>
                    <a:pt x="0" y="150672"/>
                  </a:lnTo>
                  <a:close/>
                </a:path>
              </a:pathLst>
            </a:custGeom>
            <a:solidFill>
              <a:srgbClr val="EABD7D"/>
            </a:solidFill>
            <a:ln>
              <a:noFill/>
            </a:ln>
          </p:spPr>
        </p:sp>
        <p:sp>
          <p:nvSpPr>
            <p:cNvPr id="60" name="server_141331">
              <a:extLst>
                <a:ext uri="{FF2B5EF4-FFF2-40B4-BE49-F238E27FC236}">
                  <a16:creationId xmlns:a16="http://schemas.microsoft.com/office/drawing/2014/main" id="{1CD96F48-15FD-494E-8FDC-6A971B0E1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07821" y="4058651"/>
              <a:ext cx="305668" cy="239924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  <a:gd name="connsiteX17" fmla="*/ 325000 h 606722"/>
                <a:gd name="connsiteY17" fmla="*/ 325000 h 606722"/>
                <a:gd name="connsiteX18" fmla="*/ 325000 h 606722"/>
                <a:gd name="connsiteY18" fmla="*/ 325000 h 606722"/>
                <a:gd name="connsiteX19" fmla="*/ 325000 h 606722"/>
                <a:gd name="connsiteY19" fmla="*/ 325000 h 606722"/>
                <a:gd name="connsiteX20" fmla="*/ 325000 h 606722"/>
                <a:gd name="connsiteY20" fmla="*/ 325000 h 606722"/>
                <a:gd name="connsiteX21" fmla="*/ 325000 h 606722"/>
                <a:gd name="connsiteY21" fmla="*/ 325000 h 606722"/>
                <a:gd name="connsiteX22" fmla="*/ 325000 h 606722"/>
                <a:gd name="connsiteY22" fmla="*/ 325000 h 606722"/>
                <a:gd name="connsiteX23" fmla="*/ 325000 h 606722"/>
                <a:gd name="connsiteY23" fmla="*/ 325000 h 606722"/>
                <a:gd name="connsiteX24" fmla="*/ 325000 h 606722"/>
                <a:gd name="connsiteY24" fmla="*/ 325000 h 606722"/>
                <a:gd name="connsiteX25" fmla="*/ 325000 h 606722"/>
                <a:gd name="connsiteY25" fmla="*/ 325000 h 606722"/>
                <a:gd name="connsiteX26" fmla="*/ 325000 h 606722"/>
                <a:gd name="connsiteY26" fmla="*/ 325000 h 606722"/>
                <a:gd name="connsiteX27" fmla="*/ 325000 h 606722"/>
                <a:gd name="connsiteY27" fmla="*/ 325000 h 606722"/>
                <a:gd name="connsiteX28" fmla="*/ 325000 h 606722"/>
                <a:gd name="connsiteY28" fmla="*/ 325000 h 606722"/>
                <a:gd name="connsiteX29" fmla="*/ 325000 h 606722"/>
                <a:gd name="connsiteY29" fmla="*/ 325000 h 606722"/>
                <a:gd name="connsiteX30" fmla="*/ 325000 h 606722"/>
                <a:gd name="connsiteY30" fmla="*/ 325000 h 606722"/>
                <a:gd name="connsiteX31" fmla="*/ 325000 h 606722"/>
                <a:gd name="connsiteY31" fmla="*/ 325000 h 606722"/>
                <a:gd name="connsiteX32" fmla="*/ 325000 h 606722"/>
                <a:gd name="connsiteY32" fmla="*/ 325000 h 606722"/>
                <a:gd name="connsiteX33" fmla="*/ 325000 h 606722"/>
                <a:gd name="connsiteY33" fmla="*/ 325000 h 606722"/>
                <a:gd name="connsiteX34" fmla="*/ 325000 h 606722"/>
                <a:gd name="connsiteY34" fmla="*/ 325000 h 606722"/>
                <a:gd name="connsiteX35" fmla="*/ 325000 h 606722"/>
                <a:gd name="connsiteY35" fmla="*/ 325000 h 606722"/>
                <a:gd name="connsiteX36" fmla="*/ 325000 h 606722"/>
                <a:gd name="connsiteY36" fmla="*/ 325000 h 606722"/>
                <a:gd name="connsiteX37" fmla="*/ 325000 h 606722"/>
                <a:gd name="connsiteY37" fmla="*/ 325000 h 606722"/>
                <a:gd name="connsiteX38" fmla="*/ 325000 h 606722"/>
                <a:gd name="connsiteY38" fmla="*/ 325000 h 606722"/>
                <a:gd name="connsiteX39" fmla="*/ 325000 h 606722"/>
                <a:gd name="connsiteY39" fmla="*/ 325000 h 606722"/>
                <a:gd name="connsiteX40" fmla="*/ 325000 h 606722"/>
                <a:gd name="connsiteY40" fmla="*/ 325000 h 606722"/>
                <a:gd name="connsiteX41" fmla="*/ 325000 h 606722"/>
                <a:gd name="connsiteY41" fmla="*/ 325000 h 606722"/>
                <a:gd name="connsiteX42" fmla="*/ 325000 h 606722"/>
                <a:gd name="connsiteY42" fmla="*/ 325000 h 606722"/>
                <a:gd name="connsiteX43" fmla="*/ 325000 h 606722"/>
                <a:gd name="connsiteY43" fmla="*/ 325000 h 606722"/>
                <a:gd name="connsiteX44" fmla="*/ 325000 h 606722"/>
                <a:gd name="connsiteY44" fmla="*/ 325000 h 606722"/>
                <a:gd name="connsiteX45" fmla="*/ 325000 h 606722"/>
                <a:gd name="connsiteY45" fmla="*/ 325000 h 606722"/>
                <a:gd name="connsiteX46" fmla="*/ 325000 h 606722"/>
                <a:gd name="connsiteY46" fmla="*/ 325000 h 606722"/>
                <a:gd name="connsiteX47" fmla="*/ 325000 h 606722"/>
                <a:gd name="connsiteY47" fmla="*/ 325000 h 606722"/>
                <a:gd name="connsiteX48" fmla="*/ 325000 h 606722"/>
                <a:gd name="connsiteY48" fmla="*/ 325000 h 606722"/>
                <a:gd name="connsiteX49" fmla="*/ 325000 h 606722"/>
                <a:gd name="connsiteY49" fmla="*/ 325000 h 606722"/>
                <a:gd name="connsiteX50" fmla="*/ 325000 h 606722"/>
                <a:gd name="connsiteY50" fmla="*/ 325000 h 606722"/>
                <a:gd name="connsiteX51" fmla="*/ 325000 h 606722"/>
                <a:gd name="connsiteY51" fmla="*/ 325000 h 606722"/>
                <a:gd name="connsiteX52" fmla="*/ 325000 h 606722"/>
                <a:gd name="connsiteY52" fmla="*/ 325000 h 606722"/>
                <a:gd name="connsiteX53" fmla="*/ 325000 h 606722"/>
                <a:gd name="connsiteY53" fmla="*/ 325000 h 606722"/>
                <a:gd name="connsiteX54" fmla="*/ 325000 h 606722"/>
                <a:gd name="connsiteY54" fmla="*/ 325000 h 606722"/>
                <a:gd name="connsiteX55" fmla="*/ 325000 h 606722"/>
                <a:gd name="connsiteY55" fmla="*/ 325000 h 606722"/>
                <a:gd name="connsiteX56" fmla="*/ 325000 h 606722"/>
                <a:gd name="connsiteY56" fmla="*/ 325000 h 606722"/>
                <a:gd name="connsiteX57" fmla="*/ 325000 h 606722"/>
                <a:gd name="connsiteY57" fmla="*/ 325000 h 606722"/>
                <a:gd name="connsiteX58" fmla="*/ 325000 h 606722"/>
                <a:gd name="connsiteY58" fmla="*/ 325000 h 606722"/>
                <a:gd name="connsiteX59" fmla="*/ 325000 h 606722"/>
                <a:gd name="connsiteY59" fmla="*/ 325000 h 606722"/>
                <a:gd name="connsiteX60" fmla="*/ 325000 h 606722"/>
                <a:gd name="connsiteY60" fmla="*/ 325000 h 606722"/>
                <a:gd name="connsiteX61" fmla="*/ 325000 h 606722"/>
                <a:gd name="connsiteY61" fmla="*/ 325000 h 606722"/>
                <a:gd name="connsiteX62" fmla="*/ 325000 h 606722"/>
                <a:gd name="connsiteY62" fmla="*/ 325000 h 606722"/>
                <a:gd name="connsiteX63" fmla="*/ 325000 h 606722"/>
                <a:gd name="connsiteY63" fmla="*/ 325000 h 606722"/>
                <a:gd name="connsiteX64" fmla="*/ 325000 h 606722"/>
                <a:gd name="connsiteY64" fmla="*/ 325000 h 606722"/>
                <a:gd name="connsiteX65" fmla="*/ 325000 h 606722"/>
                <a:gd name="connsiteY65" fmla="*/ 325000 h 606722"/>
                <a:gd name="connsiteX66" fmla="*/ 325000 h 606722"/>
                <a:gd name="connsiteY66" fmla="*/ 325000 h 606722"/>
                <a:gd name="connsiteX67" fmla="*/ 325000 h 606722"/>
                <a:gd name="connsiteY67" fmla="*/ 325000 h 606722"/>
                <a:gd name="connsiteX68" fmla="*/ 325000 h 606722"/>
                <a:gd name="connsiteY68" fmla="*/ 325000 h 606722"/>
                <a:gd name="connsiteX69" fmla="*/ 325000 h 606722"/>
                <a:gd name="connsiteY69" fmla="*/ 325000 h 606722"/>
                <a:gd name="connsiteX70" fmla="*/ 325000 h 606722"/>
                <a:gd name="connsiteY70" fmla="*/ 325000 h 606722"/>
                <a:gd name="connsiteX71" fmla="*/ 325000 h 606722"/>
                <a:gd name="connsiteY71" fmla="*/ 325000 h 606722"/>
                <a:gd name="connsiteX72" fmla="*/ 325000 h 606722"/>
                <a:gd name="connsiteY72" fmla="*/ 325000 h 606722"/>
                <a:gd name="connsiteX73" fmla="*/ 325000 h 606722"/>
                <a:gd name="connsiteY73" fmla="*/ 325000 h 606722"/>
                <a:gd name="connsiteX74" fmla="*/ 325000 h 606722"/>
                <a:gd name="connsiteY74" fmla="*/ 325000 h 606722"/>
                <a:gd name="connsiteX75" fmla="*/ 325000 h 606722"/>
                <a:gd name="connsiteY75" fmla="*/ 325000 h 606722"/>
                <a:gd name="connsiteX76" fmla="*/ 325000 h 606722"/>
                <a:gd name="connsiteY76" fmla="*/ 325000 h 606722"/>
                <a:gd name="connsiteX77" fmla="*/ 325000 h 606722"/>
                <a:gd name="connsiteY77" fmla="*/ 325000 h 606722"/>
                <a:gd name="connsiteX78" fmla="*/ 325000 h 606722"/>
                <a:gd name="connsiteY78" fmla="*/ 325000 h 606722"/>
                <a:gd name="connsiteX79" fmla="*/ 325000 h 606722"/>
                <a:gd name="connsiteY79" fmla="*/ 325000 h 606722"/>
                <a:gd name="connsiteX80" fmla="*/ 325000 h 606722"/>
                <a:gd name="connsiteY80" fmla="*/ 325000 h 606722"/>
                <a:gd name="connsiteX81" fmla="*/ 325000 h 606722"/>
                <a:gd name="connsiteY81" fmla="*/ 325000 h 606722"/>
                <a:gd name="connsiteX82" fmla="*/ 325000 h 606722"/>
                <a:gd name="connsiteY82" fmla="*/ 325000 h 606722"/>
                <a:gd name="connsiteX83" fmla="*/ 325000 h 606722"/>
                <a:gd name="connsiteY83" fmla="*/ 325000 h 606722"/>
                <a:gd name="connsiteX84" fmla="*/ 325000 h 606722"/>
                <a:gd name="connsiteY84" fmla="*/ 325000 h 606722"/>
                <a:gd name="connsiteX85" fmla="*/ 325000 h 606722"/>
                <a:gd name="connsiteY85" fmla="*/ 325000 h 606722"/>
                <a:gd name="connsiteX86" fmla="*/ 325000 h 606722"/>
                <a:gd name="connsiteY86" fmla="*/ 325000 h 606722"/>
                <a:gd name="connsiteX87" fmla="*/ 325000 h 606722"/>
                <a:gd name="connsiteY87" fmla="*/ 325000 h 606722"/>
                <a:gd name="connsiteX88" fmla="*/ 325000 h 606722"/>
                <a:gd name="connsiteY88" fmla="*/ 325000 h 606722"/>
                <a:gd name="connsiteX89" fmla="*/ 325000 h 606722"/>
                <a:gd name="connsiteY89" fmla="*/ 325000 h 606722"/>
                <a:gd name="connsiteX90" fmla="*/ 325000 h 606722"/>
                <a:gd name="connsiteY90" fmla="*/ 325000 h 606722"/>
                <a:gd name="connsiteX91" fmla="*/ 325000 h 606722"/>
                <a:gd name="connsiteY91" fmla="*/ 325000 h 606722"/>
                <a:gd name="connsiteX92" fmla="*/ 325000 h 606722"/>
                <a:gd name="connsiteY92" fmla="*/ 325000 h 606722"/>
                <a:gd name="connsiteX93" fmla="*/ 325000 h 606722"/>
                <a:gd name="connsiteY93" fmla="*/ 325000 h 606722"/>
                <a:gd name="connsiteX94" fmla="*/ 325000 h 606722"/>
                <a:gd name="connsiteY94" fmla="*/ 325000 h 606722"/>
                <a:gd name="connsiteX95" fmla="*/ 325000 h 606722"/>
                <a:gd name="connsiteY95" fmla="*/ 325000 h 606722"/>
                <a:gd name="connsiteX96" fmla="*/ 325000 h 606722"/>
                <a:gd name="connsiteY96" fmla="*/ 325000 h 606722"/>
                <a:gd name="connsiteX97" fmla="*/ 325000 h 606722"/>
                <a:gd name="connsiteY97" fmla="*/ 325000 h 606722"/>
                <a:gd name="connsiteX98" fmla="*/ 325000 h 606722"/>
                <a:gd name="connsiteY98" fmla="*/ 325000 h 606722"/>
                <a:gd name="connsiteX99" fmla="*/ 325000 h 606722"/>
                <a:gd name="connsiteY99" fmla="*/ 325000 h 606722"/>
                <a:gd name="connsiteX100" fmla="*/ 325000 h 606722"/>
                <a:gd name="connsiteY100" fmla="*/ 325000 h 606722"/>
                <a:gd name="connsiteX101" fmla="*/ 325000 h 606722"/>
                <a:gd name="connsiteY101" fmla="*/ 325000 h 606722"/>
                <a:gd name="connsiteX102" fmla="*/ 325000 h 606722"/>
                <a:gd name="connsiteY102" fmla="*/ 325000 h 606722"/>
                <a:gd name="connsiteX103" fmla="*/ 325000 h 606722"/>
                <a:gd name="connsiteY103" fmla="*/ 325000 h 606722"/>
                <a:gd name="connsiteX104" fmla="*/ 325000 h 606722"/>
                <a:gd name="connsiteY104" fmla="*/ 325000 h 606722"/>
                <a:gd name="connsiteX105" fmla="*/ 325000 h 606722"/>
                <a:gd name="connsiteY105" fmla="*/ 325000 h 606722"/>
                <a:gd name="connsiteX106" fmla="*/ 325000 h 606722"/>
                <a:gd name="connsiteY106" fmla="*/ 325000 h 606722"/>
                <a:gd name="connsiteX107" fmla="*/ 325000 h 606722"/>
                <a:gd name="connsiteY107" fmla="*/ 325000 h 606722"/>
                <a:gd name="connsiteX108" fmla="*/ 325000 h 606722"/>
                <a:gd name="connsiteY108" fmla="*/ 325000 h 606722"/>
                <a:gd name="connsiteX109" fmla="*/ 325000 h 606722"/>
                <a:gd name="connsiteY109" fmla="*/ 325000 h 606722"/>
                <a:gd name="connsiteX110" fmla="*/ 325000 h 606722"/>
                <a:gd name="connsiteY110" fmla="*/ 325000 h 606722"/>
                <a:gd name="connsiteX111" fmla="*/ 325000 h 606722"/>
                <a:gd name="connsiteY111" fmla="*/ 325000 h 606722"/>
                <a:gd name="connsiteX112" fmla="*/ 325000 h 606722"/>
                <a:gd name="connsiteY112" fmla="*/ 325000 h 606722"/>
                <a:gd name="connsiteX113" fmla="*/ 325000 h 606722"/>
                <a:gd name="connsiteY113" fmla="*/ 325000 h 606722"/>
                <a:gd name="connsiteX114" fmla="*/ 325000 h 606722"/>
                <a:gd name="connsiteY114" fmla="*/ 325000 h 606722"/>
                <a:gd name="connsiteX115" fmla="*/ 325000 h 606722"/>
                <a:gd name="connsiteY115" fmla="*/ 325000 h 606722"/>
                <a:gd name="connsiteX116" fmla="*/ 325000 h 606722"/>
                <a:gd name="connsiteY116" fmla="*/ 325000 h 606722"/>
                <a:gd name="connsiteX117" fmla="*/ 325000 h 606722"/>
                <a:gd name="connsiteY117" fmla="*/ 325000 h 606722"/>
                <a:gd name="connsiteX118" fmla="*/ 325000 h 606722"/>
                <a:gd name="connsiteY118" fmla="*/ 325000 h 606722"/>
                <a:gd name="connsiteX119" fmla="*/ 325000 h 606722"/>
                <a:gd name="connsiteY119" fmla="*/ 325000 h 606722"/>
                <a:gd name="connsiteX120" fmla="*/ 325000 h 606722"/>
                <a:gd name="connsiteY120" fmla="*/ 325000 h 606722"/>
                <a:gd name="connsiteX121" fmla="*/ 325000 h 606722"/>
                <a:gd name="connsiteY121" fmla="*/ 325000 h 606722"/>
                <a:gd name="connsiteX122" fmla="*/ 325000 h 606722"/>
                <a:gd name="connsiteY122" fmla="*/ 325000 h 606722"/>
                <a:gd name="connsiteX123" fmla="*/ 325000 h 606722"/>
                <a:gd name="connsiteY123" fmla="*/ 325000 h 606722"/>
                <a:gd name="connsiteX124" fmla="*/ 325000 h 606722"/>
                <a:gd name="connsiteY124" fmla="*/ 325000 h 606722"/>
                <a:gd name="connsiteX125" fmla="*/ 325000 h 606722"/>
                <a:gd name="connsiteY125" fmla="*/ 325000 h 606722"/>
                <a:gd name="connsiteX126" fmla="*/ 325000 h 606722"/>
                <a:gd name="connsiteY126" fmla="*/ 325000 h 606722"/>
                <a:gd name="connsiteX127" fmla="*/ 325000 h 606722"/>
                <a:gd name="connsiteY127" fmla="*/ 325000 h 606722"/>
                <a:gd name="connsiteX128" fmla="*/ 325000 h 606722"/>
                <a:gd name="connsiteY128" fmla="*/ 325000 h 606722"/>
                <a:gd name="connsiteX129" fmla="*/ 325000 h 606722"/>
                <a:gd name="connsiteY129" fmla="*/ 325000 h 606722"/>
                <a:gd name="connsiteX130" fmla="*/ 325000 h 606722"/>
                <a:gd name="connsiteY130" fmla="*/ 325000 h 606722"/>
                <a:gd name="connsiteX131" fmla="*/ 325000 h 606722"/>
                <a:gd name="connsiteY131" fmla="*/ 325000 h 606722"/>
                <a:gd name="connsiteX132" fmla="*/ 325000 h 606722"/>
                <a:gd name="connsiteY132" fmla="*/ 325000 h 606722"/>
                <a:gd name="connsiteX133" fmla="*/ 325000 h 606722"/>
                <a:gd name="connsiteY133" fmla="*/ 325000 h 606722"/>
                <a:gd name="connsiteX134" fmla="*/ 325000 h 606722"/>
                <a:gd name="connsiteY134" fmla="*/ 325000 h 606722"/>
                <a:gd name="connsiteX135" fmla="*/ 325000 h 606722"/>
                <a:gd name="connsiteY135" fmla="*/ 325000 h 606722"/>
                <a:gd name="connsiteX136" fmla="*/ 325000 h 606722"/>
                <a:gd name="connsiteY136" fmla="*/ 325000 h 606722"/>
                <a:gd name="connsiteX137" fmla="*/ 325000 h 606722"/>
                <a:gd name="connsiteY137" fmla="*/ 325000 h 606722"/>
                <a:gd name="connsiteX138" fmla="*/ 325000 h 606722"/>
                <a:gd name="connsiteY138" fmla="*/ 325000 h 606722"/>
                <a:gd name="connsiteX139" fmla="*/ 325000 h 606722"/>
                <a:gd name="connsiteY139" fmla="*/ 325000 h 606722"/>
                <a:gd name="connsiteX140" fmla="*/ 325000 h 606722"/>
                <a:gd name="connsiteY140" fmla="*/ 325000 h 606722"/>
                <a:gd name="connsiteX141" fmla="*/ 325000 h 606722"/>
                <a:gd name="connsiteY141" fmla="*/ 325000 h 606722"/>
                <a:gd name="connsiteX142" fmla="*/ 325000 h 606722"/>
                <a:gd name="connsiteY142" fmla="*/ 325000 h 606722"/>
                <a:gd name="connsiteX143" fmla="*/ 325000 h 606722"/>
                <a:gd name="connsiteY143" fmla="*/ 325000 h 606722"/>
                <a:gd name="connsiteX144" fmla="*/ 325000 h 606722"/>
                <a:gd name="connsiteY144" fmla="*/ 325000 h 606722"/>
                <a:gd name="connsiteX145" fmla="*/ 325000 h 606722"/>
                <a:gd name="connsiteY145" fmla="*/ 325000 h 606722"/>
                <a:gd name="connsiteX146" fmla="*/ 325000 h 606722"/>
                <a:gd name="connsiteY146" fmla="*/ 325000 h 606722"/>
                <a:gd name="connsiteX147" fmla="*/ 325000 h 606722"/>
                <a:gd name="connsiteY147" fmla="*/ 325000 h 606722"/>
                <a:gd name="connsiteX148" fmla="*/ 325000 h 606722"/>
                <a:gd name="connsiteY148" fmla="*/ 325000 h 606722"/>
                <a:gd name="connsiteX149" fmla="*/ 325000 h 606722"/>
                <a:gd name="connsiteY149" fmla="*/ 325000 h 606722"/>
                <a:gd name="connsiteX150" fmla="*/ 325000 h 606722"/>
                <a:gd name="connsiteY150" fmla="*/ 325000 h 606722"/>
                <a:gd name="connsiteX151" fmla="*/ 325000 h 606722"/>
                <a:gd name="connsiteY151" fmla="*/ 325000 h 606722"/>
                <a:gd name="connsiteX152" fmla="*/ 325000 h 606722"/>
                <a:gd name="connsiteY152" fmla="*/ 325000 h 606722"/>
                <a:gd name="connsiteX153" fmla="*/ 325000 h 606722"/>
                <a:gd name="connsiteY153" fmla="*/ 325000 h 606722"/>
                <a:gd name="connsiteX154" fmla="*/ 325000 h 606722"/>
                <a:gd name="connsiteY154" fmla="*/ 325000 h 606722"/>
                <a:gd name="connsiteX155" fmla="*/ 325000 h 606722"/>
                <a:gd name="connsiteY155" fmla="*/ 325000 h 606722"/>
                <a:gd name="connsiteX156" fmla="*/ 325000 h 606722"/>
                <a:gd name="connsiteY156" fmla="*/ 325000 h 606722"/>
                <a:gd name="connsiteX157" fmla="*/ 325000 h 606722"/>
                <a:gd name="connsiteY157" fmla="*/ 325000 h 606722"/>
                <a:gd name="connsiteX158" fmla="*/ 325000 h 606722"/>
                <a:gd name="connsiteY158" fmla="*/ 325000 h 606722"/>
                <a:gd name="connsiteX159" fmla="*/ 325000 h 606722"/>
                <a:gd name="connsiteY159" fmla="*/ 325000 h 606722"/>
                <a:gd name="connsiteX160" fmla="*/ 325000 h 606722"/>
                <a:gd name="connsiteY160" fmla="*/ 325000 h 606722"/>
                <a:gd name="connsiteX161" fmla="*/ 325000 h 606722"/>
                <a:gd name="connsiteY161" fmla="*/ 325000 h 606722"/>
                <a:gd name="connsiteX162" fmla="*/ 325000 h 606722"/>
                <a:gd name="connsiteY162" fmla="*/ 325000 h 606722"/>
                <a:gd name="connsiteX163" fmla="*/ 325000 h 606722"/>
                <a:gd name="connsiteY163" fmla="*/ 325000 h 606722"/>
                <a:gd name="connsiteX164" fmla="*/ 325000 h 606722"/>
                <a:gd name="connsiteY164" fmla="*/ 325000 h 606722"/>
                <a:gd name="connsiteX165" fmla="*/ 325000 h 606722"/>
                <a:gd name="connsiteY165" fmla="*/ 325000 h 606722"/>
                <a:gd name="connsiteX166" fmla="*/ 325000 h 606722"/>
                <a:gd name="connsiteY166" fmla="*/ 325000 h 606722"/>
                <a:gd name="connsiteX167" fmla="*/ 325000 h 606722"/>
                <a:gd name="connsiteY167" fmla="*/ 325000 h 606722"/>
                <a:gd name="connsiteX168" fmla="*/ 325000 h 606722"/>
                <a:gd name="connsiteY168" fmla="*/ 325000 h 606722"/>
                <a:gd name="connsiteX169" fmla="*/ 325000 h 606722"/>
                <a:gd name="connsiteY169" fmla="*/ 325000 h 606722"/>
                <a:gd name="connsiteX170" fmla="*/ 325000 h 606722"/>
                <a:gd name="connsiteY170" fmla="*/ 325000 h 606722"/>
                <a:gd name="connsiteX171" fmla="*/ 325000 h 606722"/>
                <a:gd name="connsiteY171" fmla="*/ 325000 h 606722"/>
                <a:gd name="connsiteX172" fmla="*/ 325000 h 606722"/>
                <a:gd name="connsiteY172" fmla="*/ 325000 h 606722"/>
                <a:gd name="connsiteX173" fmla="*/ 325000 h 606722"/>
                <a:gd name="connsiteY173" fmla="*/ 325000 h 606722"/>
                <a:gd name="connsiteX174" fmla="*/ 325000 h 606722"/>
                <a:gd name="connsiteY174" fmla="*/ 325000 h 606722"/>
                <a:gd name="connsiteX175" fmla="*/ 325000 h 606722"/>
                <a:gd name="connsiteY175" fmla="*/ 325000 h 606722"/>
                <a:gd name="connsiteX176" fmla="*/ 325000 h 606722"/>
                <a:gd name="connsiteY176" fmla="*/ 325000 h 606722"/>
                <a:gd name="connsiteX177" fmla="*/ 325000 h 606722"/>
                <a:gd name="connsiteY177" fmla="*/ 325000 h 606722"/>
                <a:gd name="connsiteX178" fmla="*/ 325000 h 606722"/>
                <a:gd name="connsiteY178" fmla="*/ 325000 h 606722"/>
                <a:gd name="connsiteX179" fmla="*/ 325000 h 606722"/>
                <a:gd name="connsiteY179" fmla="*/ 325000 h 606722"/>
                <a:gd name="connsiteX180" fmla="*/ 325000 h 606722"/>
                <a:gd name="connsiteY180" fmla="*/ 325000 h 606722"/>
                <a:gd name="connsiteX181" fmla="*/ 325000 h 606722"/>
                <a:gd name="connsiteY181" fmla="*/ 325000 h 606722"/>
                <a:gd name="connsiteX182" fmla="*/ 325000 h 606722"/>
                <a:gd name="connsiteY182" fmla="*/ 325000 h 606722"/>
                <a:gd name="connsiteX183" fmla="*/ 325000 h 606722"/>
                <a:gd name="connsiteY183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581053" h="515758">
                  <a:moveTo>
                    <a:pt x="484211" y="473043"/>
                  </a:moveTo>
                  <a:lnTo>
                    <a:pt x="484211" y="493998"/>
                  </a:lnTo>
                  <a:lnTo>
                    <a:pt x="526983" y="493998"/>
                  </a:lnTo>
                  <a:lnTo>
                    <a:pt x="526983" y="473043"/>
                  </a:lnTo>
                  <a:close/>
                  <a:moveTo>
                    <a:pt x="54070" y="473043"/>
                  </a:moveTo>
                  <a:lnTo>
                    <a:pt x="54070" y="493998"/>
                  </a:lnTo>
                  <a:lnTo>
                    <a:pt x="96842" y="493998"/>
                  </a:lnTo>
                  <a:lnTo>
                    <a:pt x="96842" y="473043"/>
                  </a:lnTo>
                  <a:close/>
                  <a:moveTo>
                    <a:pt x="96842" y="365086"/>
                  </a:moveTo>
                  <a:cubicBezTo>
                    <a:pt x="108898" y="365086"/>
                    <a:pt x="118672" y="374831"/>
                    <a:pt x="118672" y="386851"/>
                  </a:cubicBezTo>
                  <a:cubicBezTo>
                    <a:pt x="118672" y="398871"/>
                    <a:pt x="108898" y="408616"/>
                    <a:pt x="96842" y="408616"/>
                  </a:cubicBezTo>
                  <a:cubicBezTo>
                    <a:pt x="84786" y="408616"/>
                    <a:pt x="75012" y="398871"/>
                    <a:pt x="75012" y="386851"/>
                  </a:cubicBezTo>
                  <a:cubicBezTo>
                    <a:pt x="75012" y="374831"/>
                    <a:pt x="84786" y="365086"/>
                    <a:pt x="96842" y="365086"/>
                  </a:cubicBezTo>
                  <a:close/>
                  <a:moveTo>
                    <a:pt x="516492" y="344093"/>
                  </a:moveTo>
                  <a:cubicBezTo>
                    <a:pt x="510842" y="344093"/>
                    <a:pt x="506000" y="348929"/>
                    <a:pt x="506000" y="354571"/>
                  </a:cubicBezTo>
                  <a:lnTo>
                    <a:pt x="506000" y="419046"/>
                  </a:lnTo>
                  <a:cubicBezTo>
                    <a:pt x="506000" y="424687"/>
                    <a:pt x="510842" y="429523"/>
                    <a:pt x="516492" y="429523"/>
                  </a:cubicBezTo>
                  <a:cubicBezTo>
                    <a:pt x="522141" y="429523"/>
                    <a:pt x="526983" y="424687"/>
                    <a:pt x="526983" y="419046"/>
                  </a:cubicBezTo>
                  <a:lnTo>
                    <a:pt x="526983" y="354571"/>
                  </a:lnTo>
                  <a:cubicBezTo>
                    <a:pt x="526983" y="348929"/>
                    <a:pt x="522141" y="344093"/>
                    <a:pt x="516492" y="344093"/>
                  </a:cubicBezTo>
                  <a:close/>
                  <a:moveTo>
                    <a:pt x="473720" y="344093"/>
                  </a:moveTo>
                  <a:cubicBezTo>
                    <a:pt x="467263" y="344093"/>
                    <a:pt x="462421" y="348929"/>
                    <a:pt x="462421" y="354571"/>
                  </a:cubicBezTo>
                  <a:lnTo>
                    <a:pt x="462421" y="419046"/>
                  </a:lnTo>
                  <a:cubicBezTo>
                    <a:pt x="462421" y="424687"/>
                    <a:pt x="467263" y="429523"/>
                    <a:pt x="473720" y="429523"/>
                  </a:cubicBezTo>
                  <a:cubicBezTo>
                    <a:pt x="479369" y="429523"/>
                    <a:pt x="484211" y="424687"/>
                    <a:pt x="484211" y="419046"/>
                  </a:cubicBezTo>
                  <a:lnTo>
                    <a:pt x="484211" y="354571"/>
                  </a:lnTo>
                  <a:cubicBezTo>
                    <a:pt x="484211" y="348929"/>
                    <a:pt x="479369" y="344093"/>
                    <a:pt x="473720" y="344093"/>
                  </a:cubicBezTo>
                  <a:close/>
                  <a:moveTo>
                    <a:pt x="430141" y="344093"/>
                  </a:moveTo>
                  <a:cubicBezTo>
                    <a:pt x="424492" y="344093"/>
                    <a:pt x="419649" y="348929"/>
                    <a:pt x="419649" y="354571"/>
                  </a:cubicBezTo>
                  <a:lnTo>
                    <a:pt x="419649" y="419046"/>
                  </a:lnTo>
                  <a:cubicBezTo>
                    <a:pt x="419649" y="424687"/>
                    <a:pt x="424492" y="429523"/>
                    <a:pt x="430141" y="429523"/>
                  </a:cubicBezTo>
                  <a:cubicBezTo>
                    <a:pt x="436597" y="429523"/>
                    <a:pt x="441439" y="424687"/>
                    <a:pt x="441439" y="419046"/>
                  </a:cubicBezTo>
                  <a:lnTo>
                    <a:pt x="441439" y="354571"/>
                  </a:lnTo>
                  <a:cubicBezTo>
                    <a:pt x="441439" y="348929"/>
                    <a:pt x="436597" y="344093"/>
                    <a:pt x="430141" y="344093"/>
                  </a:cubicBezTo>
                  <a:close/>
                  <a:moveTo>
                    <a:pt x="387369" y="344093"/>
                  </a:moveTo>
                  <a:cubicBezTo>
                    <a:pt x="381720" y="344093"/>
                    <a:pt x="376877" y="348929"/>
                    <a:pt x="376877" y="354571"/>
                  </a:cubicBezTo>
                  <a:lnTo>
                    <a:pt x="376877" y="419046"/>
                  </a:lnTo>
                  <a:cubicBezTo>
                    <a:pt x="376877" y="424687"/>
                    <a:pt x="381720" y="429523"/>
                    <a:pt x="387369" y="429523"/>
                  </a:cubicBezTo>
                  <a:cubicBezTo>
                    <a:pt x="393018" y="429523"/>
                    <a:pt x="397860" y="424687"/>
                    <a:pt x="397860" y="419046"/>
                  </a:cubicBezTo>
                  <a:lnTo>
                    <a:pt x="397860" y="354571"/>
                  </a:lnTo>
                  <a:cubicBezTo>
                    <a:pt x="397860" y="348929"/>
                    <a:pt x="393018" y="344093"/>
                    <a:pt x="387369" y="344093"/>
                  </a:cubicBezTo>
                  <a:close/>
                  <a:moveTo>
                    <a:pt x="344597" y="344093"/>
                  </a:moveTo>
                  <a:cubicBezTo>
                    <a:pt x="338141" y="344093"/>
                    <a:pt x="333298" y="348929"/>
                    <a:pt x="333298" y="354571"/>
                  </a:cubicBezTo>
                  <a:lnTo>
                    <a:pt x="333298" y="419046"/>
                  </a:lnTo>
                  <a:cubicBezTo>
                    <a:pt x="333298" y="424687"/>
                    <a:pt x="338141" y="429523"/>
                    <a:pt x="344597" y="429523"/>
                  </a:cubicBezTo>
                  <a:cubicBezTo>
                    <a:pt x="350246" y="429523"/>
                    <a:pt x="355088" y="424687"/>
                    <a:pt x="355088" y="419046"/>
                  </a:cubicBezTo>
                  <a:lnTo>
                    <a:pt x="355088" y="354571"/>
                  </a:lnTo>
                  <a:cubicBezTo>
                    <a:pt x="355088" y="348929"/>
                    <a:pt x="350246" y="344093"/>
                    <a:pt x="344597" y="344093"/>
                  </a:cubicBezTo>
                  <a:close/>
                  <a:moveTo>
                    <a:pt x="301018" y="344093"/>
                  </a:moveTo>
                  <a:cubicBezTo>
                    <a:pt x="295369" y="344093"/>
                    <a:pt x="290526" y="348929"/>
                    <a:pt x="290526" y="354571"/>
                  </a:cubicBezTo>
                  <a:lnTo>
                    <a:pt x="290526" y="419046"/>
                  </a:lnTo>
                  <a:cubicBezTo>
                    <a:pt x="290526" y="424687"/>
                    <a:pt x="295369" y="429523"/>
                    <a:pt x="301018" y="429523"/>
                  </a:cubicBezTo>
                  <a:cubicBezTo>
                    <a:pt x="307474" y="429523"/>
                    <a:pt x="312316" y="424687"/>
                    <a:pt x="312316" y="419046"/>
                  </a:cubicBezTo>
                  <a:lnTo>
                    <a:pt x="312316" y="354571"/>
                  </a:lnTo>
                  <a:cubicBezTo>
                    <a:pt x="312316" y="348929"/>
                    <a:pt x="307474" y="344093"/>
                    <a:pt x="301018" y="344093"/>
                  </a:cubicBezTo>
                  <a:close/>
                  <a:moveTo>
                    <a:pt x="96842" y="344093"/>
                  </a:moveTo>
                  <a:cubicBezTo>
                    <a:pt x="73439" y="344093"/>
                    <a:pt x="54070" y="363436"/>
                    <a:pt x="54070" y="386808"/>
                  </a:cubicBezTo>
                  <a:cubicBezTo>
                    <a:pt x="54070" y="410180"/>
                    <a:pt x="73439" y="429523"/>
                    <a:pt x="96842" y="429523"/>
                  </a:cubicBezTo>
                  <a:cubicBezTo>
                    <a:pt x="120246" y="429523"/>
                    <a:pt x="139614" y="410180"/>
                    <a:pt x="139614" y="386808"/>
                  </a:cubicBezTo>
                  <a:cubicBezTo>
                    <a:pt x="139614" y="363436"/>
                    <a:pt x="120246" y="344093"/>
                    <a:pt x="96842" y="344093"/>
                  </a:cubicBezTo>
                  <a:close/>
                  <a:moveTo>
                    <a:pt x="0" y="322333"/>
                  </a:moveTo>
                  <a:lnTo>
                    <a:pt x="581053" y="322333"/>
                  </a:lnTo>
                  <a:lnTo>
                    <a:pt x="581053" y="473043"/>
                  </a:lnTo>
                  <a:lnTo>
                    <a:pt x="548772" y="473043"/>
                  </a:lnTo>
                  <a:lnTo>
                    <a:pt x="548772" y="515758"/>
                  </a:lnTo>
                  <a:lnTo>
                    <a:pt x="462421" y="515758"/>
                  </a:lnTo>
                  <a:lnTo>
                    <a:pt x="462421" y="473043"/>
                  </a:lnTo>
                  <a:lnTo>
                    <a:pt x="118632" y="473043"/>
                  </a:lnTo>
                  <a:lnTo>
                    <a:pt x="118632" y="515758"/>
                  </a:lnTo>
                  <a:lnTo>
                    <a:pt x="32281" y="515758"/>
                  </a:lnTo>
                  <a:lnTo>
                    <a:pt x="32281" y="473043"/>
                  </a:lnTo>
                  <a:lnTo>
                    <a:pt x="0" y="473043"/>
                  </a:lnTo>
                  <a:close/>
                  <a:moveTo>
                    <a:pt x="96842" y="215191"/>
                  </a:moveTo>
                  <a:cubicBezTo>
                    <a:pt x="108898" y="215191"/>
                    <a:pt x="118672" y="224733"/>
                    <a:pt x="118672" y="236503"/>
                  </a:cubicBezTo>
                  <a:cubicBezTo>
                    <a:pt x="118672" y="248273"/>
                    <a:pt x="108898" y="257815"/>
                    <a:pt x="96842" y="257815"/>
                  </a:cubicBezTo>
                  <a:cubicBezTo>
                    <a:pt x="84786" y="257815"/>
                    <a:pt x="75012" y="248273"/>
                    <a:pt x="75012" y="236503"/>
                  </a:cubicBezTo>
                  <a:cubicBezTo>
                    <a:pt x="75012" y="224733"/>
                    <a:pt x="84786" y="215191"/>
                    <a:pt x="96842" y="215191"/>
                  </a:cubicBezTo>
                  <a:close/>
                  <a:moveTo>
                    <a:pt x="516492" y="193413"/>
                  </a:moveTo>
                  <a:cubicBezTo>
                    <a:pt x="510842" y="193413"/>
                    <a:pt x="506000" y="198247"/>
                    <a:pt x="506000" y="203887"/>
                  </a:cubicBezTo>
                  <a:lnTo>
                    <a:pt x="506000" y="268340"/>
                  </a:lnTo>
                  <a:cubicBezTo>
                    <a:pt x="506000" y="274786"/>
                    <a:pt x="510842" y="279620"/>
                    <a:pt x="516492" y="279620"/>
                  </a:cubicBezTo>
                  <a:cubicBezTo>
                    <a:pt x="522141" y="279620"/>
                    <a:pt x="526983" y="274786"/>
                    <a:pt x="526983" y="268340"/>
                  </a:cubicBezTo>
                  <a:lnTo>
                    <a:pt x="526983" y="203887"/>
                  </a:lnTo>
                  <a:cubicBezTo>
                    <a:pt x="526983" y="198247"/>
                    <a:pt x="522141" y="193413"/>
                    <a:pt x="516492" y="193413"/>
                  </a:cubicBezTo>
                  <a:close/>
                  <a:moveTo>
                    <a:pt x="473720" y="193413"/>
                  </a:moveTo>
                  <a:cubicBezTo>
                    <a:pt x="467263" y="193413"/>
                    <a:pt x="462421" y="198247"/>
                    <a:pt x="462421" y="203887"/>
                  </a:cubicBezTo>
                  <a:lnTo>
                    <a:pt x="462421" y="268340"/>
                  </a:lnTo>
                  <a:cubicBezTo>
                    <a:pt x="462421" y="274786"/>
                    <a:pt x="467263" y="279620"/>
                    <a:pt x="473720" y="279620"/>
                  </a:cubicBezTo>
                  <a:cubicBezTo>
                    <a:pt x="479369" y="279620"/>
                    <a:pt x="484211" y="274786"/>
                    <a:pt x="484211" y="268340"/>
                  </a:cubicBezTo>
                  <a:lnTo>
                    <a:pt x="484211" y="203887"/>
                  </a:lnTo>
                  <a:cubicBezTo>
                    <a:pt x="484211" y="198247"/>
                    <a:pt x="479369" y="193413"/>
                    <a:pt x="473720" y="193413"/>
                  </a:cubicBezTo>
                  <a:close/>
                  <a:moveTo>
                    <a:pt x="430141" y="193413"/>
                  </a:moveTo>
                  <a:cubicBezTo>
                    <a:pt x="424492" y="193413"/>
                    <a:pt x="419649" y="198247"/>
                    <a:pt x="419649" y="203887"/>
                  </a:cubicBezTo>
                  <a:lnTo>
                    <a:pt x="419649" y="268340"/>
                  </a:lnTo>
                  <a:cubicBezTo>
                    <a:pt x="419649" y="274786"/>
                    <a:pt x="424492" y="279620"/>
                    <a:pt x="430141" y="279620"/>
                  </a:cubicBezTo>
                  <a:cubicBezTo>
                    <a:pt x="436597" y="279620"/>
                    <a:pt x="441439" y="274786"/>
                    <a:pt x="441439" y="268340"/>
                  </a:cubicBezTo>
                  <a:lnTo>
                    <a:pt x="441439" y="203887"/>
                  </a:lnTo>
                  <a:cubicBezTo>
                    <a:pt x="441439" y="198247"/>
                    <a:pt x="436597" y="193413"/>
                    <a:pt x="430141" y="193413"/>
                  </a:cubicBezTo>
                  <a:close/>
                  <a:moveTo>
                    <a:pt x="387369" y="193413"/>
                  </a:moveTo>
                  <a:cubicBezTo>
                    <a:pt x="381720" y="193413"/>
                    <a:pt x="376877" y="198247"/>
                    <a:pt x="376877" y="203887"/>
                  </a:cubicBezTo>
                  <a:lnTo>
                    <a:pt x="376877" y="268340"/>
                  </a:lnTo>
                  <a:cubicBezTo>
                    <a:pt x="376877" y="274786"/>
                    <a:pt x="381720" y="279620"/>
                    <a:pt x="387369" y="279620"/>
                  </a:cubicBezTo>
                  <a:cubicBezTo>
                    <a:pt x="393018" y="279620"/>
                    <a:pt x="397860" y="274786"/>
                    <a:pt x="397860" y="268340"/>
                  </a:cubicBezTo>
                  <a:lnTo>
                    <a:pt x="397860" y="203887"/>
                  </a:lnTo>
                  <a:cubicBezTo>
                    <a:pt x="397860" y="198247"/>
                    <a:pt x="393018" y="193413"/>
                    <a:pt x="387369" y="193413"/>
                  </a:cubicBezTo>
                  <a:close/>
                  <a:moveTo>
                    <a:pt x="344597" y="193413"/>
                  </a:moveTo>
                  <a:cubicBezTo>
                    <a:pt x="338141" y="193413"/>
                    <a:pt x="333298" y="198247"/>
                    <a:pt x="333298" y="203887"/>
                  </a:cubicBezTo>
                  <a:lnTo>
                    <a:pt x="333298" y="268340"/>
                  </a:lnTo>
                  <a:cubicBezTo>
                    <a:pt x="333298" y="274786"/>
                    <a:pt x="338141" y="279620"/>
                    <a:pt x="344597" y="279620"/>
                  </a:cubicBezTo>
                  <a:cubicBezTo>
                    <a:pt x="350246" y="279620"/>
                    <a:pt x="355088" y="274786"/>
                    <a:pt x="355088" y="268340"/>
                  </a:cubicBezTo>
                  <a:lnTo>
                    <a:pt x="355088" y="203887"/>
                  </a:lnTo>
                  <a:cubicBezTo>
                    <a:pt x="355088" y="198247"/>
                    <a:pt x="350246" y="193413"/>
                    <a:pt x="344597" y="193413"/>
                  </a:cubicBezTo>
                  <a:close/>
                  <a:moveTo>
                    <a:pt x="301018" y="193413"/>
                  </a:moveTo>
                  <a:cubicBezTo>
                    <a:pt x="295369" y="193413"/>
                    <a:pt x="290526" y="198247"/>
                    <a:pt x="290526" y="203887"/>
                  </a:cubicBezTo>
                  <a:lnTo>
                    <a:pt x="290526" y="268340"/>
                  </a:lnTo>
                  <a:cubicBezTo>
                    <a:pt x="290526" y="274786"/>
                    <a:pt x="295369" y="279620"/>
                    <a:pt x="301018" y="279620"/>
                  </a:cubicBezTo>
                  <a:cubicBezTo>
                    <a:pt x="307474" y="279620"/>
                    <a:pt x="312316" y="274786"/>
                    <a:pt x="312316" y="268340"/>
                  </a:cubicBezTo>
                  <a:lnTo>
                    <a:pt x="312316" y="203887"/>
                  </a:lnTo>
                  <a:cubicBezTo>
                    <a:pt x="312316" y="198247"/>
                    <a:pt x="307474" y="193413"/>
                    <a:pt x="301018" y="193413"/>
                  </a:cubicBezTo>
                  <a:close/>
                  <a:moveTo>
                    <a:pt x="96842" y="193413"/>
                  </a:moveTo>
                  <a:cubicBezTo>
                    <a:pt x="73439" y="193413"/>
                    <a:pt x="54070" y="212749"/>
                    <a:pt x="54070" y="236113"/>
                  </a:cubicBezTo>
                  <a:cubicBezTo>
                    <a:pt x="54070" y="260284"/>
                    <a:pt x="73439" y="279620"/>
                    <a:pt x="96842" y="279620"/>
                  </a:cubicBezTo>
                  <a:cubicBezTo>
                    <a:pt x="120246" y="279620"/>
                    <a:pt x="139614" y="260284"/>
                    <a:pt x="139614" y="236113"/>
                  </a:cubicBezTo>
                  <a:cubicBezTo>
                    <a:pt x="139614" y="212749"/>
                    <a:pt x="120246" y="193413"/>
                    <a:pt x="96842" y="193413"/>
                  </a:cubicBezTo>
                  <a:close/>
                  <a:moveTo>
                    <a:pt x="0" y="171660"/>
                  </a:moveTo>
                  <a:lnTo>
                    <a:pt x="581053" y="171660"/>
                  </a:lnTo>
                  <a:lnTo>
                    <a:pt x="581053" y="300567"/>
                  </a:lnTo>
                  <a:lnTo>
                    <a:pt x="0" y="300567"/>
                  </a:lnTo>
                  <a:close/>
                  <a:moveTo>
                    <a:pt x="96842" y="64389"/>
                  </a:moveTo>
                  <a:cubicBezTo>
                    <a:pt x="108898" y="64389"/>
                    <a:pt x="118672" y="73960"/>
                    <a:pt x="118672" y="85766"/>
                  </a:cubicBezTo>
                  <a:cubicBezTo>
                    <a:pt x="118672" y="97572"/>
                    <a:pt x="108898" y="107143"/>
                    <a:pt x="96842" y="107143"/>
                  </a:cubicBezTo>
                  <a:cubicBezTo>
                    <a:pt x="84786" y="107143"/>
                    <a:pt x="75012" y="97572"/>
                    <a:pt x="75012" y="85766"/>
                  </a:cubicBezTo>
                  <a:cubicBezTo>
                    <a:pt x="75012" y="73960"/>
                    <a:pt x="84786" y="64389"/>
                    <a:pt x="96842" y="64389"/>
                  </a:cubicBezTo>
                  <a:close/>
                  <a:moveTo>
                    <a:pt x="516492" y="42704"/>
                  </a:moveTo>
                  <a:cubicBezTo>
                    <a:pt x="510842" y="42704"/>
                    <a:pt x="506000" y="47538"/>
                    <a:pt x="506000" y="53984"/>
                  </a:cubicBezTo>
                  <a:lnTo>
                    <a:pt x="506000" y="118443"/>
                  </a:lnTo>
                  <a:cubicBezTo>
                    <a:pt x="506000" y="124083"/>
                    <a:pt x="510842" y="128917"/>
                    <a:pt x="516492" y="128917"/>
                  </a:cubicBezTo>
                  <a:cubicBezTo>
                    <a:pt x="522141" y="128917"/>
                    <a:pt x="526983" y="124083"/>
                    <a:pt x="526983" y="118443"/>
                  </a:cubicBezTo>
                  <a:lnTo>
                    <a:pt x="526983" y="53984"/>
                  </a:lnTo>
                  <a:cubicBezTo>
                    <a:pt x="526983" y="47538"/>
                    <a:pt x="522141" y="42704"/>
                    <a:pt x="516492" y="42704"/>
                  </a:cubicBezTo>
                  <a:close/>
                  <a:moveTo>
                    <a:pt x="473720" y="42704"/>
                  </a:moveTo>
                  <a:cubicBezTo>
                    <a:pt x="467263" y="42704"/>
                    <a:pt x="462421" y="47538"/>
                    <a:pt x="462421" y="53984"/>
                  </a:cubicBezTo>
                  <a:lnTo>
                    <a:pt x="462421" y="118443"/>
                  </a:lnTo>
                  <a:cubicBezTo>
                    <a:pt x="462421" y="124083"/>
                    <a:pt x="467263" y="128917"/>
                    <a:pt x="473720" y="128917"/>
                  </a:cubicBezTo>
                  <a:cubicBezTo>
                    <a:pt x="479369" y="128917"/>
                    <a:pt x="484211" y="124083"/>
                    <a:pt x="484211" y="118443"/>
                  </a:cubicBezTo>
                  <a:lnTo>
                    <a:pt x="484211" y="53984"/>
                  </a:lnTo>
                  <a:cubicBezTo>
                    <a:pt x="484211" y="47538"/>
                    <a:pt x="479369" y="42704"/>
                    <a:pt x="473720" y="42704"/>
                  </a:cubicBezTo>
                  <a:close/>
                  <a:moveTo>
                    <a:pt x="430141" y="42704"/>
                  </a:moveTo>
                  <a:cubicBezTo>
                    <a:pt x="424492" y="42704"/>
                    <a:pt x="419649" y="47538"/>
                    <a:pt x="419649" y="53984"/>
                  </a:cubicBezTo>
                  <a:lnTo>
                    <a:pt x="419649" y="118443"/>
                  </a:lnTo>
                  <a:cubicBezTo>
                    <a:pt x="419649" y="124083"/>
                    <a:pt x="424492" y="128917"/>
                    <a:pt x="430141" y="128917"/>
                  </a:cubicBezTo>
                  <a:cubicBezTo>
                    <a:pt x="436597" y="128917"/>
                    <a:pt x="441439" y="124083"/>
                    <a:pt x="441439" y="118443"/>
                  </a:cubicBezTo>
                  <a:lnTo>
                    <a:pt x="441439" y="53984"/>
                  </a:lnTo>
                  <a:cubicBezTo>
                    <a:pt x="441439" y="47538"/>
                    <a:pt x="436597" y="42704"/>
                    <a:pt x="430141" y="42704"/>
                  </a:cubicBezTo>
                  <a:close/>
                  <a:moveTo>
                    <a:pt x="387369" y="42704"/>
                  </a:moveTo>
                  <a:cubicBezTo>
                    <a:pt x="381720" y="42704"/>
                    <a:pt x="376877" y="47538"/>
                    <a:pt x="376877" y="53984"/>
                  </a:cubicBezTo>
                  <a:lnTo>
                    <a:pt x="376877" y="118443"/>
                  </a:lnTo>
                  <a:cubicBezTo>
                    <a:pt x="376877" y="124083"/>
                    <a:pt x="381720" y="128917"/>
                    <a:pt x="387369" y="128917"/>
                  </a:cubicBezTo>
                  <a:cubicBezTo>
                    <a:pt x="393018" y="128917"/>
                    <a:pt x="397860" y="124083"/>
                    <a:pt x="397860" y="118443"/>
                  </a:cubicBezTo>
                  <a:lnTo>
                    <a:pt x="397860" y="53984"/>
                  </a:lnTo>
                  <a:cubicBezTo>
                    <a:pt x="397860" y="47538"/>
                    <a:pt x="393018" y="42704"/>
                    <a:pt x="387369" y="42704"/>
                  </a:cubicBezTo>
                  <a:close/>
                  <a:moveTo>
                    <a:pt x="344597" y="42704"/>
                  </a:moveTo>
                  <a:cubicBezTo>
                    <a:pt x="338141" y="42704"/>
                    <a:pt x="333298" y="47538"/>
                    <a:pt x="333298" y="53984"/>
                  </a:cubicBezTo>
                  <a:lnTo>
                    <a:pt x="333298" y="118443"/>
                  </a:lnTo>
                  <a:cubicBezTo>
                    <a:pt x="333298" y="124083"/>
                    <a:pt x="338141" y="128917"/>
                    <a:pt x="344597" y="128917"/>
                  </a:cubicBezTo>
                  <a:cubicBezTo>
                    <a:pt x="350246" y="128917"/>
                    <a:pt x="355088" y="124083"/>
                    <a:pt x="355088" y="118443"/>
                  </a:cubicBezTo>
                  <a:lnTo>
                    <a:pt x="355088" y="53984"/>
                  </a:lnTo>
                  <a:cubicBezTo>
                    <a:pt x="355088" y="47538"/>
                    <a:pt x="350246" y="42704"/>
                    <a:pt x="344597" y="42704"/>
                  </a:cubicBezTo>
                  <a:close/>
                  <a:moveTo>
                    <a:pt x="301018" y="42704"/>
                  </a:moveTo>
                  <a:cubicBezTo>
                    <a:pt x="295369" y="42704"/>
                    <a:pt x="290526" y="47538"/>
                    <a:pt x="290526" y="53984"/>
                  </a:cubicBezTo>
                  <a:lnTo>
                    <a:pt x="290526" y="118443"/>
                  </a:lnTo>
                  <a:cubicBezTo>
                    <a:pt x="290526" y="124083"/>
                    <a:pt x="295369" y="128917"/>
                    <a:pt x="301018" y="128917"/>
                  </a:cubicBezTo>
                  <a:cubicBezTo>
                    <a:pt x="307474" y="128917"/>
                    <a:pt x="312316" y="124083"/>
                    <a:pt x="312316" y="118443"/>
                  </a:cubicBezTo>
                  <a:lnTo>
                    <a:pt x="312316" y="53984"/>
                  </a:lnTo>
                  <a:cubicBezTo>
                    <a:pt x="312316" y="47538"/>
                    <a:pt x="307474" y="42704"/>
                    <a:pt x="301018" y="42704"/>
                  </a:cubicBezTo>
                  <a:close/>
                  <a:moveTo>
                    <a:pt x="96842" y="42704"/>
                  </a:moveTo>
                  <a:cubicBezTo>
                    <a:pt x="73439" y="42704"/>
                    <a:pt x="54070" y="62041"/>
                    <a:pt x="54070" y="86213"/>
                  </a:cubicBezTo>
                  <a:cubicBezTo>
                    <a:pt x="54070" y="109580"/>
                    <a:pt x="73439" y="128917"/>
                    <a:pt x="96842" y="128917"/>
                  </a:cubicBezTo>
                  <a:cubicBezTo>
                    <a:pt x="120246" y="128917"/>
                    <a:pt x="139614" y="109580"/>
                    <a:pt x="139614" y="86213"/>
                  </a:cubicBezTo>
                  <a:cubicBezTo>
                    <a:pt x="139614" y="62041"/>
                    <a:pt x="120246" y="42704"/>
                    <a:pt x="96842" y="42704"/>
                  </a:cubicBezTo>
                  <a:close/>
                  <a:moveTo>
                    <a:pt x="0" y="0"/>
                  </a:moveTo>
                  <a:lnTo>
                    <a:pt x="581053" y="0"/>
                  </a:lnTo>
                  <a:lnTo>
                    <a:pt x="581053" y="150672"/>
                  </a:lnTo>
                  <a:lnTo>
                    <a:pt x="0" y="150672"/>
                  </a:lnTo>
                  <a:close/>
                </a:path>
              </a:pathLst>
            </a:custGeom>
            <a:solidFill>
              <a:srgbClr val="EABD7D"/>
            </a:solidFill>
            <a:ln>
              <a:noFill/>
            </a:ln>
          </p:spPr>
        </p:sp>
      </p:grpSp>
      <p:sp>
        <p:nvSpPr>
          <p:cNvPr id="61" name="圆角矩形 151">
            <a:extLst>
              <a:ext uri="{FF2B5EF4-FFF2-40B4-BE49-F238E27FC236}">
                <a16:creationId xmlns:a16="http://schemas.microsoft.com/office/drawing/2014/main" id="{3ACE381B-9946-AD4E-8B7D-5F6A69FF1C7C}"/>
              </a:ext>
            </a:extLst>
          </p:cNvPr>
          <p:cNvSpPr/>
          <p:nvPr/>
        </p:nvSpPr>
        <p:spPr>
          <a:xfrm>
            <a:off x="4967271" y="4420792"/>
            <a:ext cx="671449" cy="2411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D83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7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电信</a:t>
            </a:r>
            <a:r>
              <a:rPr lang="en-US" sz="7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IDC</a:t>
            </a:r>
          </a:p>
        </p:txBody>
      </p:sp>
      <p:sp>
        <p:nvSpPr>
          <p:cNvPr id="62" name="圆角矩形 151">
            <a:extLst>
              <a:ext uri="{FF2B5EF4-FFF2-40B4-BE49-F238E27FC236}">
                <a16:creationId xmlns:a16="http://schemas.microsoft.com/office/drawing/2014/main" id="{CEB74FEA-A8DB-184C-B9DE-9A809171ADC2}"/>
              </a:ext>
            </a:extLst>
          </p:cNvPr>
          <p:cNvSpPr/>
          <p:nvPr/>
        </p:nvSpPr>
        <p:spPr>
          <a:xfrm>
            <a:off x="4019897" y="4420792"/>
            <a:ext cx="766420" cy="2411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D83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7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全民健康平台</a:t>
            </a:r>
          </a:p>
        </p:txBody>
      </p:sp>
      <p:sp>
        <p:nvSpPr>
          <p:cNvPr id="69" name="圆角矩形 151">
            <a:extLst>
              <a:ext uri="{FF2B5EF4-FFF2-40B4-BE49-F238E27FC236}">
                <a16:creationId xmlns:a16="http://schemas.microsoft.com/office/drawing/2014/main" id="{3ABDF6EB-93F2-614B-887F-FAB4D3037E94}"/>
              </a:ext>
            </a:extLst>
          </p:cNvPr>
          <p:cNvSpPr/>
          <p:nvPr/>
        </p:nvSpPr>
        <p:spPr>
          <a:xfrm>
            <a:off x="3934412" y="335201"/>
            <a:ext cx="4453758" cy="2792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2100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5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BBC7D"/>
                </a:solidFill>
                <a:latin typeface="Source Han Sans CN Regular"/>
                <a:ea typeface="Source Han Sans CN Regular"/>
              </a:rPr>
              <a:t>居民端</a:t>
            </a:r>
            <a:r>
              <a:rPr lang="en" altLang="zh-CN" sz="1000" dirty="0">
                <a:solidFill>
                  <a:srgbClr val="EBBC7D"/>
                </a:solidFill>
                <a:latin typeface="Source Han Sans CN Regular"/>
                <a:ea typeface="Source Han Sans CN Regular"/>
              </a:rPr>
              <a:t>APP</a:t>
            </a:r>
          </a:p>
        </p:txBody>
      </p:sp>
      <p:sp>
        <p:nvSpPr>
          <p:cNvPr id="71" name="圆角矩形 151">
            <a:extLst>
              <a:ext uri="{FF2B5EF4-FFF2-40B4-BE49-F238E27FC236}">
                <a16:creationId xmlns:a16="http://schemas.microsoft.com/office/drawing/2014/main" id="{98F78926-E126-064A-A378-3832F8E2517D}"/>
              </a:ext>
            </a:extLst>
          </p:cNvPr>
          <p:cNvSpPr/>
          <p:nvPr/>
        </p:nvSpPr>
        <p:spPr>
          <a:xfrm>
            <a:off x="3934412" y="1303088"/>
            <a:ext cx="882527" cy="439903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应用</a:t>
            </a:r>
            <a:endParaRPr lang="en-US" altLang="zh-CN" sz="1000" dirty="0">
              <a:solidFill>
                <a:srgbClr val="E9BB7A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95" name="圆角矩形 151">
            <a:extLst>
              <a:ext uri="{FF2B5EF4-FFF2-40B4-BE49-F238E27FC236}">
                <a16:creationId xmlns:a16="http://schemas.microsoft.com/office/drawing/2014/main" id="{1FCD3F33-5597-BD4C-88CB-F264898E05EA}"/>
              </a:ext>
            </a:extLst>
          </p:cNvPr>
          <p:cNvSpPr/>
          <p:nvPr/>
        </p:nvSpPr>
        <p:spPr>
          <a:xfrm>
            <a:off x="3930191" y="1807755"/>
            <a:ext cx="882526" cy="439902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业务载体</a:t>
            </a:r>
          </a:p>
        </p:txBody>
      </p:sp>
      <p:sp>
        <p:nvSpPr>
          <p:cNvPr id="104" name="圆角矩形 151">
            <a:extLst>
              <a:ext uri="{FF2B5EF4-FFF2-40B4-BE49-F238E27FC236}">
                <a16:creationId xmlns:a16="http://schemas.microsoft.com/office/drawing/2014/main" id="{486C3EF1-7011-5944-91D7-6421067A66B8}"/>
              </a:ext>
            </a:extLst>
          </p:cNvPr>
          <p:cNvSpPr/>
          <p:nvPr/>
        </p:nvSpPr>
        <p:spPr>
          <a:xfrm>
            <a:off x="3930191" y="2314139"/>
            <a:ext cx="877717" cy="423708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云计算</a:t>
            </a:r>
          </a:p>
        </p:txBody>
      </p:sp>
      <p:sp>
        <p:nvSpPr>
          <p:cNvPr id="112" name="圆角矩形 151">
            <a:extLst>
              <a:ext uri="{FF2B5EF4-FFF2-40B4-BE49-F238E27FC236}">
                <a16:creationId xmlns:a16="http://schemas.microsoft.com/office/drawing/2014/main" id="{A37F1D1E-18AA-0E4B-A62C-E4AE4509560F}"/>
              </a:ext>
            </a:extLst>
          </p:cNvPr>
          <p:cNvSpPr/>
          <p:nvPr/>
        </p:nvSpPr>
        <p:spPr>
          <a:xfrm>
            <a:off x="3930191" y="2805367"/>
            <a:ext cx="877717" cy="430405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新基建</a:t>
            </a:r>
          </a:p>
        </p:txBody>
      </p:sp>
      <p:sp>
        <p:nvSpPr>
          <p:cNvPr id="114" name="圆角矩形 151">
            <a:extLst>
              <a:ext uri="{FF2B5EF4-FFF2-40B4-BE49-F238E27FC236}">
                <a16:creationId xmlns:a16="http://schemas.microsoft.com/office/drawing/2014/main" id="{C502D7E7-41F1-0E4D-AA16-A51055F3E44A}"/>
              </a:ext>
            </a:extLst>
          </p:cNvPr>
          <p:cNvSpPr/>
          <p:nvPr/>
        </p:nvSpPr>
        <p:spPr>
          <a:xfrm>
            <a:off x="3930192" y="3299887"/>
            <a:ext cx="886748" cy="49370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/>
            <a:r>
              <a:rPr kumimoji="1" lang="zh-CN" altLang="en-US" sz="1000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传统基础设施</a:t>
            </a:r>
          </a:p>
        </p:txBody>
      </p:sp>
      <p:sp>
        <p:nvSpPr>
          <p:cNvPr id="118" name="圆角矩形 151">
            <a:extLst>
              <a:ext uri="{FF2B5EF4-FFF2-40B4-BE49-F238E27FC236}">
                <a16:creationId xmlns:a16="http://schemas.microsoft.com/office/drawing/2014/main" id="{3C02CDAD-36F0-DD44-805B-AB1B674E73AF}"/>
              </a:ext>
            </a:extLst>
          </p:cNvPr>
          <p:cNvSpPr/>
          <p:nvPr/>
        </p:nvSpPr>
        <p:spPr>
          <a:xfrm>
            <a:off x="4930273" y="935522"/>
            <a:ext cx="704114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号源池</a:t>
            </a: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29B01CDA-79A4-7546-9F0D-282C1C945128}"/>
              </a:ext>
            </a:extLst>
          </p:cNvPr>
          <p:cNvSpPr/>
          <p:nvPr/>
        </p:nvSpPr>
        <p:spPr>
          <a:xfrm>
            <a:off x="4930271" y="931575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0" name="圆角矩形 151">
            <a:extLst>
              <a:ext uri="{FF2B5EF4-FFF2-40B4-BE49-F238E27FC236}">
                <a16:creationId xmlns:a16="http://schemas.microsoft.com/office/drawing/2014/main" id="{F8C8D5DB-E61A-6E46-B3A3-0268153981E3}"/>
              </a:ext>
            </a:extLst>
          </p:cNvPr>
          <p:cNvSpPr/>
          <p:nvPr/>
        </p:nvSpPr>
        <p:spPr>
          <a:xfrm>
            <a:off x="5806844" y="935864"/>
            <a:ext cx="716762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健康卡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72524D05-F7F7-C748-9CC7-F026B88790BC}"/>
              </a:ext>
            </a:extLst>
          </p:cNvPr>
          <p:cNvSpPr/>
          <p:nvPr/>
        </p:nvSpPr>
        <p:spPr>
          <a:xfrm>
            <a:off x="5806843" y="931917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2" name="圆角矩形 151">
            <a:extLst>
              <a:ext uri="{FF2B5EF4-FFF2-40B4-BE49-F238E27FC236}">
                <a16:creationId xmlns:a16="http://schemas.microsoft.com/office/drawing/2014/main" id="{51DA5BAF-DC22-0546-8D42-0F51E4CCE296}"/>
              </a:ext>
            </a:extLst>
          </p:cNvPr>
          <p:cNvSpPr/>
          <p:nvPr/>
        </p:nvSpPr>
        <p:spPr>
          <a:xfrm>
            <a:off x="6676695" y="935522"/>
            <a:ext cx="704114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药品查询</a:t>
            </a:r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614B12E9-6C10-E946-8182-979BE9767A6B}"/>
              </a:ext>
            </a:extLst>
          </p:cNvPr>
          <p:cNvSpPr/>
          <p:nvPr/>
        </p:nvSpPr>
        <p:spPr>
          <a:xfrm>
            <a:off x="6676693" y="931575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4" name="圆角矩形 151">
            <a:extLst>
              <a:ext uri="{FF2B5EF4-FFF2-40B4-BE49-F238E27FC236}">
                <a16:creationId xmlns:a16="http://schemas.microsoft.com/office/drawing/2014/main" id="{6E91EAD7-46BE-B342-B05D-BAC84E57D948}"/>
              </a:ext>
            </a:extLst>
          </p:cNvPr>
          <p:cNvSpPr/>
          <p:nvPr/>
        </p:nvSpPr>
        <p:spPr>
          <a:xfrm>
            <a:off x="7553266" y="935864"/>
            <a:ext cx="716762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4350A0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/>
                </a:solidFill>
                <a:latin typeface="Source Han Sans CN Regular"/>
                <a:ea typeface="Source Han Sans CN Regular"/>
              </a:rPr>
              <a:t>商保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C0E5EE38-A224-3747-8E67-04EC85D6A9D7}"/>
              </a:ext>
            </a:extLst>
          </p:cNvPr>
          <p:cNvSpPr/>
          <p:nvPr/>
        </p:nvSpPr>
        <p:spPr>
          <a:xfrm>
            <a:off x="7553265" y="931917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6" name="圆角矩形 151">
            <a:extLst>
              <a:ext uri="{FF2B5EF4-FFF2-40B4-BE49-F238E27FC236}">
                <a16:creationId xmlns:a16="http://schemas.microsoft.com/office/drawing/2014/main" id="{ABD40A41-79A1-8342-8AE2-8C5B6A52E90D}"/>
              </a:ext>
            </a:extLst>
          </p:cNvPr>
          <p:cNvSpPr/>
          <p:nvPr/>
        </p:nvSpPr>
        <p:spPr>
          <a:xfrm>
            <a:off x="4930271" y="1405476"/>
            <a:ext cx="707972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>
                    <a:lumMod val="85000"/>
                  </a:schemeClr>
                </a:solidFill>
                <a:latin typeface="Source Han Sans CN Regular"/>
                <a:ea typeface="Source Han Sans CN Regular"/>
              </a:rPr>
              <a:t>预约转诊</a:t>
            </a: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FA64DF34-2E53-1042-A3AE-806D22450686}"/>
              </a:ext>
            </a:extLst>
          </p:cNvPr>
          <p:cNvSpPr/>
          <p:nvPr/>
        </p:nvSpPr>
        <p:spPr>
          <a:xfrm>
            <a:off x="4930269" y="1401529"/>
            <a:ext cx="45970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8" name="圆角矩形 151">
            <a:extLst>
              <a:ext uri="{FF2B5EF4-FFF2-40B4-BE49-F238E27FC236}">
                <a16:creationId xmlns:a16="http://schemas.microsoft.com/office/drawing/2014/main" id="{A5215C73-91CD-8440-A675-DD08B0339819}"/>
              </a:ext>
            </a:extLst>
          </p:cNvPr>
          <p:cNvSpPr/>
          <p:nvPr/>
        </p:nvSpPr>
        <p:spPr>
          <a:xfrm>
            <a:off x="5806842" y="1405818"/>
            <a:ext cx="720690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>
                    <a:lumMod val="85000"/>
                  </a:schemeClr>
                </a:solidFill>
                <a:latin typeface="Source Han Sans CN Regular"/>
                <a:ea typeface="Source Han Sans CN Regular"/>
              </a:rPr>
              <a:t>健康档案</a:t>
            </a: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45B951BC-88D1-A54B-A530-BD14544BDF58}"/>
              </a:ext>
            </a:extLst>
          </p:cNvPr>
          <p:cNvSpPr/>
          <p:nvPr/>
        </p:nvSpPr>
        <p:spPr>
          <a:xfrm>
            <a:off x="5806841" y="1401871"/>
            <a:ext cx="45970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0" name="圆角矩形 151">
            <a:extLst>
              <a:ext uri="{FF2B5EF4-FFF2-40B4-BE49-F238E27FC236}">
                <a16:creationId xmlns:a16="http://schemas.microsoft.com/office/drawing/2014/main" id="{8410241B-F38E-B544-A264-24AE8D4E0213}"/>
              </a:ext>
            </a:extLst>
          </p:cNvPr>
          <p:cNvSpPr/>
          <p:nvPr/>
        </p:nvSpPr>
        <p:spPr>
          <a:xfrm>
            <a:off x="6676693" y="1405476"/>
            <a:ext cx="707972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>
                    <a:lumMod val="85000"/>
                  </a:schemeClr>
                </a:solidFill>
                <a:latin typeface="Source Han Sans CN Regular"/>
                <a:ea typeface="Source Han Sans CN Regular"/>
              </a:rPr>
              <a:t>药店查询</a:t>
            </a: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D23BCA8D-E206-8E4F-9B8E-69E491491F70}"/>
              </a:ext>
            </a:extLst>
          </p:cNvPr>
          <p:cNvSpPr/>
          <p:nvPr/>
        </p:nvSpPr>
        <p:spPr>
          <a:xfrm>
            <a:off x="6676691" y="1401529"/>
            <a:ext cx="45970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2" name="圆角矩形 151">
            <a:extLst>
              <a:ext uri="{FF2B5EF4-FFF2-40B4-BE49-F238E27FC236}">
                <a16:creationId xmlns:a16="http://schemas.microsoft.com/office/drawing/2014/main" id="{51B82ED0-DD74-3E48-A887-2258696DDCFE}"/>
              </a:ext>
            </a:extLst>
          </p:cNvPr>
          <p:cNvSpPr/>
          <p:nvPr/>
        </p:nvSpPr>
        <p:spPr>
          <a:xfrm>
            <a:off x="7553264" y="1405818"/>
            <a:ext cx="720690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en-US" altLang="zh-CN" sz="800" dirty="0">
                <a:solidFill>
                  <a:schemeClr val="bg1">
                    <a:lumMod val="85000"/>
                  </a:schemeClr>
                </a:solidFill>
                <a:latin typeface="Source Han Sans CN Regular"/>
                <a:ea typeface="Source Han Sans CN Regular"/>
              </a:rPr>
              <a:t>…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7DD89430-9902-8E4C-8696-2BD0EAF792B9}"/>
              </a:ext>
            </a:extLst>
          </p:cNvPr>
          <p:cNvSpPr/>
          <p:nvPr/>
        </p:nvSpPr>
        <p:spPr>
          <a:xfrm>
            <a:off x="7553263" y="1401871"/>
            <a:ext cx="45970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4" name="圆角矩形 151">
            <a:extLst>
              <a:ext uri="{FF2B5EF4-FFF2-40B4-BE49-F238E27FC236}">
                <a16:creationId xmlns:a16="http://schemas.microsoft.com/office/drawing/2014/main" id="{06AD8FF0-56CE-4C47-8250-370C4C50109F}"/>
              </a:ext>
            </a:extLst>
          </p:cNvPr>
          <p:cNvSpPr/>
          <p:nvPr/>
        </p:nvSpPr>
        <p:spPr>
          <a:xfrm>
            <a:off x="4930269" y="1890552"/>
            <a:ext cx="3339758" cy="2792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4000">
                <a:srgbClr val="4350A0">
                  <a:alpha val="80392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kumimoji="1" lang="zh-CN" altLang="en-US" sz="1000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健康南通 </a:t>
            </a:r>
            <a:r>
              <a:rPr kumimoji="1" lang="en" altLang="zh-CN" sz="1000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APP</a:t>
            </a:r>
          </a:p>
        </p:txBody>
      </p:sp>
      <p:sp>
        <p:nvSpPr>
          <p:cNvPr id="135" name="圆角矩形 151">
            <a:extLst>
              <a:ext uri="{FF2B5EF4-FFF2-40B4-BE49-F238E27FC236}">
                <a16:creationId xmlns:a16="http://schemas.microsoft.com/office/drawing/2014/main" id="{4D5845DF-A4D6-6D4C-BAF4-6BF9534B4F7C}"/>
              </a:ext>
            </a:extLst>
          </p:cNvPr>
          <p:cNvSpPr/>
          <p:nvPr/>
        </p:nvSpPr>
        <p:spPr>
          <a:xfrm>
            <a:off x="4898295" y="2417081"/>
            <a:ext cx="704114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>
                    <a:lumMod val="85000"/>
                  </a:schemeClr>
                </a:solidFill>
                <a:latin typeface="Source Han Sans CN Regular"/>
                <a:ea typeface="Source Han Sans CN Regular"/>
              </a:rPr>
              <a:t>云计算</a:t>
            </a: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82290370-C548-4647-BCBF-3527F3DD8C9B}"/>
              </a:ext>
            </a:extLst>
          </p:cNvPr>
          <p:cNvSpPr/>
          <p:nvPr/>
        </p:nvSpPr>
        <p:spPr>
          <a:xfrm>
            <a:off x="4898293" y="2413134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7" name="圆角矩形 151">
            <a:extLst>
              <a:ext uri="{FF2B5EF4-FFF2-40B4-BE49-F238E27FC236}">
                <a16:creationId xmlns:a16="http://schemas.microsoft.com/office/drawing/2014/main" id="{7B870F06-DD84-124B-B3C2-BC9586F2BCB9}"/>
              </a:ext>
            </a:extLst>
          </p:cNvPr>
          <p:cNvSpPr/>
          <p:nvPr/>
        </p:nvSpPr>
        <p:spPr>
          <a:xfrm>
            <a:off x="5774866" y="2417423"/>
            <a:ext cx="716762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>
                    <a:lumMod val="85000"/>
                  </a:schemeClr>
                </a:solidFill>
                <a:latin typeface="Source Han Sans CN Regular"/>
                <a:ea typeface="Source Han Sans CN Regular"/>
              </a:rPr>
              <a:t>大数据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EBBA0712-C64F-AF4F-BE09-9B1D25C5BF0A}"/>
              </a:ext>
            </a:extLst>
          </p:cNvPr>
          <p:cNvSpPr/>
          <p:nvPr/>
        </p:nvSpPr>
        <p:spPr>
          <a:xfrm>
            <a:off x="5774865" y="2413476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9" name="圆角矩形 151">
            <a:extLst>
              <a:ext uri="{FF2B5EF4-FFF2-40B4-BE49-F238E27FC236}">
                <a16:creationId xmlns:a16="http://schemas.microsoft.com/office/drawing/2014/main" id="{934291EA-D24D-8A40-9102-256C3627CE6D}"/>
              </a:ext>
            </a:extLst>
          </p:cNvPr>
          <p:cNvSpPr/>
          <p:nvPr/>
        </p:nvSpPr>
        <p:spPr>
          <a:xfrm>
            <a:off x="6644717" y="2417081"/>
            <a:ext cx="704114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>
                    <a:lumMod val="85000"/>
                  </a:schemeClr>
                </a:solidFill>
                <a:latin typeface="Source Han Sans CN Regular"/>
                <a:ea typeface="Source Han Sans CN Regular"/>
              </a:rPr>
              <a:t>人工智能</a:t>
            </a: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90A51E42-DA84-0241-966C-B2D6644691E4}"/>
              </a:ext>
            </a:extLst>
          </p:cNvPr>
          <p:cNvSpPr/>
          <p:nvPr/>
        </p:nvSpPr>
        <p:spPr>
          <a:xfrm>
            <a:off x="6644715" y="2413134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1" name="圆角矩形 151">
            <a:extLst>
              <a:ext uri="{FF2B5EF4-FFF2-40B4-BE49-F238E27FC236}">
                <a16:creationId xmlns:a16="http://schemas.microsoft.com/office/drawing/2014/main" id="{E0BC6229-C119-424D-9009-CAE17E31DBDC}"/>
              </a:ext>
            </a:extLst>
          </p:cNvPr>
          <p:cNvSpPr/>
          <p:nvPr/>
        </p:nvSpPr>
        <p:spPr>
          <a:xfrm>
            <a:off x="7521288" y="2417423"/>
            <a:ext cx="716762" cy="2389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800" dirty="0">
                <a:solidFill>
                  <a:schemeClr val="bg1">
                    <a:lumMod val="85000"/>
                  </a:schemeClr>
                </a:solidFill>
                <a:latin typeface="Source Han Sans CN Regular"/>
                <a:ea typeface="Source Han Sans CN Regular"/>
              </a:rPr>
              <a:t>存储</a:t>
            </a: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985A49DA-4330-3448-A927-C85E45622DAD}"/>
              </a:ext>
            </a:extLst>
          </p:cNvPr>
          <p:cNvSpPr/>
          <p:nvPr/>
        </p:nvSpPr>
        <p:spPr>
          <a:xfrm>
            <a:off x="7521287" y="2413476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3" name="圆角矩形 151">
            <a:extLst>
              <a:ext uri="{FF2B5EF4-FFF2-40B4-BE49-F238E27FC236}">
                <a16:creationId xmlns:a16="http://schemas.microsoft.com/office/drawing/2014/main" id="{D9AD3A9C-0977-1243-8934-3589D40A5FE3}"/>
              </a:ext>
            </a:extLst>
          </p:cNvPr>
          <p:cNvSpPr/>
          <p:nvPr/>
        </p:nvSpPr>
        <p:spPr>
          <a:xfrm>
            <a:off x="4932882" y="2877573"/>
            <a:ext cx="3339758" cy="2792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4000">
                <a:srgbClr val="4350A0">
                  <a:alpha val="80392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kumimoji="1" lang="en" altLang="zh-CN" sz="1000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UCloud</a:t>
            </a:r>
            <a:r>
              <a:rPr kumimoji="1" lang="zh-CN" altLang="en-US" sz="1000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医疗云</a:t>
            </a:r>
          </a:p>
        </p:txBody>
      </p:sp>
      <p:sp>
        <p:nvSpPr>
          <p:cNvPr id="144" name="圆角矩形 151">
            <a:extLst>
              <a:ext uri="{FF2B5EF4-FFF2-40B4-BE49-F238E27FC236}">
                <a16:creationId xmlns:a16="http://schemas.microsoft.com/office/drawing/2014/main" id="{B8669423-B421-3140-BDDF-EDE6AB3A8D24}"/>
              </a:ext>
            </a:extLst>
          </p:cNvPr>
          <p:cNvSpPr/>
          <p:nvPr/>
        </p:nvSpPr>
        <p:spPr>
          <a:xfrm>
            <a:off x="4957368" y="3403981"/>
            <a:ext cx="3339758" cy="2792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BBC7D"/>
                </a:solidFill>
                <a:latin typeface="Source Han Sans CN Regular"/>
                <a:ea typeface="Source Han Sans CN Regular"/>
              </a:rPr>
              <a:t>基础设施（计算、网络、存储）</a:t>
            </a:r>
          </a:p>
        </p:txBody>
      </p:sp>
      <p:sp>
        <p:nvSpPr>
          <p:cNvPr id="70" name="圆角矩形 151">
            <a:extLst>
              <a:ext uri="{FF2B5EF4-FFF2-40B4-BE49-F238E27FC236}">
                <a16:creationId xmlns:a16="http://schemas.microsoft.com/office/drawing/2014/main" id="{DF3F1A2D-872B-A747-AA3B-1649563639F3}"/>
              </a:ext>
            </a:extLst>
          </p:cNvPr>
          <p:cNvSpPr/>
          <p:nvPr/>
        </p:nvSpPr>
        <p:spPr>
          <a:xfrm>
            <a:off x="3934412" y="832912"/>
            <a:ext cx="877717" cy="423708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业务</a:t>
            </a:r>
            <a:endParaRPr lang="en-US" altLang="zh-CN" sz="1000" dirty="0">
              <a:solidFill>
                <a:srgbClr val="E9BB7A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C0F478D3-6792-E841-A44A-0626194C8742}"/>
              </a:ext>
            </a:extLst>
          </p:cNvPr>
          <p:cNvSpPr/>
          <p:nvPr/>
        </p:nvSpPr>
        <p:spPr>
          <a:xfrm>
            <a:off x="4930271" y="1912722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1D7F890F-9E55-584E-BBA1-84364F87DACD}"/>
              </a:ext>
            </a:extLst>
          </p:cNvPr>
          <p:cNvSpPr/>
          <p:nvPr/>
        </p:nvSpPr>
        <p:spPr>
          <a:xfrm>
            <a:off x="4930271" y="2900418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508E124A-B754-6C46-998F-9E05BC7BA76A}"/>
              </a:ext>
            </a:extLst>
          </p:cNvPr>
          <p:cNvSpPr/>
          <p:nvPr/>
        </p:nvSpPr>
        <p:spPr>
          <a:xfrm>
            <a:off x="4930271" y="3420563"/>
            <a:ext cx="45719" cy="240803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2" name="圆角矩形 150">
            <a:extLst>
              <a:ext uri="{FF2B5EF4-FFF2-40B4-BE49-F238E27FC236}">
                <a16:creationId xmlns:a16="http://schemas.microsoft.com/office/drawing/2014/main" id="{AC47CCEE-9DB7-B84F-8FD0-FA6C6562D61B}"/>
              </a:ext>
            </a:extLst>
          </p:cNvPr>
          <p:cNvSpPr/>
          <p:nvPr/>
        </p:nvSpPr>
        <p:spPr>
          <a:xfrm>
            <a:off x="6555870" y="4071162"/>
            <a:ext cx="1825035" cy="6739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33A71"/>
              </a:gs>
              <a:gs pos="100000">
                <a:srgbClr val="3D1950">
                  <a:alpha val="41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>
              <a:solidFill>
                <a:schemeClr val="lt1"/>
              </a:solidFill>
            </a:endParaRPr>
          </a:p>
        </p:txBody>
      </p:sp>
      <p:sp>
        <p:nvSpPr>
          <p:cNvPr id="170" name="圆角矩形 151">
            <a:extLst>
              <a:ext uri="{FF2B5EF4-FFF2-40B4-BE49-F238E27FC236}">
                <a16:creationId xmlns:a16="http://schemas.microsoft.com/office/drawing/2014/main" id="{0AED8CB7-EFD4-FB42-9781-28826ABBFCED}"/>
              </a:ext>
            </a:extLst>
          </p:cNvPr>
          <p:cNvSpPr/>
          <p:nvPr/>
        </p:nvSpPr>
        <p:spPr>
          <a:xfrm>
            <a:off x="7573311" y="4420792"/>
            <a:ext cx="671449" cy="2411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zh-CN" altLang="en-US" sz="7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前置机</a:t>
            </a:r>
          </a:p>
        </p:txBody>
      </p:sp>
      <p:sp>
        <p:nvSpPr>
          <p:cNvPr id="171" name="圆角矩形 151">
            <a:extLst>
              <a:ext uri="{FF2B5EF4-FFF2-40B4-BE49-F238E27FC236}">
                <a16:creationId xmlns:a16="http://schemas.microsoft.com/office/drawing/2014/main" id="{73241843-6CEE-D941-A306-AEE7DBF8E383}"/>
              </a:ext>
            </a:extLst>
          </p:cNvPr>
          <p:cNvSpPr/>
          <p:nvPr/>
        </p:nvSpPr>
        <p:spPr>
          <a:xfrm>
            <a:off x="6625937" y="4420792"/>
            <a:ext cx="766420" cy="24114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algn="ctr" defTabSz="653247"/>
            <a:r>
              <a:rPr lang="en-US" altLang="zh-CN" sz="7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8</a:t>
            </a:r>
            <a:r>
              <a:rPr lang="zh-CN" altLang="en-US" sz="7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家</a:t>
            </a:r>
            <a:r>
              <a:rPr lang="en-US" altLang="zh-CN" sz="7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3</a:t>
            </a:r>
            <a:r>
              <a:rPr lang="zh-CN" altLang="en-US" sz="7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甲医院</a:t>
            </a:r>
          </a:p>
        </p:txBody>
      </p:sp>
      <p:sp>
        <p:nvSpPr>
          <p:cNvPr id="82" name="hospital-buildings_33777">
            <a:extLst>
              <a:ext uri="{FF2B5EF4-FFF2-40B4-BE49-F238E27FC236}">
                <a16:creationId xmlns:a16="http://schemas.microsoft.com/office/drawing/2014/main" id="{F9F1A5E1-7252-9A43-A34C-3FC68FB3F79E}"/>
              </a:ext>
            </a:extLst>
          </p:cNvPr>
          <p:cNvSpPr>
            <a:spLocks noChangeAspect="1"/>
          </p:cNvSpPr>
          <p:nvPr/>
        </p:nvSpPr>
        <p:spPr>
          <a:xfrm>
            <a:off x="6895612" y="4140343"/>
            <a:ext cx="303431" cy="218225"/>
          </a:xfrm>
          <a:custGeom>
            <a:avLst/>
            <a:gdLst>
              <a:gd name="T0" fmla="*/ 1192 w 1260"/>
              <a:gd name="T1" fmla="*/ 756 h 862"/>
              <a:gd name="T2" fmla="*/ 1147 w 1260"/>
              <a:gd name="T3" fmla="*/ 193 h 862"/>
              <a:gd name="T4" fmla="*/ 900 w 1260"/>
              <a:gd name="T5" fmla="*/ 745 h 862"/>
              <a:gd name="T6" fmla="*/ 866 w 1260"/>
              <a:gd name="T7" fmla="*/ 770 h 862"/>
              <a:gd name="T8" fmla="*/ 869 w 1260"/>
              <a:gd name="T9" fmla="*/ 44 h 862"/>
              <a:gd name="T10" fmla="*/ 436 w 1260"/>
              <a:gd name="T11" fmla="*/ 0 h 862"/>
              <a:gd name="T12" fmla="*/ 391 w 1260"/>
              <a:gd name="T13" fmla="*/ 756 h 862"/>
              <a:gd name="T14" fmla="*/ 365 w 1260"/>
              <a:gd name="T15" fmla="*/ 770 h 862"/>
              <a:gd name="T16" fmla="*/ 360 w 1260"/>
              <a:gd name="T17" fmla="*/ 193 h 862"/>
              <a:gd name="T18" fmla="*/ 74 w 1260"/>
              <a:gd name="T19" fmla="*/ 238 h 862"/>
              <a:gd name="T20" fmla="*/ 76 w 1260"/>
              <a:gd name="T21" fmla="*/ 770 h 862"/>
              <a:gd name="T22" fmla="*/ 0 w 1260"/>
              <a:gd name="T23" fmla="*/ 862 h 862"/>
              <a:gd name="T24" fmla="*/ 1260 w 1260"/>
              <a:gd name="T25" fmla="*/ 770 h 862"/>
              <a:gd name="T26" fmla="*/ 1190 w 1260"/>
              <a:gd name="T27" fmla="*/ 770 h 862"/>
              <a:gd name="T28" fmla="*/ 144 w 1260"/>
              <a:gd name="T29" fmla="*/ 589 h 862"/>
              <a:gd name="T30" fmla="*/ 208 w 1260"/>
              <a:gd name="T31" fmla="*/ 525 h 862"/>
              <a:gd name="T32" fmla="*/ 208 w 1260"/>
              <a:gd name="T33" fmla="*/ 477 h 862"/>
              <a:gd name="T34" fmla="*/ 144 w 1260"/>
              <a:gd name="T35" fmla="*/ 413 h 862"/>
              <a:gd name="T36" fmla="*/ 208 w 1260"/>
              <a:gd name="T37" fmla="*/ 477 h 862"/>
              <a:gd name="T38" fmla="*/ 144 w 1260"/>
              <a:gd name="T39" fmla="*/ 368 h 862"/>
              <a:gd name="T40" fmla="*/ 208 w 1260"/>
              <a:gd name="T41" fmla="*/ 305 h 862"/>
              <a:gd name="T42" fmla="*/ 307 w 1260"/>
              <a:gd name="T43" fmla="*/ 589 h 862"/>
              <a:gd name="T44" fmla="*/ 243 w 1260"/>
              <a:gd name="T45" fmla="*/ 525 h 862"/>
              <a:gd name="T46" fmla="*/ 307 w 1260"/>
              <a:gd name="T47" fmla="*/ 589 h 862"/>
              <a:gd name="T48" fmla="*/ 243 w 1260"/>
              <a:gd name="T49" fmla="*/ 477 h 862"/>
              <a:gd name="T50" fmla="*/ 307 w 1260"/>
              <a:gd name="T51" fmla="*/ 413 h 862"/>
              <a:gd name="T52" fmla="*/ 307 w 1260"/>
              <a:gd name="T53" fmla="*/ 368 h 862"/>
              <a:gd name="T54" fmla="*/ 243 w 1260"/>
              <a:gd name="T55" fmla="*/ 305 h 862"/>
              <a:gd name="T56" fmla="*/ 307 w 1260"/>
              <a:gd name="T57" fmla="*/ 368 h 862"/>
              <a:gd name="T58" fmla="*/ 542 w 1260"/>
              <a:gd name="T59" fmla="*/ 767 h 862"/>
              <a:gd name="T60" fmla="*/ 729 w 1260"/>
              <a:gd name="T61" fmla="*/ 534 h 862"/>
              <a:gd name="T62" fmla="*/ 630 w 1260"/>
              <a:gd name="T63" fmla="*/ 334 h 862"/>
              <a:gd name="T64" fmla="*/ 630 w 1260"/>
              <a:gd name="T65" fmla="*/ 20 h 862"/>
              <a:gd name="T66" fmla="*/ 630 w 1260"/>
              <a:gd name="T67" fmla="*/ 334 h 862"/>
              <a:gd name="T68" fmla="*/ 971 w 1260"/>
              <a:gd name="T69" fmla="*/ 589 h 862"/>
              <a:gd name="T70" fmla="*/ 1035 w 1260"/>
              <a:gd name="T71" fmla="*/ 525 h 862"/>
              <a:gd name="T72" fmla="*/ 1035 w 1260"/>
              <a:gd name="T73" fmla="*/ 477 h 862"/>
              <a:gd name="T74" fmla="*/ 971 w 1260"/>
              <a:gd name="T75" fmla="*/ 413 h 862"/>
              <a:gd name="T76" fmla="*/ 1035 w 1260"/>
              <a:gd name="T77" fmla="*/ 477 h 862"/>
              <a:gd name="T78" fmla="*/ 971 w 1260"/>
              <a:gd name="T79" fmla="*/ 368 h 862"/>
              <a:gd name="T80" fmla="*/ 1035 w 1260"/>
              <a:gd name="T81" fmla="*/ 305 h 862"/>
              <a:gd name="T82" fmla="*/ 1134 w 1260"/>
              <a:gd name="T83" fmla="*/ 589 h 862"/>
              <a:gd name="T84" fmla="*/ 1070 w 1260"/>
              <a:gd name="T85" fmla="*/ 525 h 862"/>
              <a:gd name="T86" fmla="*/ 1134 w 1260"/>
              <a:gd name="T87" fmla="*/ 589 h 862"/>
              <a:gd name="T88" fmla="*/ 1070 w 1260"/>
              <a:gd name="T89" fmla="*/ 477 h 862"/>
              <a:gd name="T90" fmla="*/ 1134 w 1260"/>
              <a:gd name="T91" fmla="*/ 413 h 862"/>
              <a:gd name="T92" fmla="*/ 1134 w 1260"/>
              <a:gd name="T93" fmla="*/ 368 h 862"/>
              <a:gd name="T94" fmla="*/ 1070 w 1260"/>
              <a:gd name="T95" fmla="*/ 305 h 862"/>
              <a:gd name="T96" fmla="*/ 1134 w 1260"/>
              <a:gd name="T97" fmla="*/ 368 h 862"/>
              <a:gd name="T98" fmla="*/ 729 w 1260"/>
              <a:gd name="T99" fmla="*/ 138 h 862"/>
              <a:gd name="T100" fmla="*/ 669 w 1260"/>
              <a:gd name="T101" fmla="*/ 216 h 862"/>
              <a:gd name="T102" fmla="*/ 591 w 1260"/>
              <a:gd name="T103" fmla="*/ 276 h 862"/>
              <a:gd name="T104" fmla="*/ 531 w 1260"/>
              <a:gd name="T105" fmla="*/ 216 h 862"/>
              <a:gd name="T106" fmla="*/ 591 w 1260"/>
              <a:gd name="T107" fmla="*/ 138 h 862"/>
              <a:gd name="T108" fmla="*/ 669 w 1260"/>
              <a:gd name="T109" fmla="*/ 78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" h="862">
                <a:moveTo>
                  <a:pt x="1190" y="770"/>
                </a:moveTo>
                <a:cubicBezTo>
                  <a:pt x="1191" y="766"/>
                  <a:pt x="1192" y="761"/>
                  <a:pt x="1192" y="756"/>
                </a:cubicBezTo>
                <a:lnTo>
                  <a:pt x="1192" y="238"/>
                </a:lnTo>
                <a:cubicBezTo>
                  <a:pt x="1192" y="213"/>
                  <a:pt x="1172" y="193"/>
                  <a:pt x="1147" y="193"/>
                </a:cubicBezTo>
                <a:lnTo>
                  <a:pt x="900" y="193"/>
                </a:lnTo>
                <a:lnTo>
                  <a:pt x="900" y="745"/>
                </a:lnTo>
                <a:cubicBezTo>
                  <a:pt x="900" y="754"/>
                  <a:pt x="898" y="762"/>
                  <a:pt x="895" y="770"/>
                </a:cubicBezTo>
                <a:lnTo>
                  <a:pt x="866" y="770"/>
                </a:lnTo>
                <a:cubicBezTo>
                  <a:pt x="868" y="766"/>
                  <a:pt x="869" y="761"/>
                  <a:pt x="869" y="756"/>
                </a:cubicBezTo>
                <a:lnTo>
                  <a:pt x="869" y="44"/>
                </a:lnTo>
                <a:cubicBezTo>
                  <a:pt x="869" y="20"/>
                  <a:pt x="849" y="0"/>
                  <a:pt x="824" y="0"/>
                </a:cubicBezTo>
                <a:lnTo>
                  <a:pt x="436" y="0"/>
                </a:lnTo>
                <a:cubicBezTo>
                  <a:pt x="411" y="0"/>
                  <a:pt x="391" y="20"/>
                  <a:pt x="391" y="44"/>
                </a:cubicBezTo>
                <a:lnTo>
                  <a:pt x="391" y="756"/>
                </a:lnTo>
                <a:cubicBezTo>
                  <a:pt x="391" y="761"/>
                  <a:pt x="392" y="766"/>
                  <a:pt x="394" y="770"/>
                </a:cubicBezTo>
                <a:lnTo>
                  <a:pt x="365" y="770"/>
                </a:lnTo>
                <a:cubicBezTo>
                  <a:pt x="362" y="762"/>
                  <a:pt x="360" y="754"/>
                  <a:pt x="360" y="745"/>
                </a:cubicBezTo>
                <a:lnTo>
                  <a:pt x="360" y="193"/>
                </a:lnTo>
                <a:lnTo>
                  <a:pt x="119" y="193"/>
                </a:lnTo>
                <a:cubicBezTo>
                  <a:pt x="94" y="193"/>
                  <a:pt x="74" y="213"/>
                  <a:pt x="74" y="238"/>
                </a:cubicBezTo>
                <a:lnTo>
                  <a:pt x="74" y="756"/>
                </a:lnTo>
                <a:cubicBezTo>
                  <a:pt x="74" y="761"/>
                  <a:pt x="75" y="766"/>
                  <a:pt x="76" y="770"/>
                </a:cubicBezTo>
                <a:lnTo>
                  <a:pt x="0" y="770"/>
                </a:lnTo>
                <a:lnTo>
                  <a:pt x="0" y="862"/>
                </a:lnTo>
                <a:lnTo>
                  <a:pt x="1260" y="862"/>
                </a:lnTo>
                <a:lnTo>
                  <a:pt x="1260" y="770"/>
                </a:lnTo>
                <a:lnTo>
                  <a:pt x="1190" y="770"/>
                </a:lnTo>
                <a:lnTo>
                  <a:pt x="1190" y="770"/>
                </a:lnTo>
                <a:close/>
                <a:moveTo>
                  <a:pt x="208" y="589"/>
                </a:moveTo>
                <a:lnTo>
                  <a:pt x="144" y="589"/>
                </a:lnTo>
                <a:lnTo>
                  <a:pt x="144" y="525"/>
                </a:lnTo>
                <a:lnTo>
                  <a:pt x="208" y="525"/>
                </a:lnTo>
                <a:lnTo>
                  <a:pt x="208" y="589"/>
                </a:lnTo>
                <a:close/>
                <a:moveTo>
                  <a:pt x="208" y="477"/>
                </a:moveTo>
                <a:lnTo>
                  <a:pt x="144" y="477"/>
                </a:lnTo>
                <a:lnTo>
                  <a:pt x="144" y="413"/>
                </a:lnTo>
                <a:lnTo>
                  <a:pt x="208" y="413"/>
                </a:lnTo>
                <a:lnTo>
                  <a:pt x="208" y="477"/>
                </a:lnTo>
                <a:close/>
                <a:moveTo>
                  <a:pt x="208" y="368"/>
                </a:moveTo>
                <a:lnTo>
                  <a:pt x="144" y="368"/>
                </a:lnTo>
                <a:lnTo>
                  <a:pt x="144" y="305"/>
                </a:lnTo>
                <a:lnTo>
                  <a:pt x="208" y="305"/>
                </a:lnTo>
                <a:lnTo>
                  <a:pt x="208" y="368"/>
                </a:lnTo>
                <a:close/>
                <a:moveTo>
                  <a:pt x="307" y="589"/>
                </a:moveTo>
                <a:lnTo>
                  <a:pt x="243" y="589"/>
                </a:lnTo>
                <a:lnTo>
                  <a:pt x="243" y="525"/>
                </a:lnTo>
                <a:lnTo>
                  <a:pt x="307" y="525"/>
                </a:lnTo>
                <a:lnTo>
                  <a:pt x="307" y="589"/>
                </a:lnTo>
                <a:close/>
                <a:moveTo>
                  <a:pt x="307" y="477"/>
                </a:moveTo>
                <a:lnTo>
                  <a:pt x="243" y="477"/>
                </a:lnTo>
                <a:lnTo>
                  <a:pt x="243" y="413"/>
                </a:lnTo>
                <a:lnTo>
                  <a:pt x="307" y="413"/>
                </a:lnTo>
                <a:lnTo>
                  <a:pt x="307" y="477"/>
                </a:lnTo>
                <a:close/>
                <a:moveTo>
                  <a:pt x="307" y="368"/>
                </a:moveTo>
                <a:lnTo>
                  <a:pt x="243" y="368"/>
                </a:lnTo>
                <a:lnTo>
                  <a:pt x="243" y="305"/>
                </a:lnTo>
                <a:lnTo>
                  <a:pt x="307" y="305"/>
                </a:lnTo>
                <a:lnTo>
                  <a:pt x="307" y="368"/>
                </a:lnTo>
                <a:close/>
                <a:moveTo>
                  <a:pt x="729" y="767"/>
                </a:moveTo>
                <a:lnTo>
                  <a:pt x="542" y="767"/>
                </a:lnTo>
                <a:lnTo>
                  <a:pt x="542" y="534"/>
                </a:lnTo>
                <a:lnTo>
                  <a:pt x="729" y="534"/>
                </a:lnTo>
                <a:lnTo>
                  <a:pt x="729" y="767"/>
                </a:lnTo>
                <a:close/>
                <a:moveTo>
                  <a:pt x="630" y="334"/>
                </a:moveTo>
                <a:cubicBezTo>
                  <a:pt x="543" y="334"/>
                  <a:pt x="473" y="263"/>
                  <a:pt x="473" y="177"/>
                </a:cubicBezTo>
                <a:cubicBezTo>
                  <a:pt x="473" y="90"/>
                  <a:pt x="543" y="20"/>
                  <a:pt x="630" y="20"/>
                </a:cubicBezTo>
                <a:cubicBezTo>
                  <a:pt x="717" y="20"/>
                  <a:pt x="787" y="90"/>
                  <a:pt x="787" y="177"/>
                </a:cubicBezTo>
                <a:cubicBezTo>
                  <a:pt x="787" y="263"/>
                  <a:pt x="717" y="334"/>
                  <a:pt x="630" y="334"/>
                </a:cubicBezTo>
                <a:close/>
                <a:moveTo>
                  <a:pt x="1035" y="589"/>
                </a:moveTo>
                <a:lnTo>
                  <a:pt x="971" y="589"/>
                </a:lnTo>
                <a:lnTo>
                  <a:pt x="971" y="525"/>
                </a:lnTo>
                <a:lnTo>
                  <a:pt x="1035" y="525"/>
                </a:lnTo>
                <a:lnTo>
                  <a:pt x="1035" y="589"/>
                </a:lnTo>
                <a:close/>
                <a:moveTo>
                  <a:pt x="1035" y="477"/>
                </a:moveTo>
                <a:lnTo>
                  <a:pt x="971" y="477"/>
                </a:lnTo>
                <a:lnTo>
                  <a:pt x="971" y="413"/>
                </a:lnTo>
                <a:lnTo>
                  <a:pt x="1035" y="413"/>
                </a:lnTo>
                <a:lnTo>
                  <a:pt x="1035" y="477"/>
                </a:lnTo>
                <a:close/>
                <a:moveTo>
                  <a:pt x="1035" y="368"/>
                </a:moveTo>
                <a:lnTo>
                  <a:pt x="971" y="368"/>
                </a:lnTo>
                <a:lnTo>
                  <a:pt x="971" y="305"/>
                </a:lnTo>
                <a:lnTo>
                  <a:pt x="1035" y="305"/>
                </a:lnTo>
                <a:lnTo>
                  <a:pt x="1035" y="368"/>
                </a:lnTo>
                <a:close/>
                <a:moveTo>
                  <a:pt x="1134" y="589"/>
                </a:moveTo>
                <a:lnTo>
                  <a:pt x="1070" y="589"/>
                </a:lnTo>
                <a:lnTo>
                  <a:pt x="1070" y="525"/>
                </a:lnTo>
                <a:lnTo>
                  <a:pt x="1134" y="525"/>
                </a:lnTo>
                <a:lnTo>
                  <a:pt x="1134" y="589"/>
                </a:lnTo>
                <a:close/>
                <a:moveTo>
                  <a:pt x="1134" y="477"/>
                </a:moveTo>
                <a:lnTo>
                  <a:pt x="1070" y="477"/>
                </a:lnTo>
                <a:lnTo>
                  <a:pt x="1070" y="413"/>
                </a:lnTo>
                <a:lnTo>
                  <a:pt x="1134" y="413"/>
                </a:lnTo>
                <a:lnTo>
                  <a:pt x="1134" y="477"/>
                </a:lnTo>
                <a:close/>
                <a:moveTo>
                  <a:pt x="1134" y="368"/>
                </a:moveTo>
                <a:lnTo>
                  <a:pt x="1070" y="368"/>
                </a:lnTo>
                <a:lnTo>
                  <a:pt x="1070" y="305"/>
                </a:lnTo>
                <a:lnTo>
                  <a:pt x="1134" y="305"/>
                </a:lnTo>
                <a:lnTo>
                  <a:pt x="1134" y="368"/>
                </a:lnTo>
                <a:close/>
                <a:moveTo>
                  <a:pt x="669" y="138"/>
                </a:moveTo>
                <a:lnTo>
                  <a:pt x="729" y="138"/>
                </a:lnTo>
                <a:lnTo>
                  <a:pt x="729" y="216"/>
                </a:lnTo>
                <a:lnTo>
                  <a:pt x="669" y="216"/>
                </a:lnTo>
                <a:lnTo>
                  <a:pt x="669" y="276"/>
                </a:lnTo>
                <a:lnTo>
                  <a:pt x="591" y="276"/>
                </a:lnTo>
                <a:lnTo>
                  <a:pt x="591" y="216"/>
                </a:lnTo>
                <a:lnTo>
                  <a:pt x="531" y="216"/>
                </a:lnTo>
                <a:lnTo>
                  <a:pt x="531" y="138"/>
                </a:lnTo>
                <a:lnTo>
                  <a:pt x="591" y="138"/>
                </a:lnTo>
                <a:lnTo>
                  <a:pt x="591" y="78"/>
                </a:lnTo>
                <a:lnTo>
                  <a:pt x="669" y="78"/>
                </a:lnTo>
                <a:lnTo>
                  <a:pt x="669" y="138"/>
                </a:lnTo>
                <a:close/>
              </a:path>
            </a:pathLst>
          </a:custGeom>
          <a:solidFill>
            <a:srgbClr val="EAB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000">
              <a:solidFill>
                <a:srgbClr val="EABD7D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84" name="hdd_95490">
            <a:extLst>
              <a:ext uri="{FF2B5EF4-FFF2-40B4-BE49-F238E27FC236}">
                <a16:creationId xmlns:a16="http://schemas.microsoft.com/office/drawing/2014/main" id="{CF0B189C-47EE-0243-992B-BB8F3C50F26C}"/>
              </a:ext>
            </a:extLst>
          </p:cNvPr>
          <p:cNvSpPr>
            <a:spLocks noChangeAspect="1"/>
          </p:cNvSpPr>
          <p:nvPr/>
        </p:nvSpPr>
        <p:spPr bwMode="auto">
          <a:xfrm>
            <a:off x="7777804" y="4140343"/>
            <a:ext cx="271342" cy="229103"/>
          </a:xfrm>
          <a:custGeom>
            <a:avLst/>
            <a:gdLst>
              <a:gd name="T0" fmla="*/ 2875 w 3188"/>
              <a:gd name="T1" fmla="*/ 1783 h 3271"/>
              <a:gd name="T2" fmla="*/ 3093 w 3188"/>
              <a:gd name="T3" fmla="*/ 2401 h 3271"/>
              <a:gd name="T4" fmla="*/ 29 w 3188"/>
              <a:gd name="T5" fmla="*/ 2401 h 3271"/>
              <a:gd name="T6" fmla="*/ 382 w 3188"/>
              <a:gd name="T7" fmla="*/ 1399 h 3271"/>
              <a:gd name="T8" fmla="*/ 477 w 3188"/>
              <a:gd name="T9" fmla="*/ 1332 h 3271"/>
              <a:gd name="T10" fmla="*/ 1353 w 3188"/>
              <a:gd name="T11" fmla="*/ 1332 h 3271"/>
              <a:gd name="T12" fmla="*/ 2318 w 3188"/>
              <a:gd name="T13" fmla="*/ 1940 h 3271"/>
              <a:gd name="T14" fmla="*/ 2875 w 3188"/>
              <a:gd name="T15" fmla="*/ 1783 h 3271"/>
              <a:gd name="T16" fmla="*/ 3123 w 3188"/>
              <a:gd name="T17" fmla="*/ 2601 h 3271"/>
              <a:gd name="T18" fmla="*/ 3123 w 3188"/>
              <a:gd name="T19" fmla="*/ 2931 h 3271"/>
              <a:gd name="T20" fmla="*/ 2783 w 3188"/>
              <a:gd name="T21" fmla="*/ 3271 h 3271"/>
              <a:gd name="T22" fmla="*/ 340 w 3188"/>
              <a:gd name="T23" fmla="*/ 3271 h 3271"/>
              <a:gd name="T24" fmla="*/ 0 w 3188"/>
              <a:gd name="T25" fmla="*/ 2931 h 3271"/>
              <a:gd name="T26" fmla="*/ 0 w 3188"/>
              <a:gd name="T27" fmla="*/ 2601 h 3271"/>
              <a:gd name="T28" fmla="*/ 3123 w 3188"/>
              <a:gd name="T29" fmla="*/ 2601 h 3271"/>
              <a:gd name="T30" fmla="*/ 2340 w 3188"/>
              <a:gd name="T31" fmla="*/ 2891 h 3271"/>
              <a:gd name="T32" fmla="*/ 2230 w 3188"/>
              <a:gd name="T33" fmla="*/ 2781 h 3271"/>
              <a:gd name="T34" fmla="*/ 2120 w 3188"/>
              <a:gd name="T35" fmla="*/ 2891 h 3271"/>
              <a:gd name="T36" fmla="*/ 2230 w 3188"/>
              <a:gd name="T37" fmla="*/ 3001 h 3271"/>
              <a:gd name="T38" fmla="*/ 2340 w 3188"/>
              <a:gd name="T39" fmla="*/ 2891 h 3271"/>
              <a:gd name="T40" fmla="*/ 2836 w 3188"/>
              <a:gd name="T41" fmla="*/ 2891 h 3271"/>
              <a:gd name="T42" fmla="*/ 2726 w 3188"/>
              <a:gd name="T43" fmla="*/ 2781 h 3271"/>
              <a:gd name="T44" fmla="*/ 2616 w 3188"/>
              <a:gd name="T45" fmla="*/ 2891 h 3271"/>
              <a:gd name="T46" fmla="*/ 2726 w 3188"/>
              <a:gd name="T47" fmla="*/ 3001 h 3271"/>
              <a:gd name="T48" fmla="*/ 2836 w 3188"/>
              <a:gd name="T49" fmla="*/ 2891 h 3271"/>
              <a:gd name="T50" fmla="*/ 2613 w 3188"/>
              <a:gd name="T51" fmla="*/ 631 h 3271"/>
              <a:gd name="T52" fmla="*/ 2318 w 3188"/>
              <a:gd name="T53" fmla="*/ 549 h 3271"/>
              <a:gd name="T54" fmla="*/ 2317 w 3188"/>
              <a:gd name="T55" fmla="*/ 549 h 3271"/>
              <a:gd name="T56" fmla="*/ 2317 w 3188"/>
              <a:gd name="T57" fmla="*/ 896 h 3271"/>
              <a:gd name="T58" fmla="*/ 2606 w 3188"/>
              <a:gd name="T59" fmla="*/ 896 h 3271"/>
              <a:gd name="T60" fmla="*/ 2613 w 3188"/>
              <a:gd name="T61" fmla="*/ 631 h 3271"/>
              <a:gd name="T62" fmla="*/ 2317 w 3188"/>
              <a:gd name="T63" fmla="*/ 896 h 3271"/>
              <a:gd name="T64" fmla="*/ 2029 w 3188"/>
              <a:gd name="T65" fmla="*/ 896 h 3271"/>
              <a:gd name="T66" fmla="*/ 2085 w 3188"/>
              <a:gd name="T67" fmla="*/ 1063 h 3271"/>
              <a:gd name="T68" fmla="*/ 2317 w 3188"/>
              <a:gd name="T69" fmla="*/ 1242 h 3271"/>
              <a:gd name="T70" fmla="*/ 2317 w 3188"/>
              <a:gd name="T71" fmla="*/ 896 h 3271"/>
              <a:gd name="T72" fmla="*/ 3188 w 3188"/>
              <a:gd name="T73" fmla="*/ 870 h 3271"/>
              <a:gd name="T74" fmla="*/ 2318 w 3188"/>
              <a:gd name="T75" fmla="*/ 1740 h 3271"/>
              <a:gd name="T76" fmla="*/ 1448 w 3188"/>
              <a:gd name="T77" fmla="*/ 870 h 3271"/>
              <a:gd name="T78" fmla="*/ 2318 w 3188"/>
              <a:gd name="T79" fmla="*/ 0 h 3271"/>
              <a:gd name="T80" fmla="*/ 3188 w 3188"/>
              <a:gd name="T81" fmla="*/ 870 h 3271"/>
              <a:gd name="T82" fmla="*/ 2805 w 3188"/>
              <a:gd name="T83" fmla="*/ 539 h 3271"/>
              <a:gd name="T84" fmla="*/ 2732 w 3188"/>
              <a:gd name="T85" fmla="*/ 457 h 3271"/>
              <a:gd name="T86" fmla="*/ 2344 w 3188"/>
              <a:gd name="T87" fmla="*/ 349 h 3271"/>
              <a:gd name="T88" fmla="*/ 2291 w 3188"/>
              <a:gd name="T89" fmla="*/ 349 h 3271"/>
              <a:gd name="T90" fmla="*/ 1903 w 3188"/>
              <a:gd name="T91" fmla="*/ 457 h 3271"/>
              <a:gd name="T92" fmla="*/ 1831 w 3188"/>
              <a:gd name="T93" fmla="*/ 539 h 3271"/>
              <a:gd name="T94" fmla="*/ 1920 w 3188"/>
              <a:gd name="T95" fmla="*/ 1176 h 3271"/>
              <a:gd name="T96" fmla="*/ 2294 w 3188"/>
              <a:gd name="T97" fmla="*/ 1445 h 3271"/>
              <a:gd name="T98" fmla="*/ 2318 w 3188"/>
              <a:gd name="T99" fmla="*/ 1447 h 3271"/>
              <a:gd name="T100" fmla="*/ 2341 w 3188"/>
              <a:gd name="T101" fmla="*/ 1445 h 3271"/>
              <a:gd name="T102" fmla="*/ 2715 w 3188"/>
              <a:gd name="T103" fmla="*/ 1176 h 3271"/>
              <a:gd name="T104" fmla="*/ 2805 w 3188"/>
              <a:gd name="T105" fmla="*/ 539 h 3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188" h="3271">
                <a:moveTo>
                  <a:pt x="2875" y="1783"/>
                </a:moveTo>
                <a:lnTo>
                  <a:pt x="3093" y="2401"/>
                </a:lnTo>
                <a:lnTo>
                  <a:pt x="29" y="2401"/>
                </a:lnTo>
                <a:lnTo>
                  <a:pt x="382" y="1399"/>
                </a:lnTo>
                <a:cubicBezTo>
                  <a:pt x="396" y="1359"/>
                  <a:pt x="434" y="1332"/>
                  <a:pt x="477" y="1332"/>
                </a:cubicBezTo>
                <a:lnTo>
                  <a:pt x="1353" y="1332"/>
                </a:lnTo>
                <a:cubicBezTo>
                  <a:pt x="1526" y="1691"/>
                  <a:pt x="1893" y="1940"/>
                  <a:pt x="2318" y="1940"/>
                </a:cubicBezTo>
                <a:cubicBezTo>
                  <a:pt x="2522" y="1940"/>
                  <a:pt x="2713" y="1882"/>
                  <a:pt x="2875" y="1783"/>
                </a:cubicBezTo>
                <a:close/>
                <a:moveTo>
                  <a:pt x="3123" y="2601"/>
                </a:moveTo>
                <a:lnTo>
                  <a:pt x="3123" y="2931"/>
                </a:lnTo>
                <a:cubicBezTo>
                  <a:pt x="3123" y="3119"/>
                  <a:pt x="2970" y="3271"/>
                  <a:pt x="2783" y="3271"/>
                </a:cubicBezTo>
                <a:lnTo>
                  <a:pt x="340" y="3271"/>
                </a:lnTo>
                <a:cubicBezTo>
                  <a:pt x="152" y="3271"/>
                  <a:pt x="0" y="3119"/>
                  <a:pt x="0" y="2931"/>
                </a:cubicBezTo>
                <a:lnTo>
                  <a:pt x="0" y="2601"/>
                </a:lnTo>
                <a:lnTo>
                  <a:pt x="3123" y="2601"/>
                </a:lnTo>
                <a:close/>
                <a:moveTo>
                  <a:pt x="2340" y="2891"/>
                </a:moveTo>
                <a:cubicBezTo>
                  <a:pt x="2340" y="2830"/>
                  <a:pt x="2290" y="2781"/>
                  <a:pt x="2230" y="2781"/>
                </a:cubicBezTo>
                <a:cubicBezTo>
                  <a:pt x="2169" y="2781"/>
                  <a:pt x="2120" y="2830"/>
                  <a:pt x="2120" y="2891"/>
                </a:cubicBezTo>
                <a:cubicBezTo>
                  <a:pt x="2120" y="2952"/>
                  <a:pt x="2169" y="3001"/>
                  <a:pt x="2230" y="3001"/>
                </a:cubicBezTo>
                <a:cubicBezTo>
                  <a:pt x="2290" y="3001"/>
                  <a:pt x="2340" y="2952"/>
                  <a:pt x="2340" y="2891"/>
                </a:cubicBezTo>
                <a:close/>
                <a:moveTo>
                  <a:pt x="2836" y="2891"/>
                </a:moveTo>
                <a:cubicBezTo>
                  <a:pt x="2836" y="2830"/>
                  <a:pt x="2787" y="2781"/>
                  <a:pt x="2726" y="2781"/>
                </a:cubicBezTo>
                <a:cubicBezTo>
                  <a:pt x="2665" y="2781"/>
                  <a:pt x="2616" y="2830"/>
                  <a:pt x="2616" y="2891"/>
                </a:cubicBezTo>
                <a:cubicBezTo>
                  <a:pt x="2616" y="2952"/>
                  <a:pt x="2665" y="3001"/>
                  <a:pt x="2726" y="3001"/>
                </a:cubicBezTo>
                <a:cubicBezTo>
                  <a:pt x="2787" y="3001"/>
                  <a:pt x="2836" y="2952"/>
                  <a:pt x="2836" y="2891"/>
                </a:cubicBezTo>
                <a:close/>
                <a:moveTo>
                  <a:pt x="2613" y="631"/>
                </a:moveTo>
                <a:lnTo>
                  <a:pt x="2318" y="549"/>
                </a:lnTo>
                <a:lnTo>
                  <a:pt x="2317" y="549"/>
                </a:lnTo>
                <a:lnTo>
                  <a:pt x="2317" y="896"/>
                </a:lnTo>
                <a:lnTo>
                  <a:pt x="2606" y="896"/>
                </a:lnTo>
                <a:cubicBezTo>
                  <a:pt x="2620" y="805"/>
                  <a:pt x="2618" y="704"/>
                  <a:pt x="2613" y="631"/>
                </a:cubicBezTo>
                <a:close/>
                <a:moveTo>
                  <a:pt x="2317" y="896"/>
                </a:moveTo>
                <a:lnTo>
                  <a:pt x="2029" y="896"/>
                </a:lnTo>
                <a:cubicBezTo>
                  <a:pt x="2039" y="961"/>
                  <a:pt x="2056" y="1021"/>
                  <a:pt x="2085" y="1063"/>
                </a:cubicBezTo>
                <a:cubicBezTo>
                  <a:pt x="2162" y="1174"/>
                  <a:pt x="2269" y="1224"/>
                  <a:pt x="2317" y="1242"/>
                </a:cubicBezTo>
                <a:lnTo>
                  <a:pt x="2317" y="896"/>
                </a:lnTo>
                <a:close/>
                <a:moveTo>
                  <a:pt x="3188" y="870"/>
                </a:moveTo>
                <a:cubicBezTo>
                  <a:pt x="3188" y="1350"/>
                  <a:pt x="2797" y="1740"/>
                  <a:pt x="2318" y="1740"/>
                </a:cubicBezTo>
                <a:cubicBezTo>
                  <a:pt x="1838" y="1740"/>
                  <a:pt x="1448" y="1350"/>
                  <a:pt x="1448" y="870"/>
                </a:cubicBezTo>
                <a:cubicBezTo>
                  <a:pt x="1448" y="390"/>
                  <a:pt x="1838" y="0"/>
                  <a:pt x="2318" y="0"/>
                </a:cubicBezTo>
                <a:cubicBezTo>
                  <a:pt x="2797" y="0"/>
                  <a:pt x="3188" y="390"/>
                  <a:pt x="3188" y="870"/>
                </a:cubicBezTo>
                <a:close/>
                <a:moveTo>
                  <a:pt x="2805" y="539"/>
                </a:moveTo>
                <a:cubicBezTo>
                  <a:pt x="2799" y="500"/>
                  <a:pt x="2771" y="468"/>
                  <a:pt x="2732" y="457"/>
                </a:cubicBezTo>
                <a:lnTo>
                  <a:pt x="2344" y="349"/>
                </a:lnTo>
                <a:cubicBezTo>
                  <a:pt x="2327" y="344"/>
                  <a:pt x="2308" y="344"/>
                  <a:pt x="2291" y="349"/>
                </a:cubicBezTo>
                <a:lnTo>
                  <a:pt x="1903" y="457"/>
                </a:lnTo>
                <a:cubicBezTo>
                  <a:pt x="1865" y="468"/>
                  <a:pt x="1836" y="500"/>
                  <a:pt x="1831" y="539"/>
                </a:cubicBezTo>
                <a:cubicBezTo>
                  <a:pt x="1825" y="583"/>
                  <a:pt x="1776" y="968"/>
                  <a:pt x="1920" y="1176"/>
                </a:cubicBezTo>
                <a:cubicBezTo>
                  <a:pt x="2066" y="1388"/>
                  <a:pt x="2285" y="1442"/>
                  <a:pt x="2294" y="1445"/>
                </a:cubicBezTo>
                <a:cubicBezTo>
                  <a:pt x="2302" y="1447"/>
                  <a:pt x="2310" y="1447"/>
                  <a:pt x="2318" y="1447"/>
                </a:cubicBezTo>
                <a:cubicBezTo>
                  <a:pt x="2326" y="1447"/>
                  <a:pt x="2333" y="1447"/>
                  <a:pt x="2341" y="1445"/>
                </a:cubicBezTo>
                <a:cubicBezTo>
                  <a:pt x="2350" y="1442"/>
                  <a:pt x="2569" y="1388"/>
                  <a:pt x="2715" y="1176"/>
                </a:cubicBezTo>
                <a:cubicBezTo>
                  <a:pt x="2859" y="968"/>
                  <a:pt x="2811" y="583"/>
                  <a:pt x="2805" y="539"/>
                </a:cubicBezTo>
                <a:close/>
              </a:path>
            </a:pathLst>
          </a:custGeom>
          <a:solidFill>
            <a:srgbClr val="EABD7D"/>
          </a:solidFill>
          <a:ln>
            <a:noFill/>
          </a:ln>
        </p:spPr>
      </p:sp>
      <p:sp>
        <p:nvSpPr>
          <p:cNvPr id="172" name="矩形 171">
            <a:extLst>
              <a:ext uri="{FF2B5EF4-FFF2-40B4-BE49-F238E27FC236}">
                <a16:creationId xmlns:a16="http://schemas.microsoft.com/office/drawing/2014/main" id="{9796EE87-1D80-4E4C-81E2-6292101CA25D}"/>
              </a:ext>
            </a:extLst>
          </p:cNvPr>
          <p:cNvSpPr/>
          <p:nvPr/>
        </p:nvSpPr>
        <p:spPr>
          <a:xfrm>
            <a:off x="4010753" y="4439558"/>
            <a:ext cx="45719" cy="222375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BF312F41-8C3B-AC4C-AC39-69D17E53190E}"/>
              </a:ext>
            </a:extLst>
          </p:cNvPr>
          <p:cNvSpPr/>
          <p:nvPr/>
        </p:nvSpPr>
        <p:spPr>
          <a:xfrm>
            <a:off x="4934297" y="4439558"/>
            <a:ext cx="45719" cy="222375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DF0932EA-48D8-1A49-8171-098F067A7C63}"/>
              </a:ext>
            </a:extLst>
          </p:cNvPr>
          <p:cNvSpPr/>
          <p:nvPr/>
        </p:nvSpPr>
        <p:spPr>
          <a:xfrm>
            <a:off x="6635081" y="4439558"/>
            <a:ext cx="45719" cy="222375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028F3FA2-44E9-7441-B4CC-CD905A242920}"/>
              </a:ext>
            </a:extLst>
          </p:cNvPr>
          <p:cNvSpPr/>
          <p:nvPr/>
        </p:nvSpPr>
        <p:spPr>
          <a:xfrm>
            <a:off x="7558625" y="4439558"/>
            <a:ext cx="45719" cy="222375"/>
          </a:xfrm>
          <a:prstGeom prst="rect">
            <a:avLst/>
          </a:prstGeom>
          <a:solidFill>
            <a:srgbClr val="E8C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0F1E096-6078-0D49-9377-60584B8EF34B}"/>
              </a:ext>
            </a:extLst>
          </p:cNvPr>
          <p:cNvCxnSpPr>
            <a:cxnSpLocks/>
          </p:cNvCxnSpPr>
          <p:nvPr/>
        </p:nvCxnSpPr>
        <p:spPr>
          <a:xfrm>
            <a:off x="4826083" y="3913632"/>
            <a:ext cx="0" cy="269260"/>
          </a:xfrm>
          <a:prstGeom prst="straightConnector1">
            <a:avLst/>
          </a:prstGeom>
          <a:ln w="12700">
            <a:solidFill>
              <a:srgbClr val="EBBC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线箭头连接符 175">
            <a:extLst>
              <a:ext uri="{FF2B5EF4-FFF2-40B4-BE49-F238E27FC236}">
                <a16:creationId xmlns:a16="http://schemas.microsoft.com/office/drawing/2014/main" id="{217F611C-9754-CC43-8A4C-D2F6B2FB1EB0}"/>
              </a:ext>
            </a:extLst>
          </p:cNvPr>
          <p:cNvCxnSpPr>
            <a:cxnSpLocks/>
          </p:cNvCxnSpPr>
          <p:nvPr/>
        </p:nvCxnSpPr>
        <p:spPr>
          <a:xfrm>
            <a:off x="7450411" y="3913632"/>
            <a:ext cx="0" cy="269260"/>
          </a:xfrm>
          <a:prstGeom prst="straightConnector1">
            <a:avLst/>
          </a:prstGeom>
          <a:ln w="12700">
            <a:solidFill>
              <a:srgbClr val="EBBC7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28413F4E-BB4A-8D41-B003-8133D0533561}"/>
              </a:ext>
            </a:extLst>
          </p:cNvPr>
          <p:cNvCxnSpPr/>
          <p:nvPr/>
        </p:nvCxnSpPr>
        <p:spPr>
          <a:xfrm>
            <a:off x="4826083" y="3913632"/>
            <a:ext cx="2630792" cy="0"/>
          </a:xfrm>
          <a:prstGeom prst="line">
            <a:avLst/>
          </a:prstGeom>
          <a:ln w="12700">
            <a:solidFill>
              <a:srgbClr val="EBBC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线连接符 176">
            <a:extLst>
              <a:ext uri="{FF2B5EF4-FFF2-40B4-BE49-F238E27FC236}">
                <a16:creationId xmlns:a16="http://schemas.microsoft.com/office/drawing/2014/main" id="{3FE1FC20-B1AE-7B40-9F72-45308A136419}"/>
              </a:ext>
            </a:extLst>
          </p:cNvPr>
          <p:cNvCxnSpPr>
            <a:cxnSpLocks/>
          </p:cNvCxnSpPr>
          <p:nvPr/>
        </p:nvCxnSpPr>
        <p:spPr>
          <a:xfrm flipH="1" flipV="1">
            <a:off x="6227064" y="3795367"/>
            <a:ext cx="1" cy="117947"/>
          </a:xfrm>
          <a:prstGeom prst="line">
            <a:avLst/>
          </a:prstGeom>
          <a:ln w="12700">
            <a:solidFill>
              <a:srgbClr val="EBBC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线箭头连接符 178">
            <a:extLst>
              <a:ext uri="{FF2B5EF4-FFF2-40B4-BE49-F238E27FC236}">
                <a16:creationId xmlns:a16="http://schemas.microsoft.com/office/drawing/2014/main" id="{084342AD-2D76-4A47-A171-ABA92DB117B4}"/>
              </a:ext>
            </a:extLst>
          </p:cNvPr>
          <p:cNvCxnSpPr>
            <a:cxnSpLocks/>
          </p:cNvCxnSpPr>
          <p:nvPr/>
        </p:nvCxnSpPr>
        <p:spPr>
          <a:xfrm>
            <a:off x="6146883" y="601472"/>
            <a:ext cx="0" cy="269260"/>
          </a:xfrm>
          <a:prstGeom prst="straightConnector1">
            <a:avLst/>
          </a:prstGeom>
          <a:ln w="12700">
            <a:solidFill>
              <a:srgbClr val="EBBC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杀死进程">
            <a:extLst>
              <a:ext uri="{FF2B5EF4-FFF2-40B4-BE49-F238E27FC236}">
                <a16:creationId xmlns:a16="http://schemas.microsoft.com/office/drawing/2014/main" id="{500DB0FA-A5CB-B147-909B-2A2CDF62C571}"/>
              </a:ext>
            </a:extLst>
          </p:cNvPr>
          <p:cNvSpPr txBox="1"/>
          <p:nvPr/>
        </p:nvSpPr>
        <p:spPr>
          <a:xfrm>
            <a:off x="6056755" y="612562"/>
            <a:ext cx="737094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zh-CN" altLang="en-US" sz="800" i="1" spc="40" dirty="0">
                <a:solidFill>
                  <a:srgbClr val="E9BB7A"/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rPr>
              <a:t>互联网</a:t>
            </a:r>
          </a:p>
        </p:txBody>
      </p:sp>
    </p:spTree>
    <p:extLst>
      <p:ext uri="{BB962C8B-B14F-4D97-AF65-F5344CB8AC3E}">
        <p14:creationId xmlns:p14="http://schemas.microsoft.com/office/powerpoint/2010/main" val="933364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图片 147">
            <a:extLst>
              <a:ext uri="{FF2B5EF4-FFF2-40B4-BE49-F238E27FC236}">
                <a16:creationId xmlns:a16="http://schemas.microsoft.com/office/drawing/2014/main" id="{EDC921E5-F5A7-0D4A-9EEB-89889AF6864F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2150760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65" name="文本框 64">
            <a:extLst>
              <a:ext uri="{FF2B5EF4-FFF2-40B4-BE49-F238E27FC236}">
                <a16:creationId xmlns:a16="http://schemas.microsoft.com/office/drawing/2014/main" id="{2B58C6F6-882C-D141-B047-FAEC0F9C756D}"/>
              </a:ext>
            </a:extLst>
          </p:cNvPr>
          <p:cNvSpPr txBox="1"/>
          <p:nvPr/>
        </p:nvSpPr>
        <p:spPr>
          <a:xfrm>
            <a:off x="237566" y="1282821"/>
            <a:ext cx="191319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zh-CN" altLang="en-US" dirty="0"/>
              <a:t>肺炎辅助诊断评测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510131C7-0F11-8444-9D03-D44527598E14}"/>
              </a:ext>
            </a:extLst>
          </p:cNvPr>
          <p:cNvSpPr txBox="1"/>
          <p:nvPr/>
        </p:nvSpPr>
        <p:spPr>
          <a:xfrm>
            <a:off x="278496" y="981206"/>
            <a:ext cx="50293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zh-CN" altLang="en-US" sz="1200" dirty="0"/>
              <a:t>案例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19771706-F67F-3B42-812E-E0B4A879E791}"/>
              </a:ext>
            </a:extLst>
          </p:cNvPr>
          <p:cNvGrpSpPr/>
          <p:nvPr/>
        </p:nvGrpSpPr>
        <p:grpSpPr>
          <a:xfrm>
            <a:off x="2323618" y="877735"/>
            <a:ext cx="6260522" cy="3664860"/>
            <a:chOff x="70559" y="210150"/>
            <a:chExt cx="6260522" cy="3664860"/>
          </a:xfrm>
        </p:grpSpPr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04086CBE-9EDC-7C49-8935-656D436C5A0C}"/>
                </a:ext>
              </a:extLst>
            </p:cNvPr>
            <p:cNvGrpSpPr/>
            <p:nvPr/>
          </p:nvGrpSpPr>
          <p:grpSpPr>
            <a:xfrm>
              <a:off x="844254" y="1652883"/>
              <a:ext cx="822239" cy="674871"/>
              <a:chOff x="661334" y="1014533"/>
              <a:chExt cx="822239" cy="674871"/>
            </a:xfrm>
          </p:grpSpPr>
          <p:sp>
            <p:nvSpPr>
              <p:cNvPr id="136" name="圆角矩形 150">
                <a:extLst>
                  <a:ext uri="{FF2B5EF4-FFF2-40B4-BE49-F238E27FC236}">
                    <a16:creationId xmlns:a16="http://schemas.microsoft.com/office/drawing/2014/main" id="{E5E6034D-7CE7-B74A-8DFD-2699AA371526}"/>
                  </a:ext>
                </a:extLst>
              </p:cNvPr>
              <p:cNvSpPr/>
              <p:nvPr/>
            </p:nvSpPr>
            <p:spPr>
              <a:xfrm>
                <a:off x="661334" y="1022602"/>
                <a:ext cx="822099" cy="653224"/>
              </a:xfrm>
              <a:prstGeom prst="roundRect">
                <a:avLst>
                  <a:gd name="adj" fmla="val 802"/>
                </a:avLst>
              </a:prstGeom>
              <a:gradFill flip="none" rotWithShape="1">
                <a:gsLst>
                  <a:gs pos="0">
                    <a:srgbClr val="3D2371">
                      <a:alpha val="10000"/>
                    </a:srgbClr>
                  </a:gs>
                  <a:gs pos="100000">
                    <a:srgbClr val="3D1950">
                      <a:alpha val="41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dirty="0"/>
              </a:p>
            </p:txBody>
          </p:sp>
          <p:sp>
            <p:nvSpPr>
              <p:cNvPr id="137" name="圆角矩形 151">
                <a:extLst>
                  <a:ext uri="{FF2B5EF4-FFF2-40B4-BE49-F238E27FC236}">
                    <a16:creationId xmlns:a16="http://schemas.microsoft.com/office/drawing/2014/main" id="{6D83F096-4499-4D4C-8051-71965C5A8777}"/>
                  </a:ext>
                </a:extLst>
              </p:cNvPr>
              <p:cNvSpPr/>
              <p:nvPr/>
            </p:nvSpPr>
            <p:spPr>
              <a:xfrm>
                <a:off x="661474" y="1014533"/>
                <a:ext cx="822099" cy="674871"/>
              </a:xfrm>
              <a:prstGeom prst="roundRect">
                <a:avLst>
                  <a:gd name="adj" fmla="val 862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524895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algn="ctr" defTabSz="653247">
                  <a:lnSpc>
                    <a:spcPct val="150000"/>
                  </a:lnSpc>
                </a:pPr>
                <a:r>
                  <a:rPr lang="zh-CN" altLang="en-US" sz="1000" dirty="0">
                    <a:solidFill>
                      <a:srgbClr val="EBBC7D"/>
                    </a:solidFill>
                    <a:latin typeface="Source Han Sans CN Regular"/>
                    <a:ea typeface="Source Han Sans CN Regular"/>
                  </a:rPr>
                  <a:t>肺炎影</a:t>
                </a:r>
                <a:endParaRPr lang="en-US" altLang="zh-CN" sz="1000" dirty="0">
                  <a:solidFill>
                    <a:srgbClr val="EBBC7D"/>
                  </a:solidFill>
                  <a:latin typeface="Source Han Sans CN Regular"/>
                  <a:ea typeface="Source Han Sans CN Regular"/>
                </a:endParaRPr>
              </a:p>
              <a:p>
                <a:pPr algn="ctr" defTabSz="653247">
                  <a:lnSpc>
                    <a:spcPct val="150000"/>
                  </a:lnSpc>
                </a:pPr>
                <a:r>
                  <a:rPr lang="zh-CN" altLang="en-US" sz="1000" dirty="0">
                    <a:solidFill>
                      <a:srgbClr val="EBBC7D"/>
                    </a:solidFill>
                    <a:latin typeface="Source Han Sans CN Regular"/>
                    <a:ea typeface="Source Han Sans CN Regular"/>
                  </a:rPr>
                  <a:t>像数据</a:t>
                </a: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137573BB-A6FB-4F49-A300-49A5CD89E955}"/>
                </a:ext>
              </a:extLst>
            </p:cNvPr>
            <p:cNvGrpSpPr/>
            <p:nvPr/>
          </p:nvGrpSpPr>
          <p:grpSpPr>
            <a:xfrm>
              <a:off x="842282" y="909220"/>
              <a:ext cx="822239" cy="674871"/>
              <a:chOff x="661334" y="1014533"/>
              <a:chExt cx="822239" cy="674871"/>
            </a:xfrm>
          </p:grpSpPr>
          <p:sp>
            <p:nvSpPr>
              <p:cNvPr id="133" name="圆角矩形 150">
                <a:extLst>
                  <a:ext uri="{FF2B5EF4-FFF2-40B4-BE49-F238E27FC236}">
                    <a16:creationId xmlns:a16="http://schemas.microsoft.com/office/drawing/2014/main" id="{1938F673-9D93-3E43-9396-7EACD2BF280A}"/>
                  </a:ext>
                </a:extLst>
              </p:cNvPr>
              <p:cNvSpPr/>
              <p:nvPr/>
            </p:nvSpPr>
            <p:spPr>
              <a:xfrm>
                <a:off x="661334" y="1022602"/>
                <a:ext cx="822099" cy="653224"/>
              </a:xfrm>
              <a:prstGeom prst="roundRect">
                <a:avLst>
                  <a:gd name="adj" fmla="val 802"/>
                </a:avLst>
              </a:prstGeom>
              <a:gradFill flip="none" rotWithShape="1">
                <a:gsLst>
                  <a:gs pos="0">
                    <a:srgbClr val="285A71"/>
                  </a:gs>
                  <a:gs pos="100000">
                    <a:srgbClr val="203B50">
                      <a:alpha val="6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34" name="圆角矩形 151">
                <a:extLst>
                  <a:ext uri="{FF2B5EF4-FFF2-40B4-BE49-F238E27FC236}">
                    <a16:creationId xmlns:a16="http://schemas.microsoft.com/office/drawing/2014/main" id="{67E30B54-882B-B843-AA86-D08CCCB65687}"/>
                  </a:ext>
                </a:extLst>
              </p:cNvPr>
              <p:cNvSpPr/>
              <p:nvPr/>
            </p:nvSpPr>
            <p:spPr>
              <a:xfrm>
                <a:off x="661474" y="1014533"/>
                <a:ext cx="822099" cy="674871"/>
              </a:xfrm>
              <a:prstGeom prst="roundRect">
                <a:avLst>
                  <a:gd name="adj" fmla="val 862"/>
                </a:avLst>
              </a:prstGeom>
              <a:gradFill flip="none" rotWithShape="1">
                <a:gsLst>
                  <a:gs pos="0">
                    <a:srgbClr val="0D0D1E">
                      <a:alpha val="50000"/>
                    </a:srgbClr>
                  </a:gs>
                  <a:gs pos="100000">
                    <a:srgbClr val="0A1332">
                      <a:alpha val="81000"/>
                    </a:srgbClr>
                  </a:gs>
                </a:gsLst>
                <a:lin ang="240000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algn="ctr" defTabSz="653247">
                  <a:lnSpc>
                    <a:spcPct val="150000"/>
                  </a:lnSpc>
                </a:pPr>
                <a:r>
                  <a:rPr lang="zh-CN" altLang="en-US" sz="1000" dirty="0">
                    <a:solidFill>
                      <a:srgbClr val="EBBC7D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评测</a:t>
                </a:r>
                <a:endParaRPr lang="en-US" altLang="zh-CN" sz="1000" dirty="0">
                  <a:solidFill>
                    <a:srgbClr val="EBBC7D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  <a:p>
                <a:pPr algn="ctr" defTabSz="653247">
                  <a:lnSpc>
                    <a:spcPct val="150000"/>
                  </a:lnSpc>
                </a:pPr>
                <a:r>
                  <a:rPr lang="zh-CN" altLang="en-US" sz="1000" dirty="0">
                    <a:solidFill>
                      <a:srgbClr val="EBBC7D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结果</a:t>
                </a:r>
              </a:p>
            </p:txBody>
          </p:sp>
        </p:grpSp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9704C898-699D-ED4E-A20A-596D30C02EE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981050" y="210150"/>
              <a:ext cx="3726567" cy="3664860"/>
            </a:xfrm>
            <a:prstGeom prst="rect">
              <a:avLst/>
            </a:prstGeom>
            <a:gradFill flip="none" rotWithShape="1">
              <a:gsLst>
                <a:gs pos="0">
                  <a:srgbClr val="2E4171"/>
                </a:gs>
                <a:gs pos="100000">
                  <a:srgbClr val="1C2B50">
                    <a:alpha val="0"/>
                  </a:srgbClr>
                </a:gs>
              </a:gsLst>
              <a:lin ang="2700000" scaled="1"/>
              <a:tileRect/>
            </a:gradFill>
          </p:spPr>
        </p:pic>
        <p:sp>
          <p:nvSpPr>
            <p:cNvPr id="125" name="圆角矩形 150">
              <a:extLst>
                <a:ext uri="{FF2B5EF4-FFF2-40B4-BE49-F238E27FC236}">
                  <a16:creationId xmlns:a16="http://schemas.microsoft.com/office/drawing/2014/main" id="{11B2B6F5-1730-DE45-B63F-C80E9453A006}"/>
                </a:ext>
              </a:extLst>
            </p:cNvPr>
            <p:cNvSpPr/>
            <p:nvPr/>
          </p:nvSpPr>
          <p:spPr>
            <a:xfrm>
              <a:off x="5927172" y="981974"/>
              <a:ext cx="403909" cy="1303259"/>
            </a:xfrm>
            <a:prstGeom prst="roundRect">
              <a:avLst>
                <a:gd name="adj" fmla="val 802"/>
              </a:avLst>
            </a:prstGeom>
            <a:gradFill flip="none" rotWithShape="1">
              <a:gsLst>
                <a:gs pos="0">
                  <a:srgbClr val="285A71"/>
                </a:gs>
                <a:gs pos="100000">
                  <a:srgbClr val="203B50">
                    <a:alpha val="6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dirty="0">
                <a:solidFill>
                  <a:schemeClr val="lt1"/>
                </a:solidFill>
              </a:endParaRPr>
            </a:p>
          </p:txBody>
        </p:sp>
        <p:sp>
          <p:nvSpPr>
            <p:cNvPr id="94" name="圆角矩形 151">
              <a:extLst>
                <a:ext uri="{FF2B5EF4-FFF2-40B4-BE49-F238E27FC236}">
                  <a16:creationId xmlns:a16="http://schemas.microsoft.com/office/drawing/2014/main" id="{813CD46F-FFD0-2843-A43B-7507F5672DC2}"/>
                </a:ext>
              </a:extLst>
            </p:cNvPr>
            <p:cNvSpPr/>
            <p:nvPr/>
          </p:nvSpPr>
          <p:spPr>
            <a:xfrm>
              <a:off x="2107072" y="2453124"/>
              <a:ext cx="3107264" cy="1251445"/>
            </a:xfrm>
            <a:prstGeom prst="roundRect">
              <a:avLst>
                <a:gd name="adj" fmla="val 1790"/>
              </a:avLst>
            </a:prstGeom>
            <a:gradFill flip="none" rotWithShape="1">
              <a:gsLst>
                <a:gs pos="0">
                  <a:srgbClr val="3D2371">
                    <a:alpha val="10000"/>
                  </a:srgbClr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dirty="0">
                <a:solidFill>
                  <a:schemeClr val="lt1"/>
                </a:solidFill>
              </a:endParaRPr>
            </a:p>
          </p:txBody>
        </p:sp>
        <p:sp>
          <p:nvSpPr>
            <p:cNvPr id="79" name="圆角矩形 151">
              <a:extLst>
                <a:ext uri="{FF2B5EF4-FFF2-40B4-BE49-F238E27FC236}">
                  <a16:creationId xmlns:a16="http://schemas.microsoft.com/office/drawing/2014/main" id="{C2E8D8D7-2835-1048-92F8-97457FD1CA80}"/>
                </a:ext>
              </a:extLst>
            </p:cNvPr>
            <p:cNvSpPr/>
            <p:nvPr/>
          </p:nvSpPr>
          <p:spPr>
            <a:xfrm>
              <a:off x="2102875" y="659579"/>
              <a:ext cx="1350492" cy="1625655"/>
            </a:xfrm>
            <a:prstGeom prst="roundRect">
              <a:avLst>
                <a:gd name="adj" fmla="val 1790"/>
              </a:avLst>
            </a:prstGeom>
            <a:gradFill flip="none" rotWithShape="1">
              <a:gsLst>
                <a:gs pos="0">
                  <a:srgbClr val="1B2146">
                    <a:alpha val="21000"/>
                  </a:srgbClr>
                </a:gs>
                <a:gs pos="100000">
                  <a:srgbClr val="1B2146"/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77" name="矩形">
              <a:extLst>
                <a:ext uri="{FF2B5EF4-FFF2-40B4-BE49-F238E27FC236}">
                  <a16:creationId xmlns:a16="http://schemas.microsoft.com/office/drawing/2014/main" id="{65C1122D-EB68-E745-9A88-DD67098C3576}"/>
                </a:ext>
              </a:extLst>
            </p:cNvPr>
            <p:cNvSpPr/>
            <p:nvPr/>
          </p:nvSpPr>
          <p:spPr>
            <a:xfrm>
              <a:off x="2233097" y="1147702"/>
              <a:ext cx="1098000" cy="24064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r>
                <a:rPr lang="en" altLang="zh-CN" sz="800" dirty="0">
                  <a:solidFill>
                    <a:schemeClr val="bg1">
                      <a:lumMod val="85000"/>
                    </a:schemeClr>
                  </a:solidFill>
                </a:rPr>
                <a:t>GPU</a:t>
              </a:r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</a:rPr>
                <a:t>沙箱服务器 </a:t>
              </a:r>
              <a:r>
                <a:rPr lang="en-US" altLang="zh-CN" sz="800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</a:p>
          </p:txBody>
        </p:sp>
        <p:sp>
          <p:nvSpPr>
            <p:cNvPr id="78" name="矩形">
              <a:extLst>
                <a:ext uri="{FF2B5EF4-FFF2-40B4-BE49-F238E27FC236}">
                  <a16:creationId xmlns:a16="http://schemas.microsoft.com/office/drawing/2014/main" id="{72FB6F34-D4B5-2140-9226-259058A96A06}"/>
                </a:ext>
              </a:extLst>
            </p:cNvPr>
            <p:cNvSpPr/>
            <p:nvPr/>
          </p:nvSpPr>
          <p:spPr>
            <a:xfrm>
              <a:off x="2233097" y="1165513"/>
              <a:ext cx="36000" cy="222836"/>
            </a:xfrm>
            <a:prstGeom prst="roundRect">
              <a:avLst>
                <a:gd name="adj" fmla="val 0"/>
              </a:avLst>
            </a:prstGeom>
            <a:solidFill>
              <a:srgbClr val="99DDFE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80" name="矩形">
              <a:extLst>
                <a:ext uri="{FF2B5EF4-FFF2-40B4-BE49-F238E27FC236}">
                  <a16:creationId xmlns:a16="http://schemas.microsoft.com/office/drawing/2014/main" id="{54D6C046-984C-3541-A7D1-27FC74E0C7E9}"/>
                </a:ext>
              </a:extLst>
            </p:cNvPr>
            <p:cNvSpPr/>
            <p:nvPr/>
          </p:nvSpPr>
          <p:spPr>
            <a:xfrm>
              <a:off x="2233097" y="1493142"/>
              <a:ext cx="1098000" cy="24064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r>
                <a:rPr lang="en" altLang="zh-CN" sz="800" dirty="0">
                  <a:solidFill>
                    <a:schemeClr val="bg1">
                      <a:lumMod val="85000"/>
                    </a:schemeClr>
                  </a:solidFill>
                </a:rPr>
                <a:t>GPU</a:t>
              </a:r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</a:rPr>
                <a:t>沙箱服务器 </a:t>
              </a:r>
              <a:r>
                <a:rPr lang="en-US" altLang="zh-CN" sz="800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</a:p>
          </p:txBody>
        </p:sp>
        <p:sp>
          <p:nvSpPr>
            <p:cNvPr id="81" name="矩形">
              <a:extLst>
                <a:ext uri="{FF2B5EF4-FFF2-40B4-BE49-F238E27FC236}">
                  <a16:creationId xmlns:a16="http://schemas.microsoft.com/office/drawing/2014/main" id="{DD8FBCEC-501F-B846-AA72-94BAF19E9B8E}"/>
                </a:ext>
              </a:extLst>
            </p:cNvPr>
            <p:cNvSpPr/>
            <p:nvPr/>
          </p:nvSpPr>
          <p:spPr>
            <a:xfrm>
              <a:off x="2233097" y="1510953"/>
              <a:ext cx="36000" cy="222836"/>
            </a:xfrm>
            <a:prstGeom prst="roundRect">
              <a:avLst>
                <a:gd name="adj" fmla="val 0"/>
              </a:avLst>
            </a:prstGeom>
            <a:solidFill>
              <a:srgbClr val="99DDFE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82" name="矩形">
              <a:extLst>
                <a:ext uri="{FF2B5EF4-FFF2-40B4-BE49-F238E27FC236}">
                  <a16:creationId xmlns:a16="http://schemas.microsoft.com/office/drawing/2014/main" id="{9F8B009E-57CE-DB4A-AB7F-D17761CE919A}"/>
                </a:ext>
              </a:extLst>
            </p:cNvPr>
            <p:cNvSpPr/>
            <p:nvPr/>
          </p:nvSpPr>
          <p:spPr>
            <a:xfrm>
              <a:off x="2233097" y="1838582"/>
              <a:ext cx="1099740" cy="24064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r>
                <a:rPr lang="en" altLang="zh-CN" sz="800" dirty="0">
                  <a:solidFill>
                    <a:schemeClr val="bg1">
                      <a:lumMod val="85000"/>
                    </a:schemeClr>
                  </a:solidFill>
                </a:rPr>
                <a:t>GPU</a:t>
              </a:r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</a:rPr>
                <a:t>沙箱服务器 </a:t>
              </a:r>
              <a:r>
                <a:rPr lang="en-US" altLang="zh-CN" sz="800" dirty="0">
                  <a:solidFill>
                    <a:schemeClr val="bg1">
                      <a:lumMod val="85000"/>
                    </a:schemeClr>
                  </a:solidFill>
                </a:rPr>
                <a:t>N</a:t>
              </a:r>
            </a:p>
          </p:txBody>
        </p:sp>
        <p:sp>
          <p:nvSpPr>
            <p:cNvPr id="83" name="矩形">
              <a:extLst>
                <a:ext uri="{FF2B5EF4-FFF2-40B4-BE49-F238E27FC236}">
                  <a16:creationId xmlns:a16="http://schemas.microsoft.com/office/drawing/2014/main" id="{5ABCDF53-492D-D546-8583-8AB3AD26DE83}"/>
                </a:ext>
              </a:extLst>
            </p:cNvPr>
            <p:cNvSpPr/>
            <p:nvPr/>
          </p:nvSpPr>
          <p:spPr>
            <a:xfrm>
              <a:off x="2233097" y="1856393"/>
              <a:ext cx="36000" cy="222836"/>
            </a:xfrm>
            <a:prstGeom prst="roundRect">
              <a:avLst>
                <a:gd name="adj" fmla="val 0"/>
              </a:avLst>
            </a:prstGeom>
            <a:solidFill>
              <a:srgbClr val="99DDFE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84" name="圆角矩形 151">
              <a:extLst>
                <a:ext uri="{FF2B5EF4-FFF2-40B4-BE49-F238E27FC236}">
                  <a16:creationId xmlns:a16="http://schemas.microsoft.com/office/drawing/2014/main" id="{7B3A5104-C6F2-2843-BDFF-D6193A6FDC8E}"/>
                </a:ext>
              </a:extLst>
            </p:cNvPr>
            <p:cNvSpPr/>
            <p:nvPr/>
          </p:nvSpPr>
          <p:spPr>
            <a:xfrm>
              <a:off x="1981051" y="210150"/>
              <a:ext cx="3726564" cy="315987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1000" dirty="0">
                  <a:solidFill>
                    <a:srgbClr val="E9BB7A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评测环境</a:t>
              </a:r>
            </a:p>
          </p:txBody>
        </p:sp>
        <p:sp>
          <p:nvSpPr>
            <p:cNvPr id="85" name="圆角矩形 151">
              <a:extLst>
                <a:ext uri="{FF2B5EF4-FFF2-40B4-BE49-F238E27FC236}">
                  <a16:creationId xmlns:a16="http://schemas.microsoft.com/office/drawing/2014/main" id="{10522742-1ACF-2E4A-B303-C848B0D5C74D}"/>
                </a:ext>
              </a:extLst>
            </p:cNvPr>
            <p:cNvSpPr/>
            <p:nvPr/>
          </p:nvSpPr>
          <p:spPr>
            <a:xfrm>
              <a:off x="3859648" y="659579"/>
              <a:ext cx="1350492" cy="1625655"/>
            </a:xfrm>
            <a:prstGeom prst="roundRect">
              <a:avLst>
                <a:gd name="adj" fmla="val 1790"/>
              </a:avLst>
            </a:prstGeom>
            <a:gradFill flip="none" rotWithShape="1">
              <a:gsLst>
                <a:gs pos="0">
                  <a:srgbClr val="1B2146">
                    <a:alpha val="21000"/>
                  </a:srgbClr>
                </a:gs>
                <a:gs pos="100000">
                  <a:srgbClr val="1B2146"/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86" name="矩形">
              <a:extLst>
                <a:ext uri="{FF2B5EF4-FFF2-40B4-BE49-F238E27FC236}">
                  <a16:creationId xmlns:a16="http://schemas.microsoft.com/office/drawing/2014/main" id="{1B10A8C3-588C-B14D-A250-1DCD45F61EE6}"/>
                </a:ext>
              </a:extLst>
            </p:cNvPr>
            <p:cNvSpPr/>
            <p:nvPr/>
          </p:nvSpPr>
          <p:spPr>
            <a:xfrm>
              <a:off x="3989870" y="1147702"/>
              <a:ext cx="1099740" cy="24064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</a:rPr>
                <a:t>容器镜像仓库</a:t>
              </a:r>
            </a:p>
          </p:txBody>
        </p:sp>
        <p:sp>
          <p:nvSpPr>
            <p:cNvPr id="87" name="矩形">
              <a:extLst>
                <a:ext uri="{FF2B5EF4-FFF2-40B4-BE49-F238E27FC236}">
                  <a16:creationId xmlns:a16="http://schemas.microsoft.com/office/drawing/2014/main" id="{A187C366-8E00-FB4B-9A78-6B05AE0D67B3}"/>
                </a:ext>
              </a:extLst>
            </p:cNvPr>
            <p:cNvSpPr/>
            <p:nvPr/>
          </p:nvSpPr>
          <p:spPr>
            <a:xfrm>
              <a:off x="3989870" y="1165513"/>
              <a:ext cx="36000" cy="222836"/>
            </a:xfrm>
            <a:prstGeom prst="roundRect">
              <a:avLst>
                <a:gd name="adj" fmla="val 0"/>
              </a:avLst>
            </a:prstGeom>
            <a:solidFill>
              <a:srgbClr val="99DDFE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88" name="矩形">
              <a:extLst>
                <a:ext uri="{FF2B5EF4-FFF2-40B4-BE49-F238E27FC236}">
                  <a16:creationId xmlns:a16="http://schemas.microsoft.com/office/drawing/2014/main" id="{CD0F8E1D-5A76-4148-8E05-6BD6A1D678E0}"/>
                </a:ext>
              </a:extLst>
            </p:cNvPr>
            <p:cNvSpPr/>
            <p:nvPr/>
          </p:nvSpPr>
          <p:spPr>
            <a:xfrm>
              <a:off x="3989870" y="1493142"/>
              <a:ext cx="1099740" cy="24064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r>
                <a:rPr lang="en" altLang="zh-CN" sz="800" dirty="0">
                  <a:solidFill>
                    <a:schemeClr val="bg1">
                      <a:lumMod val="85000"/>
                    </a:schemeClr>
                  </a:solidFill>
                </a:rPr>
                <a:t>Web VNC</a:t>
              </a:r>
            </a:p>
          </p:txBody>
        </p:sp>
        <p:sp>
          <p:nvSpPr>
            <p:cNvPr id="89" name="矩形">
              <a:extLst>
                <a:ext uri="{FF2B5EF4-FFF2-40B4-BE49-F238E27FC236}">
                  <a16:creationId xmlns:a16="http://schemas.microsoft.com/office/drawing/2014/main" id="{EF7C800D-8161-8444-AA68-61DB7E9906D2}"/>
                </a:ext>
              </a:extLst>
            </p:cNvPr>
            <p:cNvSpPr/>
            <p:nvPr/>
          </p:nvSpPr>
          <p:spPr>
            <a:xfrm>
              <a:off x="3989870" y="1510953"/>
              <a:ext cx="36000" cy="222836"/>
            </a:xfrm>
            <a:prstGeom prst="roundRect">
              <a:avLst>
                <a:gd name="adj" fmla="val 0"/>
              </a:avLst>
            </a:prstGeom>
            <a:solidFill>
              <a:srgbClr val="99DDFE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90" name="矩形">
              <a:extLst>
                <a:ext uri="{FF2B5EF4-FFF2-40B4-BE49-F238E27FC236}">
                  <a16:creationId xmlns:a16="http://schemas.microsoft.com/office/drawing/2014/main" id="{CFE1C8C6-E388-714D-B00C-57AED67CF29A}"/>
                </a:ext>
              </a:extLst>
            </p:cNvPr>
            <p:cNvSpPr/>
            <p:nvPr/>
          </p:nvSpPr>
          <p:spPr>
            <a:xfrm>
              <a:off x="3989870" y="1838581"/>
              <a:ext cx="1099740" cy="2412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r>
                <a:rPr lang="en" altLang="zh-CN" sz="800" dirty="0">
                  <a:solidFill>
                    <a:schemeClr val="bg1">
                      <a:lumMod val="85000"/>
                    </a:schemeClr>
                  </a:solidFill>
                </a:rPr>
                <a:t>BIZ</a:t>
              </a:r>
            </a:p>
          </p:txBody>
        </p:sp>
        <p:sp>
          <p:nvSpPr>
            <p:cNvPr id="91" name="矩形">
              <a:extLst>
                <a:ext uri="{FF2B5EF4-FFF2-40B4-BE49-F238E27FC236}">
                  <a16:creationId xmlns:a16="http://schemas.microsoft.com/office/drawing/2014/main" id="{E7408220-41F4-F04F-BBE4-46DFF3F6A210}"/>
                </a:ext>
              </a:extLst>
            </p:cNvPr>
            <p:cNvSpPr/>
            <p:nvPr/>
          </p:nvSpPr>
          <p:spPr>
            <a:xfrm>
              <a:off x="3989870" y="1856393"/>
              <a:ext cx="36000" cy="222836"/>
            </a:xfrm>
            <a:prstGeom prst="roundRect">
              <a:avLst>
                <a:gd name="adj" fmla="val 0"/>
              </a:avLst>
            </a:prstGeom>
            <a:solidFill>
              <a:srgbClr val="99DDFE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92" name="圆角矩形 151">
              <a:extLst>
                <a:ext uri="{FF2B5EF4-FFF2-40B4-BE49-F238E27FC236}">
                  <a16:creationId xmlns:a16="http://schemas.microsoft.com/office/drawing/2014/main" id="{CCB967C4-7354-C242-8CF1-19D8BEF72FA0}"/>
                </a:ext>
              </a:extLst>
            </p:cNvPr>
            <p:cNvSpPr/>
            <p:nvPr/>
          </p:nvSpPr>
          <p:spPr>
            <a:xfrm>
              <a:off x="3866224" y="665988"/>
              <a:ext cx="1343915" cy="315987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1000" dirty="0">
                  <a:solidFill>
                    <a:schemeClr val="bg1">
                      <a:lumMod val="85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主控区</a:t>
              </a:r>
            </a:p>
          </p:txBody>
        </p:sp>
        <p:sp>
          <p:nvSpPr>
            <p:cNvPr id="96" name="矩形">
              <a:extLst>
                <a:ext uri="{FF2B5EF4-FFF2-40B4-BE49-F238E27FC236}">
                  <a16:creationId xmlns:a16="http://schemas.microsoft.com/office/drawing/2014/main" id="{C4E9851A-4ECC-104B-BA44-3CF928C6B68B}"/>
                </a:ext>
              </a:extLst>
            </p:cNvPr>
            <p:cNvSpPr/>
            <p:nvPr/>
          </p:nvSpPr>
          <p:spPr>
            <a:xfrm>
              <a:off x="2102875" y="2454953"/>
              <a:ext cx="3107264" cy="32660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3D2371"/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" altLang="zh-CN" sz="1000" dirty="0">
                  <a:solidFill>
                    <a:schemeClr val="bg1">
                      <a:lumMod val="85000"/>
                    </a:schemeClr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UCloudStack</a:t>
              </a:r>
              <a:r>
                <a:rPr kumimoji="1" lang="zh-CN" altLang="en-US" sz="1000" dirty="0">
                  <a:solidFill>
                    <a:schemeClr val="bg1">
                      <a:lumMod val="85000"/>
                    </a:schemeClr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私有云</a:t>
              </a: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5EC7247-2D3C-424A-88D6-39FB8CC4B154}"/>
                </a:ext>
              </a:extLst>
            </p:cNvPr>
            <p:cNvGrpSpPr/>
            <p:nvPr/>
          </p:nvGrpSpPr>
          <p:grpSpPr>
            <a:xfrm>
              <a:off x="2316801" y="2946639"/>
              <a:ext cx="2682960" cy="592853"/>
              <a:chOff x="-2934566" y="3097881"/>
              <a:chExt cx="2682960" cy="592853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0F8CC823-2850-1346-8196-CF74410143C3}"/>
                  </a:ext>
                </a:extLst>
              </p:cNvPr>
              <p:cNvGrpSpPr/>
              <p:nvPr/>
            </p:nvGrpSpPr>
            <p:grpSpPr>
              <a:xfrm>
                <a:off x="-2934566" y="3097881"/>
                <a:ext cx="1098000" cy="592853"/>
                <a:chOff x="-2067158" y="3097881"/>
                <a:chExt cx="1098000" cy="592853"/>
              </a:xfrm>
            </p:grpSpPr>
            <p:sp>
              <p:nvSpPr>
                <p:cNvPr id="97" name="圆角矩形 151">
                  <a:extLst>
                    <a:ext uri="{FF2B5EF4-FFF2-40B4-BE49-F238E27FC236}">
                      <a16:creationId xmlns:a16="http://schemas.microsoft.com/office/drawing/2014/main" id="{74E55265-8539-4443-8224-2690B0CB73BC}"/>
                    </a:ext>
                  </a:extLst>
                </p:cNvPr>
                <p:cNvSpPr/>
                <p:nvPr/>
              </p:nvSpPr>
              <p:spPr>
                <a:xfrm>
                  <a:off x="-2067158" y="3097881"/>
                  <a:ext cx="1098000" cy="241200"/>
                </a:xfrm>
                <a:prstGeom prst="roundRect">
                  <a:avLst>
                    <a:gd name="adj" fmla="val 862"/>
                  </a:avLst>
                </a:prstGeom>
                <a:gradFill flip="none" rotWithShape="1">
                  <a:gsLst>
                    <a:gs pos="0">
                      <a:srgbClr val="686A95">
                        <a:alpha val="0"/>
                      </a:srgbClr>
                    </a:gs>
                    <a:gs pos="91108">
                      <a:srgbClr val="524895"/>
                    </a:gs>
                  </a:gsLst>
                  <a:lin ang="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algn="ctr" defTabSz="653247"/>
                  <a:r>
                    <a:rPr lang="zh-CN" altLang="en-US" sz="800" dirty="0">
                      <a:solidFill>
                        <a:schemeClr val="bg1">
                          <a:lumMod val="85000"/>
                        </a:schemeClr>
                      </a:solidFill>
                      <a:latin typeface="Source Han Sans CN Regular"/>
                      <a:ea typeface="Source Han Sans CN Regular"/>
                    </a:rPr>
                    <a:t>网络交换机</a:t>
                  </a:r>
                </a:p>
              </p:txBody>
            </p:sp>
            <p:sp>
              <p:nvSpPr>
                <p:cNvPr id="99" name="矩形 98">
                  <a:extLst>
                    <a:ext uri="{FF2B5EF4-FFF2-40B4-BE49-F238E27FC236}">
                      <a16:creationId xmlns:a16="http://schemas.microsoft.com/office/drawing/2014/main" id="{E5D379A0-81E9-BE48-A631-935992566D33}"/>
                    </a:ext>
                  </a:extLst>
                </p:cNvPr>
                <p:cNvSpPr/>
                <p:nvPr/>
              </p:nvSpPr>
              <p:spPr>
                <a:xfrm flipH="1">
                  <a:off x="-2067158" y="3097881"/>
                  <a:ext cx="45719" cy="257573"/>
                </a:xfrm>
                <a:prstGeom prst="rect">
                  <a:avLst/>
                </a:prstGeom>
                <a:solidFill>
                  <a:srgbClr val="5147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16" name="圆角矩形 151">
                  <a:extLst>
                    <a:ext uri="{FF2B5EF4-FFF2-40B4-BE49-F238E27FC236}">
                      <a16:creationId xmlns:a16="http://schemas.microsoft.com/office/drawing/2014/main" id="{BCCBF8BA-A139-1843-800A-A3B2D8E72271}"/>
                    </a:ext>
                  </a:extLst>
                </p:cNvPr>
                <p:cNvSpPr/>
                <p:nvPr/>
              </p:nvSpPr>
              <p:spPr>
                <a:xfrm>
                  <a:off x="-2067158" y="3433161"/>
                  <a:ext cx="1098000" cy="241200"/>
                </a:xfrm>
                <a:prstGeom prst="roundRect">
                  <a:avLst>
                    <a:gd name="adj" fmla="val 862"/>
                  </a:avLst>
                </a:prstGeom>
                <a:gradFill flip="none" rotWithShape="1">
                  <a:gsLst>
                    <a:gs pos="0">
                      <a:srgbClr val="686A95">
                        <a:alpha val="0"/>
                      </a:srgbClr>
                    </a:gs>
                    <a:gs pos="91108">
                      <a:srgbClr val="524895"/>
                    </a:gs>
                  </a:gsLst>
                  <a:lin ang="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algn="ctr" defTabSz="653247"/>
                  <a:r>
                    <a:rPr lang="zh-CN" altLang="en-US" sz="800" dirty="0">
                      <a:solidFill>
                        <a:schemeClr val="bg1">
                          <a:lumMod val="85000"/>
                        </a:schemeClr>
                      </a:solidFill>
                      <a:latin typeface="Source Han Sans CN Regular"/>
                      <a:ea typeface="Source Han Sans CN Regular"/>
                    </a:rPr>
                    <a:t>网络交换机</a:t>
                  </a:r>
                </a:p>
              </p:txBody>
            </p:sp>
            <p:sp>
              <p:nvSpPr>
                <p:cNvPr id="117" name="矩形 116">
                  <a:extLst>
                    <a:ext uri="{FF2B5EF4-FFF2-40B4-BE49-F238E27FC236}">
                      <a16:creationId xmlns:a16="http://schemas.microsoft.com/office/drawing/2014/main" id="{80B91105-C275-E04E-B61A-962B4A0FD98C}"/>
                    </a:ext>
                  </a:extLst>
                </p:cNvPr>
                <p:cNvSpPr/>
                <p:nvPr/>
              </p:nvSpPr>
              <p:spPr>
                <a:xfrm flipH="1">
                  <a:off x="-2067158" y="3433161"/>
                  <a:ext cx="45719" cy="257573"/>
                </a:xfrm>
                <a:prstGeom prst="rect">
                  <a:avLst/>
                </a:prstGeom>
                <a:solidFill>
                  <a:srgbClr val="5147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grpSp>
            <p:nvGrpSpPr>
              <p:cNvPr id="118" name="组合 117">
                <a:extLst>
                  <a:ext uri="{FF2B5EF4-FFF2-40B4-BE49-F238E27FC236}">
                    <a16:creationId xmlns:a16="http://schemas.microsoft.com/office/drawing/2014/main" id="{A1F5E2BA-EC68-3E49-9EA0-99ACC8A03DBD}"/>
                  </a:ext>
                </a:extLst>
              </p:cNvPr>
              <p:cNvGrpSpPr/>
              <p:nvPr/>
            </p:nvGrpSpPr>
            <p:grpSpPr>
              <a:xfrm>
                <a:off x="-1349606" y="3097881"/>
                <a:ext cx="1098000" cy="592853"/>
                <a:chOff x="-2067158" y="3097881"/>
                <a:chExt cx="1098000" cy="592853"/>
              </a:xfrm>
            </p:grpSpPr>
            <p:sp>
              <p:nvSpPr>
                <p:cNvPr id="119" name="圆角矩形 151">
                  <a:extLst>
                    <a:ext uri="{FF2B5EF4-FFF2-40B4-BE49-F238E27FC236}">
                      <a16:creationId xmlns:a16="http://schemas.microsoft.com/office/drawing/2014/main" id="{8576DE1D-60C3-6049-9B39-7FFFC4F7D551}"/>
                    </a:ext>
                  </a:extLst>
                </p:cNvPr>
                <p:cNvSpPr/>
                <p:nvPr/>
              </p:nvSpPr>
              <p:spPr>
                <a:xfrm>
                  <a:off x="-2067158" y="3097881"/>
                  <a:ext cx="1098000" cy="241200"/>
                </a:xfrm>
                <a:prstGeom prst="roundRect">
                  <a:avLst>
                    <a:gd name="adj" fmla="val 862"/>
                  </a:avLst>
                </a:prstGeom>
                <a:gradFill flip="none" rotWithShape="1">
                  <a:gsLst>
                    <a:gs pos="0">
                      <a:srgbClr val="686A95">
                        <a:alpha val="0"/>
                      </a:srgbClr>
                    </a:gs>
                    <a:gs pos="91108">
                      <a:srgbClr val="524895"/>
                    </a:gs>
                  </a:gsLst>
                  <a:lin ang="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algn="ctr" defTabSz="653247"/>
                  <a:r>
                    <a:rPr lang="en" altLang="zh-CN" sz="800" dirty="0">
                      <a:solidFill>
                        <a:schemeClr val="bg1">
                          <a:lumMod val="85000"/>
                        </a:schemeClr>
                      </a:solidFill>
                      <a:latin typeface="Source Han Sans CN Regular"/>
                      <a:ea typeface="Source Han Sans CN Regular"/>
                    </a:rPr>
                    <a:t>GPU</a:t>
                  </a:r>
                  <a:r>
                    <a:rPr lang="zh-CN" altLang="en-US" sz="800" dirty="0">
                      <a:solidFill>
                        <a:schemeClr val="bg1">
                          <a:lumMod val="85000"/>
                        </a:schemeClr>
                      </a:solidFill>
                      <a:latin typeface="Source Han Sans CN Regular"/>
                      <a:ea typeface="Source Han Sans CN Regular"/>
                    </a:rPr>
                    <a:t>服务器 </a:t>
                  </a:r>
                </a:p>
              </p:txBody>
            </p:sp>
            <p:sp>
              <p:nvSpPr>
                <p:cNvPr id="120" name="矩形 119">
                  <a:extLst>
                    <a:ext uri="{FF2B5EF4-FFF2-40B4-BE49-F238E27FC236}">
                      <a16:creationId xmlns:a16="http://schemas.microsoft.com/office/drawing/2014/main" id="{BFD962E8-B0C5-494C-AD9A-272CD0220FCF}"/>
                    </a:ext>
                  </a:extLst>
                </p:cNvPr>
                <p:cNvSpPr/>
                <p:nvPr/>
              </p:nvSpPr>
              <p:spPr>
                <a:xfrm flipH="1">
                  <a:off x="-2067158" y="3097881"/>
                  <a:ext cx="45719" cy="257573"/>
                </a:xfrm>
                <a:prstGeom prst="rect">
                  <a:avLst/>
                </a:prstGeom>
                <a:solidFill>
                  <a:srgbClr val="5147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21" name="圆角矩形 151">
                  <a:extLst>
                    <a:ext uri="{FF2B5EF4-FFF2-40B4-BE49-F238E27FC236}">
                      <a16:creationId xmlns:a16="http://schemas.microsoft.com/office/drawing/2014/main" id="{0D1937EF-C29F-0649-9D78-3A67C3162E4A}"/>
                    </a:ext>
                  </a:extLst>
                </p:cNvPr>
                <p:cNvSpPr/>
                <p:nvPr/>
              </p:nvSpPr>
              <p:spPr>
                <a:xfrm>
                  <a:off x="-2067158" y="3433161"/>
                  <a:ext cx="1098000" cy="241200"/>
                </a:xfrm>
                <a:prstGeom prst="roundRect">
                  <a:avLst>
                    <a:gd name="adj" fmla="val 862"/>
                  </a:avLst>
                </a:prstGeom>
                <a:gradFill flip="none" rotWithShape="1">
                  <a:gsLst>
                    <a:gs pos="0">
                      <a:srgbClr val="686A95">
                        <a:alpha val="0"/>
                      </a:srgbClr>
                    </a:gs>
                    <a:gs pos="91108">
                      <a:srgbClr val="524895"/>
                    </a:gs>
                  </a:gsLst>
                  <a:lin ang="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algn="ctr" defTabSz="653247"/>
                  <a:r>
                    <a:rPr lang="en" altLang="zh-CN" sz="800" dirty="0">
                      <a:solidFill>
                        <a:schemeClr val="bg1">
                          <a:lumMod val="85000"/>
                        </a:schemeClr>
                      </a:solidFill>
                      <a:latin typeface="Source Han Sans CN Regular"/>
                      <a:ea typeface="Source Han Sans CN Regular"/>
                    </a:rPr>
                    <a:t>GPU</a:t>
                  </a:r>
                  <a:r>
                    <a:rPr lang="zh-CN" altLang="en-US" sz="800" dirty="0">
                      <a:solidFill>
                        <a:schemeClr val="bg1">
                          <a:lumMod val="85000"/>
                        </a:schemeClr>
                      </a:solidFill>
                      <a:latin typeface="Source Han Sans CN Regular"/>
                      <a:ea typeface="Source Han Sans CN Regular"/>
                    </a:rPr>
                    <a:t>服务器 </a:t>
                  </a:r>
                </a:p>
              </p:txBody>
            </p:sp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4129DF55-CD73-0E41-8A42-07AF9C2DAB02}"/>
                    </a:ext>
                  </a:extLst>
                </p:cNvPr>
                <p:cNvSpPr/>
                <p:nvPr/>
              </p:nvSpPr>
              <p:spPr>
                <a:xfrm flipH="1">
                  <a:off x="-2067158" y="3433161"/>
                  <a:ext cx="45719" cy="257573"/>
                </a:xfrm>
                <a:prstGeom prst="rect">
                  <a:avLst/>
                </a:prstGeom>
                <a:solidFill>
                  <a:srgbClr val="51479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</p:grpSp>
        <p:sp>
          <p:nvSpPr>
            <p:cNvPr id="98" name="杀死进程">
              <a:extLst>
                <a:ext uri="{FF2B5EF4-FFF2-40B4-BE49-F238E27FC236}">
                  <a16:creationId xmlns:a16="http://schemas.microsoft.com/office/drawing/2014/main" id="{91AB0483-9285-B442-B7E9-2DCC8A34296D}"/>
                </a:ext>
              </a:extLst>
            </p:cNvPr>
            <p:cNvSpPr txBox="1"/>
            <p:nvPr/>
          </p:nvSpPr>
          <p:spPr>
            <a:xfrm>
              <a:off x="1493610" y="1020333"/>
              <a:ext cx="737094" cy="2110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pPr algn="ctr"/>
              <a:r>
                <a:rPr lang="zh-CN" altLang="en-US" sz="800" i="1" spc="40" dirty="0">
                  <a:solidFill>
                    <a:srgbClr val="E9BB7A"/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rPr>
                <a:t>结果提交</a:t>
              </a:r>
            </a:p>
          </p:txBody>
        </p:sp>
        <p:cxnSp>
          <p:nvCxnSpPr>
            <p:cNvPr id="100" name="直线箭头连接符 99">
              <a:extLst>
                <a:ext uri="{FF2B5EF4-FFF2-40B4-BE49-F238E27FC236}">
                  <a16:creationId xmlns:a16="http://schemas.microsoft.com/office/drawing/2014/main" id="{189B0F09-39E5-7B48-A9D1-999DCAD9EAD8}"/>
                </a:ext>
              </a:extLst>
            </p:cNvPr>
            <p:cNvCxnSpPr>
              <a:cxnSpLocks/>
            </p:cNvCxnSpPr>
            <p:nvPr/>
          </p:nvCxnSpPr>
          <p:spPr>
            <a:xfrm>
              <a:off x="1584581" y="1268480"/>
              <a:ext cx="571081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杀死进程">
              <a:extLst>
                <a:ext uri="{FF2B5EF4-FFF2-40B4-BE49-F238E27FC236}">
                  <a16:creationId xmlns:a16="http://schemas.microsoft.com/office/drawing/2014/main" id="{631DA90C-1964-1A4D-9CF7-9BCFB01C3653}"/>
                </a:ext>
              </a:extLst>
            </p:cNvPr>
            <p:cNvSpPr txBox="1"/>
            <p:nvPr/>
          </p:nvSpPr>
          <p:spPr>
            <a:xfrm>
              <a:off x="1493610" y="1721373"/>
              <a:ext cx="737094" cy="2110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pPr algn="ctr"/>
              <a:r>
                <a:rPr lang="zh-CN" altLang="en-US" sz="800" i="1" spc="40" dirty="0">
                  <a:solidFill>
                    <a:srgbClr val="E9BB7A"/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rPr>
                <a:t>数据解密</a:t>
              </a:r>
            </a:p>
          </p:txBody>
        </p:sp>
        <p:cxnSp>
          <p:nvCxnSpPr>
            <p:cNvPr id="102" name="直线箭头连接符 101">
              <a:extLst>
                <a:ext uri="{FF2B5EF4-FFF2-40B4-BE49-F238E27FC236}">
                  <a16:creationId xmlns:a16="http://schemas.microsoft.com/office/drawing/2014/main" id="{52782C0F-F98F-054E-BE1F-1AD3B3F39F8D}"/>
                </a:ext>
              </a:extLst>
            </p:cNvPr>
            <p:cNvCxnSpPr>
              <a:cxnSpLocks/>
            </p:cNvCxnSpPr>
            <p:nvPr/>
          </p:nvCxnSpPr>
          <p:spPr>
            <a:xfrm>
              <a:off x="1584581" y="1969520"/>
              <a:ext cx="571081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杀死进程">
              <a:extLst>
                <a:ext uri="{FF2B5EF4-FFF2-40B4-BE49-F238E27FC236}">
                  <a16:creationId xmlns:a16="http://schemas.microsoft.com/office/drawing/2014/main" id="{BC4BFA92-C0C9-E747-865A-047356272F02}"/>
                </a:ext>
              </a:extLst>
            </p:cNvPr>
            <p:cNvSpPr txBox="1"/>
            <p:nvPr/>
          </p:nvSpPr>
          <p:spPr>
            <a:xfrm>
              <a:off x="3281770" y="1385548"/>
              <a:ext cx="737094" cy="2110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pPr algn="ctr"/>
              <a:r>
                <a:rPr lang="zh-CN" altLang="en-US" sz="800" i="1" spc="40" dirty="0">
                  <a:solidFill>
                    <a:srgbClr val="E9BB7A"/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rPr>
                <a:t>单向传输</a:t>
              </a:r>
            </a:p>
          </p:txBody>
        </p:sp>
        <p:cxnSp>
          <p:nvCxnSpPr>
            <p:cNvPr id="104" name="直线箭头连接符 103">
              <a:extLst>
                <a:ext uri="{FF2B5EF4-FFF2-40B4-BE49-F238E27FC236}">
                  <a16:creationId xmlns:a16="http://schemas.microsoft.com/office/drawing/2014/main" id="{EC8E600C-8CF9-5745-B573-3A09989CFB8D}"/>
                </a:ext>
              </a:extLst>
            </p:cNvPr>
            <p:cNvCxnSpPr>
              <a:cxnSpLocks/>
            </p:cNvCxnSpPr>
            <p:nvPr/>
          </p:nvCxnSpPr>
          <p:spPr>
            <a:xfrm>
              <a:off x="3372741" y="1633695"/>
              <a:ext cx="571081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圆角矩形 151">
              <a:extLst>
                <a:ext uri="{FF2B5EF4-FFF2-40B4-BE49-F238E27FC236}">
                  <a16:creationId xmlns:a16="http://schemas.microsoft.com/office/drawing/2014/main" id="{56F860D4-C81F-9142-9AF6-91735ADC2A54}"/>
                </a:ext>
              </a:extLst>
            </p:cNvPr>
            <p:cNvSpPr/>
            <p:nvPr/>
          </p:nvSpPr>
          <p:spPr>
            <a:xfrm>
              <a:off x="5319817" y="984982"/>
              <a:ext cx="255684" cy="130025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686A95">
                    <a:alpha val="0"/>
                  </a:srgbClr>
                </a:gs>
                <a:gs pos="11000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800" dirty="0">
                  <a:solidFill>
                    <a:schemeClr val="bg1">
                      <a:lumMod val="85000"/>
                    </a:schemeClr>
                  </a:solidFill>
                  <a:latin typeface="Source Han Sans CN Regular"/>
                  <a:ea typeface="Source Han Sans CN Regular"/>
                  <a:sym typeface="Franklin Gothic Book" panose="020B0503020102020204"/>
                </a:rPr>
                <a:t>统一安全入口</a:t>
              </a:r>
            </a:p>
          </p:txBody>
        </p:sp>
        <p:cxnSp>
          <p:nvCxnSpPr>
            <p:cNvPr id="107" name="直线箭头连接符 106">
              <a:extLst>
                <a:ext uri="{FF2B5EF4-FFF2-40B4-BE49-F238E27FC236}">
                  <a16:creationId xmlns:a16="http://schemas.microsoft.com/office/drawing/2014/main" id="{806A9C92-5BB0-9644-92EB-08689486B988}"/>
                </a:ext>
              </a:extLst>
            </p:cNvPr>
            <p:cNvCxnSpPr>
              <a:cxnSpLocks/>
            </p:cNvCxnSpPr>
            <p:nvPr/>
          </p:nvCxnSpPr>
          <p:spPr>
            <a:xfrm>
              <a:off x="4909928" y="1268480"/>
              <a:ext cx="359364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线箭头连接符 111">
              <a:extLst>
                <a:ext uri="{FF2B5EF4-FFF2-40B4-BE49-F238E27FC236}">
                  <a16:creationId xmlns:a16="http://schemas.microsoft.com/office/drawing/2014/main" id="{7ECDA5D0-72BC-1C48-A9A4-53613A70676E}"/>
                </a:ext>
              </a:extLst>
            </p:cNvPr>
            <p:cNvCxnSpPr>
              <a:cxnSpLocks/>
            </p:cNvCxnSpPr>
            <p:nvPr/>
          </p:nvCxnSpPr>
          <p:spPr>
            <a:xfrm>
              <a:off x="4889608" y="1959360"/>
              <a:ext cx="359364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线箭头连接符 112">
              <a:extLst>
                <a:ext uri="{FF2B5EF4-FFF2-40B4-BE49-F238E27FC236}">
                  <a16:creationId xmlns:a16="http://schemas.microsoft.com/office/drawing/2014/main" id="{347EE694-C3ED-8D4B-B733-776DAABB30C5}"/>
                </a:ext>
              </a:extLst>
            </p:cNvPr>
            <p:cNvCxnSpPr>
              <a:cxnSpLocks/>
            </p:cNvCxnSpPr>
            <p:nvPr/>
          </p:nvCxnSpPr>
          <p:spPr>
            <a:xfrm>
              <a:off x="4889608" y="1624080"/>
              <a:ext cx="359364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圆角矩形 151">
              <a:extLst>
                <a:ext uri="{FF2B5EF4-FFF2-40B4-BE49-F238E27FC236}">
                  <a16:creationId xmlns:a16="http://schemas.microsoft.com/office/drawing/2014/main" id="{F8D1D9B3-BD1C-7247-A1ED-38B308CDC732}"/>
                </a:ext>
              </a:extLst>
            </p:cNvPr>
            <p:cNvSpPr/>
            <p:nvPr/>
          </p:nvSpPr>
          <p:spPr>
            <a:xfrm>
              <a:off x="5927171" y="972143"/>
              <a:ext cx="403200" cy="1339428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1000" dirty="0">
                  <a:solidFill>
                    <a:srgbClr val="E9BB7A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评</a:t>
              </a:r>
              <a:endParaRPr lang="en-US" altLang="zh-CN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  <a:p>
              <a:pPr algn="ctr" defTabSz="653247"/>
              <a:r>
                <a:rPr lang="zh-CN" altLang="en-US" sz="1000" dirty="0">
                  <a:solidFill>
                    <a:srgbClr val="E9BB7A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测</a:t>
              </a:r>
              <a:endParaRPr lang="en-US" altLang="zh-CN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  <a:p>
              <a:pPr algn="ctr" defTabSz="653247"/>
              <a:r>
                <a:rPr lang="zh-CN" altLang="en-US" sz="1000" dirty="0">
                  <a:solidFill>
                    <a:srgbClr val="E9BB7A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企</a:t>
              </a:r>
              <a:endParaRPr lang="en-US" altLang="zh-CN" sz="10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  <a:p>
              <a:pPr algn="ctr" defTabSz="653247"/>
              <a:r>
                <a:rPr lang="zh-CN" altLang="en-US" sz="1000" dirty="0">
                  <a:solidFill>
                    <a:srgbClr val="E9BB7A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业</a:t>
              </a:r>
            </a:p>
          </p:txBody>
        </p:sp>
        <p:sp>
          <p:nvSpPr>
            <p:cNvPr id="132" name="圆角矩形 151">
              <a:extLst>
                <a:ext uri="{FF2B5EF4-FFF2-40B4-BE49-F238E27FC236}">
                  <a16:creationId xmlns:a16="http://schemas.microsoft.com/office/drawing/2014/main" id="{B7048A7B-4925-3846-AEAF-5A7FA5651B91}"/>
                </a:ext>
              </a:extLst>
            </p:cNvPr>
            <p:cNvSpPr/>
            <p:nvPr/>
          </p:nvSpPr>
          <p:spPr>
            <a:xfrm>
              <a:off x="2108544" y="656156"/>
              <a:ext cx="1343915" cy="315987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1000" dirty="0">
                  <a:solidFill>
                    <a:schemeClr val="bg1">
                      <a:lumMod val="85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计算区</a:t>
              </a:r>
            </a:p>
          </p:txBody>
        </p:sp>
        <p:cxnSp>
          <p:nvCxnSpPr>
            <p:cNvPr id="138" name="直线箭头连接符 137">
              <a:extLst>
                <a:ext uri="{FF2B5EF4-FFF2-40B4-BE49-F238E27FC236}">
                  <a16:creationId xmlns:a16="http://schemas.microsoft.com/office/drawing/2014/main" id="{3E9F352B-BD9F-DE44-B492-0D44EF6612B8}"/>
                </a:ext>
              </a:extLst>
            </p:cNvPr>
            <p:cNvCxnSpPr>
              <a:cxnSpLocks/>
            </p:cNvCxnSpPr>
            <p:nvPr/>
          </p:nvCxnSpPr>
          <p:spPr>
            <a:xfrm>
              <a:off x="5595821" y="1268480"/>
              <a:ext cx="359364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线箭头连接符 138">
              <a:extLst>
                <a:ext uri="{FF2B5EF4-FFF2-40B4-BE49-F238E27FC236}">
                  <a16:creationId xmlns:a16="http://schemas.microsoft.com/office/drawing/2014/main" id="{0EE8E233-95C5-D341-9C7A-6F525480EF45}"/>
                </a:ext>
              </a:extLst>
            </p:cNvPr>
            <p:cNvCxnSpPr>
              <a:cxnSpLocks/>
            </p:cNvCxnSpPr>
            <p:nvPr/>
          </p:nvCxnSpPr>
          <p:spPr>
            <a:xfrm>
              <a:off x="5575501" y="1959360"/>
              <a:ext cx="359364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线箭头连接符 139">
              <a:extLst>
                <a:ext uri="{FF2B5EF4-FFF2-40B4-BE49-F238E27FC236}">
                  <a16:creationId xmlns:a16="http://schemas.microsoft.com/office/drawing/2014/main" id="{5593D188-DE26-7C42-A912-3C5CA3D5C041}"/>
                </a:ext>
              </a:extLst>
            </p:cNvPr>
            <p:cNvCxnSpPr>
              <a:cxnSpLocks/>
            </p:cNvCxnSpPr>
            <p:nvPr/>
          </p:nvCxnSpPr>
          <p:spPr>
            <a:xfrm>
              <a:off x="5575501" y="1624080"/>
              <a:ext cx="359364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圆角矩形 150">
              <a:extLst>
                <a:ext uri="{FF2B5EF4-FFF2-40B4-BE49-F238E27FC236}">
                  <a16:creationId xmlns:a16="http://schemas.microsoft.com/office/drawing/2014/main" id="{88CA513D-B087-3549-B9A8-41F1F98ADB6E}"/>
                </a:ext>
              </a:extLst>
            </p:cNvPr>
            <p:cNvSpPr/>
            <p:nvPr/>
          </p:nvSpPr>
          <p:spPr>
            <a:xfrm>
              <a:off x="70559" y="917289"/>
              <a:ext cx="403200" cy="1410465"/>
            </a:xfrm>
            <a:prstGeom prst="roundRect">
              <a:avLst>
                <a:gd name="adj" fmla="val 1344"/>
              </a:avLst>
            </a:prstGeom>
            <a:gradFill flip="none" rotWithShape="1">
              <a:gsLst>
                <a:gs pos="99000">
                  <a:srgbClr val="1B254C">
                    <a:alpha val="21000"/>
                  </a:srgbClr>
                </a:gs>
                <a:gs pos="0">
                  <a:srgbClr val="435BAE">
                    <a:alpha val="43000"/>
                  </a:srgbClr>
                </a:gs>
              </a:gsLst>
              <a:lin ang="108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algn="ctr" defTabSz="653247"/>
              <a:r>
                <a:rPr lang="zh-CN" altLang="en-US" sz="1000" dirty="0">
                  <a:solidFill>
                    <a:srgbClr val="EBBC7D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参</a:t>
              </a:r>
              <a:endParaRPr lang="en-US" altLang="zh-CN" sz="1000" dirty="0">
                <a:solidFill>
                  <a:srgbClr val="EBBC7D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  <a:p>
              <a:pPr algn="ctr" defTabSz="653247"/>
              <a:r>
                <a:rPr lang="zh-CN" altLang="en-US" sz="1000" dirty="0">
                  <a:solidFill>
                    <a:srgbClr val="EBBC7D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与</a:t>
              </a:r>
              <a:endParaRPr lang="en-US" altLang="zh-CN" sz="1000" dirty="0">
                <a:solidFill>
                  <a:srgbClr val="EBBC7D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  <a:p>
              <a:pPr algn="ctr" defTabSz="653247"/>
              <a:r>
                <a:rPr lang="zh-CN" altLang="en-US" sz="1000" dirty="0">
                  <a:solidFill>
                    <a:srgbClr val="EBBC7D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医</a:t>
              </a:r>
              <a:endParaRPr lang="en-US" altLang="zh-CN" sz="1000" dirty="0">
                <a:solidFill>
                  <a:srgbClr val="EBBC7D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  <a:p>
              <a:pPr algn="ctr" defTabSz="653247"/>
              <a:r>
                <a:rPr lang="zh-CN" altLang="en-US" sz="1000" dirty="0">
                  <a:solidFill>
                    <a:srgbClr val="EBBC7D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院</a:t>
              </a:r>
            </a:p>
          </p:txBody>
        </p:sp>
        <p:sp>
          <p:nvSpPr>
            <p:cNvPr id="145" name="杀死进程">
              <a:extLst>
                <a:ext uri="{FF2B5EF4-FFF2-40B4-BE49-F238E27FC236}">
                  <a16:creationId xmlns:a16="http://schemas.microsoft.com/office/drawing/2014/main" id="{BF89FB90-FA9E-184F-BC63-8141AEED04CC}"/>
                </a:ext>
              </a:extLst>
            </p:cNvPr>
            <p:cNvSpPr txBox="1"/>
            <p:nvPr/>
          </p:nvSpPr>
          <p:spPr>
            <a:xfrm>
              <a:off x="304890" y="1721373"/>
              <a:ext cx="737094" cy="21105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pPr algn="ctr"/>
              <a:r>
                <a:rPr lang="zh-CN" altLang="en-US" sz="800" i="1" spc="40" dirty="0">
                  <a:solidFill>
                    <a:srgbClr val="E9BB7A"/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rPr>
                <a:t>脱敏数据</a:t>
              </a:r>
            </a:p>
          </p:txBody>
        </p:sp>
        <p:cxnSp>
          <p:nvCxnSpPr>
            <p:cNvPr id="146" name="直线箭头连接符 145">
              <a:extLst>
                <a:ext uri="{FF2B5EF4-FFF2-40B4-BE49-F238E27FC236}">
                  <a16:creationId xmlns:a16="http://schemas.microsoft.com/office/drawing/2014/main" id="{AAD220A8-9017-DE41-B64B-E793E1C4E86A}"/>
                </a:ext>
              </a:extLst>
            </p:cNvPr>
            <p:cNvCxnSpPr>
              <a:cxnSpLocks/>
            </p:cNvCxnSpPr>
            <p:nvPr/>
          </p:nvCxnSpPr>
          <p:spPr>
            <a:xfrm>
              <a:off x="395861" y="1969520"/>
              <a:ext cx="571081" cy="0"/>
            </a:xfrm>
            <a:prstGeom prst="straightConnector1">
              <a:avLst/>
            </a:prstGeom>
            <a:ln w="12700">
              <a:solidFill>
                <a:srgbClr val="E9BB7A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文本框 148">
            <a:extLst>
              <a:ext uri="{FF2B5EF4-FFF2-40B4-BE49-F238E27FC236}">
                <a16:creationId xmlns:a16="http://schemas.microsoft.com/office/drawing/2014/main" id="{214AE102-FA44-A144-A23C-BD87DF57FC46}"/>
              </a:ext>
            </a:extLst>
          </p:cNvPr>
          <p:cNvSpPr txBox="1"/>
          <p:nvPr/>
        </p:nvSpPr>
        <p:spPr>
          <a:xfrm>
            <a:off x="237566" y="2418650"/>
            <a:ext cx="1686958" cy="122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0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疫情期间，工信部牵头启动“人工智能抗疫产品”测试工作，加速推进人工智能创新技术与产品落地应用。</a:t>
            </a:r>
            <a:endParaRPr kumimoji="1" lang="en-US" altLang="zh-CN" sz="10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842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00C42ED-911C-F24F-9222-7388C26A4C92}"/>
              </a:ext>
            </a:extLst>
          </p:cNvPr>
          <p:cNvSpPr txBox="1"/>
          <p:nvPr/>
        </p:nvSpPr>
        <p:spPr>
          <a:xfrm>
            <a:off x="1003614" y="1180194"/>
            <a:ext cx="4777426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1600" dirty="0" err="1">
                <a:solidFill>
                  <a:srgbClr val="EBBC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UCloud</a:t>
            </a:r>
            <a:r>
              <a:rPr kumimoji="1" lang="zh-CN" altLang="en-US" sz="1600" dirty="0">
                <a:solidFill>
                  <a:srgbClr val="EBBC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作为中立、可信赖的云计算服务商，提供</a:t>
            </a:r>
            <a:r>
              <a:rPr kumimoji="1" lang="en-US" altLang="zh-CN" sz="1600" dirty="0" err="1">
                <a:solidFill>
                  <a:srgbClr val="EBBC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UCloudStack</a:t>
            </a:r>
            <a:r>
              <a:rPr kumimoji="1" lang="zh-CN" altLang="en-US" sz="1600" dirty="0">
                <a:solidFill>
                  <a:srgbClr val="EBBC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私有云环境、数据安全沙箱、容器镜像仓库等作为支撑。</a:t>
            </a:r>
            <a:endParaRPr kumimoji="1" lang="en-US" altLang="zh-CN" sz="1600" dirty="0">
              <a:solidFill>
                <a:srgbClr val="EBBC7D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A47EAF-53F1-C049-9FF2-E7C43A58B4D8}"/>
              </a:ext>
            </a:extLst>
          </p:cNvPr>
          <p:cNvSpPr txBox="1"/>
          <p:nvPr/>
        </p:nvSpPr>
        <p:spPr>
          <a:xfrm>
            <a:off x="3392327" y="2825750"/>
            <a:ext cx="4876800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EBBC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通过公平、公正的评测环境，几十家</a:t>
            </a:r>
            <a:r>
              <a:rPr kumimoji="1" lang="en-US" altLang="zh-CN" sz="1600" dirty="0">
                <a:solidFill>
                  <a:srgbClr val="EBBC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AI</a:t>
            </a:r>
            <a:r>
              <a:rPr kumimoji="1" lang="zh-CN" altLang="en-US" sz="1600" dirty="0">
                <a:solidFill>
                  <a:srgbClr val="EBBC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医疗企业携带自身最优算法模型，在同一时间、统一沙箱环境、统一的数据集进行封闭评测。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6C494E-8D10-B94D-86A7-D9850D55E928}"/>
              </a:ext>
            </a:extLst>
          </p:cNvPr>
          <p:cNvSpPr txBox="1"/>
          <p:nvPr/>
        </p:nvSpPr>
        <p:spPr>
          <a:xfrm>
            <a:off x="-260096" y="267958"/>
            <a:ext cx="2124456" cy="20497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9600" dirty="0">
                <a:solidFill>
                  <a:srgbClr val="1B2146"/>
                </a:solidFill>
                <a:latin typeface="Exo Thin" pitchFamily="2" charset="0"/>
                <a:ea typeface="Source Han Sans CN" panose="020B0500000000000000" pitchFamily="34" charset="-128"/>
                <a:cs typeface="Hiragino Sans GB W3" charset="-122"/>
              </a:rPr>
              <a:t>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60B25C-D714-6F43-9FF5-B96DF598641E}"/>
              </a:ext>
            </a:extLst>
          </p:cNvPr>
          <p:cNvSpPr txBox="1"/>
          <p:nvPr/>
        </p:nvSpPr>
        <p:spPr>
          <a:xfrm>
            <a:off x="5830727" y="3394528"/>
            <a:ext cx="2124456" cy="17235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8000" dirty="0">
                <a:solidFill>
                  <a:srgbClr val="1B2146"/>
                </a:solidFill>
                <a:latin typeface="Exo Thin" pitchFamily="2" charset="0"/>
                <a:ea typeface="Source Han Sans CN" panose="020B0500000000000000" pitchFamily="34" charset="-128"/>
                <a:cs typeface="Hiragino Sans GB W3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73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039D59C-94C7-C944-A3C8-0B291DF0F85C}"/>
              </a:ext>
            </a:extLst>
          </p:cNvPr>
          <p:cNvGrpSpPr/>
          <p:nvPr/>
        </p:nvGrpSpPr>
        <p:grpSpPr>
          <a:xfrm>
            <a:off x="878270" y="915670"/>
            <a:ext cx="7285860" cy="3518393"/>
            <a:chOff x="568836" y="696119"/>
            <a:chExt cx="7790073" cy="3761881"/>
          </a:xfrm>
        </p:grpSpPr>
        <p:sp>
          <p:nvSpPr>
            <p:cNvPr id="22" name="圆角矩形 150">
              <a:extLst>
                <a:ext uri="{FF2B5EF4-FFF2-40B4-BE49-F238E27FC236}">
                  <a16:creationId xmlns:a16="http://schemas.microsoft.com/office/drawing/2014/main" id="{DAAD2FD2-B239-5644-A63B-C5FE80F5D6ED}"/>
                </a:ext>
              </a:extLst>
            </p:cNvPr>
            <p:cNvSpPr/>
            <p:nvPr/>
          </p:nvSpPr>
          <p:spPr>
            <a:xfrm>
              <a:off x="568836" y="696119"/>
              <a:ext cx="7790073" cy="376188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1B254C">
                    <a:lumMod val="93000"/>
                    <a:lumOff val="7000"/>
                    <a:alpha val="70000"/>
                  </a:srgbClr>
                </a:gs>
                <a:gs pos="0">
                  <a:srgbClr val="24305E">
                    <a:lumMod val="88000"/>
                    <a:lumOff val="12000"/>
                  </a:srgbClr>
                </a:gs>
              </a:gsLst>
              <a:lin ang="5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200">
                <a:solidFill>
                  <a:schemeClr val="tx1"/>
                </a:solidFill>
                <a:latin typeface="Source Han Sans CN Regular"/>
                <a:ea typeface="Source Han Sans CN Regular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CF7BA2F-EE79-7049-B690-D0BCC116A3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3243" y="928116"/>
              <a:ext cx="4839142" cy="3329617"/>
            </a:xfrm>
            <a:prstGeom prst="rect">
              <a:avLst/>
            </a:prstGeom>
            <a:gradFill>
              <a:gsLst>
                <a:gs pos="100000">
                  <a:srgbClr val="1B254C">
                    <a:lumMod val="93000"/>
                    <a:lumOff val="7000"/>
                    <a:alpha val="70000"/>
                  </a:srgbClr>
                </a:gs>
                <a:gs pos="0">
                  <a:srgbClr val="24305E">
                    <a:lumMod val="88000"/>
                    <a:lumOff val="12000"/>
                  </a:srgbClr>
                </a:gs>
              </a:gsLst>
              <a:lin ang="5400000" scaled="0"/>
            </a:gradFill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E265E2A1-B41F-E549-B29E-762E734A293A}"/>
              </a:ext>
            </a:extLst>
          </p:cNvPr>
          <p:cNvGrpSpPr/>
          <p:nvPr/>
        </p:nvGrpSpPr>
        <p:grpSpPr>
          <a:xfrm>
            <a:off x="3690809" y="1772430"/>
            <a:ext cx="3772523" cy="1804872"/>
            <a:chOff x="1127645" y="1234424"/>
            <a:chExt cx="6824312" cy="3264926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86334DB0-C507-F443-83BD-6FBC46B02B30}"/>
                </a:ext>
              </a:extLst>
            </p:cNvPr>
            <p:cNvSpPr/>
            <p:nvPr/>
          </p:nvSpPr>
          <p:spPr>
            <a:xfrm>
              <a:off x="4082601" y="2404362"/>
              <a:ext cx="914400" cy="91440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7480829-788E-3547-BF1B-AE50CE2118A0}"/>
                </a:ext>
              </a:extLst>
            </p:cNvPr>
            <p:cNvSpPr/>
            <p:nvPr/>
          </p:nvSpPr>
          <p:spPr>
            <a:xfrm>
              <a:off x="2605123" y="1234424"/>
              <a:ext cx="914400" cy="914400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FF9975F9-F90F-A94D-AC6F-230D7627CC2A}"/>
                </a:ext>
              </a:extLst>
            </p:cNvPr>
            <p:cNvSpPr/>
            <p:nvPr/>
          </p:nvSpPr>
          <p:spPr>
            <a:xfrm>
              <a:off x="2605123" y="2404362"/>
              <a:ext cx="914400" cy="914400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C108BBA-4EF9-D64F-B4EA-810297999FB8}"/>
                </a:ext>
              </a:extLst>
            </p:cNvPr>
            <p:cNvSpPr/>
            <p:nvPr/>
          </p:nvSpPr>
          <p:spPr>
            <a:xfrm>
              <a:off x="1127645" y="2409687"/>
              <a:ext cx="914400" cy="914400"/>
            </a:xfrm>
            <a:prstGeom prst="ellipse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ED50639-BE4E-5D4B-BFC7-F3A86FBF4E4F}"/>
                </a:ext>
              </a:extLst>
            </p:cNvPr>
            <p:cNvSpPr/>
            <p:nvPr/>
          </p:nvSpPr>
          <p:spPr>
            <a:xfrm>
              <a:off x="7037557" y="1234424"/>
              <a:ext cx="914400" cy="914400"/>
            </a:xfrm>
            <a:prstGeom prst="ellipse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A61FC19-781C-FB48-86F8-1B2C8FA18584}"/>
                </a:ext>
              </a:extLst>
            </p:cNvPr>
            <p:cNvSpPr/>
            <p:nvPr/>
          </p:nvSpPr>
          <p:spPr>
            <a:xfrm>
              <a:off x="5560079" y="1234424"/>
              <a:ext cx="914400" cy="914400"/>
            </a:xfrm>
            <a:prstGeom prst="ellipse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092871D-E6F7-334A-A85D-024484E1E72C}"/>
                </a:ext>
              </a:extLst>
            </p:cNvPr>
            <p:cNvSpPr/>
            <p:nvPr/>
          </p:nvSpPr>
          <p:spPr>
            <a:xfrm>
              <a:off x="1127645" y="1234424"/>
              <a:ext cx="914400" cy="914400"/>
            </a:xfrm>
            <a:prstGeom prst="ellipse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82A352F-51EC-DC41-9399-470278CAA176}"/>
                </a:ext>
              </a:extLst>
            </p:cNvPr>
            <p:cNvSpPr/>
            <p:nvPr/>
          </p:nvSpPr>
          <p:spPr>
            <a:xfrm>
              <a:off x="5560079" y="2404362"/>
              <a:ext cx="914400" cy="914400"/>
            </a:xfrm>
            <a:prstGeom prst="ellipse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64C2F8F-E39C-6748-A2AF-E5FAC8A93C75}"/>
                </a:ext>
              </a:extLst>
            </p:cNvPr>
            <p:cNvSpPr/>
            <p:nvPr/>
          </p:nvSpPr>
          <p:spPr>
            <a:xfrm>
              <a:off x="2605123" y="3584950"/>
              <a:ext cx="914400" cy="914400"/>
            </a:xfrm>
            <a:prstGeom prst="ellipse">
              <a:avLst/>
            </a:prstGeom>
            <a:blipFill dpi="0"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A02C66B-F5E2-A24A-82C9-537A54625153}"/>
                </a:ext>
              </a:extLst>
            </p:cNvPr>
            <p:cNvSpPr/>
            <p:nvPr/>
          </p:nvSpPr>
          <p:spPr>
            <a:xfrm>
              <a:off x="4082601" y="3584950"/>
              <a:ext cx="914400" cy="914400"/>
            </a:xfrm>
            <a:prstGeom prst="ellipse">
              <a:avLst/>
            </a:prstGeom>
            <a:blipFill dpi="0"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C8708C6-F3CC-704C-9581-EAE595571AD3}"/>
                </a:ext>
              </a:extLst>
            </p:cNvPr>
            <p:cNvSpPr/>
            <p:nvPr/>
          </p:nvSpPr>
          <p:spPr>
            <a:xfrm>
              <a:off x="5560079" y="3584950"/>
              <a:ext cx="914400" cy="914400"/>
            </a:xfrm>
            <a:prstGeom prst="ellipse">
              <a:avLst/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A374DF9-12D2-764C-8D18-5BE4CF4D1EE4}"/>
                </a:ext>
              </a:extLst>
            </p:cNvPr>
            <p:cNvSpPr/>
            <p:nvPr/>
          </p:nvSpPr>
          <p:spPr>
            <a:xfrm>
              <a:off x="1127645" y="3584950"/>
              <a:ext cx="914400" cy="914400"/>
            </a:xfrm>
            <a:prstGeom prst="ellipse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3E7A35E-59F7-384A-95CE-5082537B7A10}"/>
                </a:ext>
              </a:extLst>
            </p:cNvPr>
            <p:cNvSpPr/>
            <p:nvPr/>
          </p:nvSpPr>
          <p:spPr>
            <a:xfrm>
              <a:off x="7037557" y="3584950"/>
              <a:ext cx="914400" cy="914400"/>
            </a:xfrm>
            <a:prstGeom prst="ellipse">
              <a:avLst/>
            </a:prstGeom>
            <a:blipFill dpi="0"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74D66DB-0CAB-6945-9B0E-3AFDD11F369B}"/>
                </a:ext>
              </a:extLst>
            </p:cNvPr>
            <p:cNvSpPr/>
            <p:nvPr/>
          </p:nvSpPr>
          <p:spPr>
            <a:xfrm>
              <a:off x="7037557" y="2404362"/>
              <a:ext cx="914400" cy="914400"/>
            </a:xfrm>
            <a:prstGeom prst="ellipse">
              <a:avLst/>
            </a:prstGeom>
            <a:blipFill dpi="0"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14A84187-7573-6149-8694-4B23B6201829}"/>
                </a:ext>
              </a:extLst>
            </p:cNvPr>
            <p:cNvSpPr/>
            <p:nvPr/>
          </p:nvSpPr>
          <p:spPr>
            <a:xfrm>
              <a:off x="4082601" y="1234424"/>
              <a:ext cx="914400" cy="914400"/>
            </a:xfrm>
            <a:prstGeom prst="ellipse">
              <a:avLst/>
            </a:prstGeom>
            <a:blipFill dpi="0"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04377B8E-62A6-5D43-957E-0F244CCCF34C}"/>
              </a:ext>
            </a:extLst>
          </p:cNvPr>
          <p:cNvSpPr txBox="1"/>
          <p:nvPr/>
        </p:nvSpPr>
        <p:spPr>
          <a:xfrm>
            <a:off x="1065137" y="2444034"/>
            <a:ext cx="206210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400" spc="40">
                <a:solidFill>
                  <a:srgbClr val="EABA7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dirty="0"/>
              <a:t>生态合作伙伴</a:t>
            </a:r>
          </a:p>
        </p:txBody>
      </p:sp>
    </p:spTree>
    <p:extLst>
      <p:ext uri="{BB962C8B-B14F-4D97-AF65-F5344CB8AC3E}">
        <p14:creationId xmlns:p14="http://schemas.microsoft.com/office/powerpoint/2010/main" val="542083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14179</TotalTime>
  <Words>654</Words>
  <Application>Microsoft Macintosh PowerPoint</Application>
  <PresentationFormat>全屏显示(16:9)</PresentationFormat>
  <Paragraphs>172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Microsoft YaHei Light</vt:lpstr>
      <vt:lpstr>Calibri Light</vt:lpstr>
      <vt:lpstr>Exo Thin</vt:lpstr>
      <vt:lpstr>Calibri</vt:lpstr>
      <vt:lpstr>Source Han Sans CN</vt:lpstr>
      <vt:lpstr>Microsoft YaHei</vt:lpstr>
      <vt:lpstr>Source Han Sans CN Medium</vt:lpstr>
      <vt:lpstr>Source Han Sans CN Light</vt:lpstr>
      <vt:lpstr>Source Han Sans CN Normal</vt:lpstr>
      <vt:lpstr>Arial</vt:lpstr>
      <vt:lpstr>等线</vt:lpstr>
      <vt:lpstr>Source Han Sans CN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王君颖</dc:creator>
  <cp:lastModifiedBy>Microsoft Office User</cp:lastModifiedBy>
  <cp:revision>537</cp:revision>
  <dcterms:created xsi:type="dcterms:W3CDTF">2019-08-19T05:30:30Z</dcterms:created>
  <dcterms:modified xsi:type="dcterms:W3CDTF">2020-10-15T03:07:18Z</dcterms:modified>
</cp:coreProperties>
</file>