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96" r:id="rId1"/>
  </p:sldMasterIdLst>
  <p:notesMasterIdLst>
    <p:notesMasterId r:id="rId18"/>
  </p:notesMasterIdLst>
  <p:sldIdLst>
    <p:sldId id="256" r:id="rId2"/>
    <p:sldId id="287" r:id="rId3"/>
    <p:sldId id="316" r:id="rId4"/>
    <p:sldId id="263" r:id="rId5"/>
    <p:sldId id="317" r:id="rId6"/>
    <p:sldId id="276" r:id="rId7"/>
    <p:sldId id="305" r:id="rId8"/>
    <p:sldId id="303" r:id="rId9"/>
    <p:sldId id="318" r:id="rId10"/>
    <p:sldId id="319" r:id="rId11"/>
    <p:sldId id="265" r:id="rId12"/>
    <p:sldId id="320" r:id="rId13"/>
    <p:sldId id="321" r:id="rId14"/>
    <p:sldId id="322" r:id="rId15"/>
    <p:sldId id="323" r:id="rId16"/>
    <p:sldId id="264" r:id="rId17"/>
  </p:sldIdLst>
  <p:sldSz cx="9144000" cy="5143500" type="screen16x9"/>
  <p:notesSz cx="9926638" cy="6797675"/>
  <p:embeddedFontLst>
    <p:embeddedFont>
      <p:font typeface="等线" panose="02010600030101010101" pitchFamily="2" charset="-122"/>
      <p:regular r:id="rId19"/>
      <p:bold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Exo" pitchFamily="2" charset="0"/>
      <p:regular r:id="rId29"/>
      <p:italic r:id="rId30"/>
    </p:embeddedFont>
    <p:embeddedFont>
      <p:font typeface="Exo Black" pitchFamily="2" charset="0"/>
      <p:regular r:id="rId31"/>
      <p:italic r:id="rId32"/>
    </p:embeddedFont>
    <p:embeddedFont>
      <p:font typeface="Source Han Sans CN" panose="020B0500000000000000" pitchFamily="34" charset="-128"/>
      <p:regular r:id="rId33"/>
      <p:bold r:id="rId34"/>
    </p:embeddedFont>
    <p:embeddedFont>
      <p:font typeface="Source Han Sans CN Light" panose="020B0300000000000000" pitchFamily="34" charset="-128"/>
      <p:regular r:id="rId35"/>
    </p:embeddedFont>
    <p:embeddedFont>
      <p:font typeface="Source Han Sans CN Medium" panose="020B0500000000000000" pitchFamily="34" charset="-128"/>
      <p:regular r:id="rId36"/>
      <p:bold r:id="rId37"/>
      <p:italic r:id="rId38"/>
      <p:boldItalic r:id="rId39"/>
    </p:embeddedFont>
    <p:embeddedFont>
      <p:font typeface="Source Han Sans CN Regular" panose="020B0500000000000000" pitchFamily="34" charset="-128"/>
      <p:regular r:id="rId40"/>
    </p:embeddedFont>
  </p:embeddedFontLst>
  <p:defaultTextStyle>
    <a:defPPr>
      <a:defRPr lang="zh-CN"/>
    </a:defPPr>
    <a:lvl1pPr marL="0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785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568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352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136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3920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6703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9488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271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7CBE"/>
    <a:srgbClr val="438ABD"/>
    <a:srgbClr val="4E6C7F"/>
    <a:srgbClr val="7DAECB"/>
    <a:srgbClr val="383269"/>
    <a:srgbClr val="5832A5"/>
    <a:srgbClr val="FECC86"/>
    <a:srgbClr val="E9BB79"/>
    <a:srgbClr val="C19B66"/>
    <a:srgbClr val="FFD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2"/>
    <p:restoredTop sz="87580" autoAdjust="0"/>
  </p:normalViewPr>
  <p:slideViewPr>
    <p:cSldViewPr snapToGrid="0" snapToObjects="1">
      <p:cViewPr varScale="1">
        <p:scale>
          <a:sx n="125" d="100"/>
          <a:sy n="125" d="100"/>
        </p:scale>
        <p:origin x="840" y="176"/>
      </p:cViewPr>
      <p:guideLst/>
    </p:cSldViewPr>
  </p:slid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185" d="100"/>
        <a:sy n="185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2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DCD60-9CCB-CC4B-8E0F-CF2CBA93912B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99C16-E853-5541-80C5-93211B3ABB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989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1pPr>
    <a:lvl2pPr marL="164912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2pPr>
    <a:lvl3pPr marL="329824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3pPr>
    <a:lvl4pPr marL="494736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4pPr>
    <a:lvl5pPr marL="659648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5pPr>
    <a:lvl6pPr marL="824560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6pPr>
    <a:lvl7pPr marL="989472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7pPr>
    <a:lvl8pPr marL="1154384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8pPr>
    <a:lvl9pPr marL="1319296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2552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pPr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268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9841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500" dirty="0"/>
              <a:t>IoT Core</a:t>
            </a:r>
            <a:r>
              <a:rPr lang="zh-CN" altLang="en-US" sz="500" dirty="0"/>
              <a:t>作为万物互联的基石，承载了海量设备的连接，消息流转，搭建了设备与应用服务之间的桥梁。</a:t>
            </a:r>
            <a:endParaRPr lang="en-US" altLang="zh-CN" sz="500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2840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500" dirty="0"/>
              <a:t>IoT Core</a:t>
            </a:r>
            <a:r>
              <a:rPr lang="zh-CN" altLang="en-US" sz="500" dirty="0"/>
              <a:t>作为万物互联的基石，承载了海量设备的连接，消息流转，搭建了设备与应用服务之间的桥梁。</a:t>
            </a:r>
            <a:endParaRPr lang="en-US" altLang="zh-CN" sz="500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2945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3840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pPr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9378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8830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9261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536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9048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pPr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5390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5352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500" dirty="0"/>
              <a:t>IoT Core</a:t>
            </a:r>
            <a:r>
              <a:rPr lang="zh-CN" altLang="en-US" sz="500" dirty="0"/>
              <a:t>作为万物互联的基石，承载了海量设备的连接，消息流转，搭建了设备与应用服务之间的桥梁。</a:t>
            </a:r>
            <a:endParaRPr lang="en-US" altLang="zh-CN" sz="500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6861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500" dirty="0"/>
              <a:t>IoT Core</a:t>
            </a:r>
            <a:r>
              <a:rPr lang="zh-CN" altLang="en-US" sz="500" dirty="0"/>
              <a:t>作为万物互联的基石，承载了海量设备的连接，消息流转，搭建了设备与应用服务之间的桥梁。</a:t>
            </a:r>
            <a:endParaRPr lang="en-US" altLang="zh-CN" sz="500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0278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169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187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254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077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885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182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065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013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D06382-C069-744C-8A2D-4286C3ED1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975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754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357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8C25AB0-0405-9F4B-A873-A4437CE0F1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66000"/>
          </a:blip>
          <a:stretch>
            <a:fillRect/>
          </a:stretch>
        </p:blipFill>
        <p:spPr>
          <a:xfrm>
            <a:off x="407988" y="4819544"/>
            <a:ext cx="8416250" cy="1225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5B63A35-5903-6D4F-AB7A-DD8ED06BEAF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42000"/>
          </a:blip>
          <a:stretch>
            <a:fillRect/>
          </a:stretch>
        </p:blipFill>
        <p:spPr>
          <a:xfrm>
            <a:off x="7872549" y="287867"/>
            <a:ext cx="951689" cy="12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D455309-7E6E-6748-B193-28F00A9C2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170" y="-421352"/>
            <a:ext cx="5319486" cy="457530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BD98086-CC59-024D-B4BA-5F33C336A07C}"/>
              </a:ext>
            </a:extLst>
          </p:cNvPr>
          <p:cNvSpPr txBox="1"/>
          <p:nvPr/>
        </p:nvSpPr>
        <p:spPr>
          <a:xfrm>
            <a:off x="713039" y="1758944"/>
            <a:ext cx="4864801" cy="67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" altLang="zh-CN" sz="2800" dirty="0" err="1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UCloud</a:t>
            </a:r>
            <a:r>
              <a:rPr kumimoji="1" lang="en" altLang="zh-CN" sz="28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 Cube</a:t>
            </a:r>
            <a:r>
              <a:rPr kumimoji="1" lang="zh-CN" altLang="en-US" sz="280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容器技术解析</a:t>
            </a:r>
            <a:endParaRPr kumimoji="1" lang="zh-CN" altLang="en-US" sz="2800" spc="300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050294-A70D-CC45-A063-BA7E08EA681A}"/>
              </a:ext>
            </a:extLst>
          </p:cNvPr>
          <p:cNvSpPr txBox="1"/>
          <p:nvPr/>
        </p:nvSpPr>
        <p:spPr>
          <a:xfrm>
            <a:off x="713039" y="3143238"/>
            <a:ext cx="3365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1000">
                <a:solidFill>
                  <a:srgbClr val="E9BB7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pc="300" dirty="0">
                <a:latin typeface="Source Han Sans CN" panose="02010600030101010101" charset="-122"/>
                <a:ea typeface="Source Han Sans CN" panose="02010600030101010101" charset="-122"/>
              </a:rPr>
              <a:t>张苗磊</a:t>
            </a:r>
            <a:r>
              <a:rPr lang="en-US" altLang="zh-CN" spc="300" dirty="0">
                <a:latin typeface="Source Han Sans CN" panose="02010600030101010101" charset="-122"/>
                <a:ea typeface="Source Han Sans CN" panose="02010600030101010101" charset="-122"/>
              </a:rPr>
              <a:t>| </a:t>
            </a:r>
            <a:r>
              <a:rPr lang="en" altLang="zh-CN" spc="300" dirty="0" err="1">
                <a:latin typeface="Source Han Sans CN" panose="02010600030101010101" charset="-122"/>
                <a:ea typeface="Source Han Sans CN" panose="02010600030101010101" charset="-122"/>
              </a:rPr>
              <a:t>UCloud</a:t>
            </a:r>
            <a:r>
              <a:rPr lang="en" altLang="zh-CN" spc="300" dirty="0">
                <a:latin typeface="Source Han Sans CN" panose="02010600030101010101" charset="-122"/>
                <a:ea typeface="Source Han Sans CN" panose="02010600030101010101" charset="-122"/>
              </a:rPr>
              <a:t> </a:t>
            </a:r>
            <a:r>
              <a:rPr lang="zh-CN" altLang="en-US" spc="300" dirty="0">
                <a:latin typeface="Source Han Sans CN" panose="02010600030101010101" charset="-122"/>
                <a:ea typeface="Source Han Sans CN" panose="02010600030101010101" charset="-122"/>
              </a:rPr>
              <a:t>容器云研发负责人</a:t>
            </a:r>
          </a:p>
        </p:txBody>
      </p:sp>
    </p:spTree>
    <p:extLst>
      <p:ext uri="{BB962C8B-B14F-4D97-AF65-F5344CB8AC3E}">
        <p14:creationId xmlns:p14="http://schemas.microsoft.com/office/powerpoint/2010/main" val="1902628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圆角矩形 151">
            <a:extLst>
              <a:ext uri="{FF2B5EF4-FFF2-40B4-BE49-F238E27FC236}">
                <a16:creationId xmlns:a16="http://schemas.microsoft.com/office/drawing/2014/main" id="{2892D810-5FD5-0247-8140-DCC1F6A906A9}"/>
              </a:ext>
            </a:extLst>
          </p:cNvPr>
          <p:cNvSpPr/>
          <p:nvPr/>
        </p:nvSpPr>
        <p:spPr>
          <a:xfrm>
            <a:off x="4128862" y="1127575"/>
            <a:ext cx="3952457" cy="2289084"/>
          </a:xfrm>
          <a:prstGeom prst="roundRect">
            <a:avLst>
              <a:gd name="adj" fmla="val 1790"/>
            </a:avLst>
          </a:prstGeom>
          <a:gradFill flip="none" rotWithShape="1">
            <a:gsLst>
              <a:gs pos="0">
                <a:srgbClr val="1B2146"/>
              </a:gs>
              <a:gs pos="100000">
                <a:srgbClr val="1B2146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42" name="圆角矩形 151">
            <a:extLst>
              <a:ext uri="{FF2B5EF4-FFF2-40B4-BE49-F238E27FC236}">
                <a16:creationId xmlns:a16="http://schemas.microsoft.com/office/drawing/2014/main" id="{83DB4996-5510-8D42-9937-937CF924A4DE}"/>
              </a:ext>
            </a:extLst>
          </p:cNvPr>
          <p:cNvSpPr/>
          <p:nvPr/>
        </p:nvSpPr>
        <p:spPr>
          <a:xfrm>
            <a:off x="830387" y="1127575"/>
            <a:ext cx="2645479" cy="2289084"/>
          </a:xfrm>
          <a:prstGeom prst="roundRect">
            <a:avLst>
              <a:gd name="adj" fmla="val 1790"/>
            </a:avLst>
          </a:prstGeom>
          <a:gradFill flip="none" rotWithShape="1">
            <a:gsLst>
              <a:gs pos="0">
                <a:srgbClr val="1B2146"/>
              </a:gs>
              <a:gs pos="100000">
                <a:srgbClr val="1B2146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E36BE630-3518-6F46-BD78-82ADC231809A}"/>
              </a:ext>
            </a:extLst>
          </p:cNvPr>
          <p:cNvSpPr txBox="1"/>
          <p:nvPr/>
        </p:nvSpPr>
        <p:spPr>
          <a:xfrm>
            <a:off x="3634715" y="464158"/>
            <a:ext cx="190187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4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外网联通性</a:t>
            </a:r>
            <a:endParaRPr kumimoji="1" lang="en-US" altLang="zh-CN" sz="2400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Hiragino Sans GB W3" panose="020B0300000000000000" charset="-122"/>
            </a:endParaRPr>
          </a:p>
        </p:txBody>
      </p: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2D0499C7-42DB-D04C-8A06-400C70833DF2}"/>
              </a:ext>
            </a:extLst>
          </p:cNvPr>
          <p:cNvGrpSpPr/>
          <p:nvPr/>
        </p:nvGrpSpPr>
        <p:grpSpPr>
          <a:xfrm>
            <a:off x="4585652" y="1412619"/>
            <a:ext cx="574276" cy="200055"/>
            <a:chOff x="1845349" y="2482974"/>
            <a:chExt cx="574276" cy="200055"/>
          </a:xfrm>
        </p:grpSpPr>
        <p:sp>
          <p:nvSpPr>
            <p:cNvPr id="88" name="矩形">
              <a:extLst>
                <a:ext uri="{FF2B5EF4-FFF2-40B4-BE49-F238E27FC236}">
                  <a16:creationId xmlns:a16="http://schemas.microsoft.com/office/drawing/2014/main" id="{52DB9DFF-A201-2A44-A49C-BC8F78E60FF5}"/>
                </a:ext>
              </a:extLst>
            </p:cNvPr>
            <p:cNvSpPr/>
            <p:nvPr/>
          </p:nvSpPr>
          <p:spPr>
            <a:xfrm>
              <a:off x="1845349" y="2490669"/>
              <a:ext cx="512490" cy="184666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/>
              <a:endParaRPr sz="643" dirty="0">
                <a:latin typeface="Source Han Sans CN Regular"/>
                <a:ea typeface="Source Han Sans CN Regular"/>
              </a:endParaRP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0B0BDCFF-063E-694F-9B18-4B303848E4C4}"/>
                </a:ext>
              </a:extLst>
            </p:cNvPr>
            <p:cNvSpPr txBox="1"/>
            <p:nvPr/>
          </p:nvSpPr>
          <p:spPr>
            <a:xfrm>
              <a:off x="1965019" y="2482974"/>
              <a:ext cx="45460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dirty="0">
                  <a:solidFill>
                    <a:schemeClr val="bg1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EIP </a:t>
              </a:r>
              <a:endParaRPr lang="zh-CN" altLang="en-US" sz="7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266CA9F4-47AE-2643-8C90-23031D2E18EC}"/>
              </a:ext>
            </a:extLst>
          </p:cNvPr>
          <p:cNvGrpSpPr/>
          <p:nvPr/>
        </p:nvGrpSpPr>
        <p:grpSpPr>
          <a:xfrm>
            <a:off x="4585652" y="2746605"/>
            <a:ext cx="557800" cy="391387"/>
            <a:chOff x="1845349" y="2490668"/>
            <a:chExt cx="557800" cy="391387"/>
          </a:xfrm>
        </p:grpSpPr>
        <p:sp>
          <p:nvSpPr>
            <p:cNvPr id="91" name="矩形">
              <a:extLst>
                <a:ext uri="{FF2B5EF4-FFF2-40B4-BE49-F238E27FC236}">
                  <a16:creationId xmlns:a16="http://schemas.microsoft.com/office/drawing/2014/main" id="{E725C28D-AA3E-E04B-986E-5AAC3C3B2F7A}"/>
                </a:ext>
              </a:extLst>
            </p:cNvPr>
            <p:cNvSpPr/>
            <p:nvPr/>
          </p:nvSpPr>
          <p:spPr>
            <a:xfrm>
              <a:off x="1845349" y="2490668"/>
              <a:ext cx="512490" cy="391387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4350A0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/>
              <a:endParaRPr sz="643" dirty="0">
                <a:latin typeface="Source Han Sans CN Regular"/>
                <a:ea typeface="Source Han Sans CN Regular"/>
              </a:endParaRP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FDA73329-FC9E-A345-8052-CA633C150FE9}"/>
                </a:ext>
              </a:extLst>
            </p:cNvPr>
            <p:cNvSpPr txBox="1"/>
            <p:nvPr/>
          </p:nvSpPr>
          <p:spPr>
            <a:xfrm>
              <a:off x="1890659" y="2563250"/>
              <a:ext cx="5124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bg1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cube </a:t>
              </a:r>
              <a:endParaRPr lang="zh-CN" altLang="en-US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8CF6B587-21BD-F34E-9F74-A9D60C361209}"/>
              </a:ext>
            </a:extLst>
          </p:cNvPr>
          <p:cNvGrpSpPr/>
          <p:nvPr/>
        </p:nvGrpSpPr>
        <p:grpSpPr>
          <a:xfrm>
            <a:off x="5836516" y="1420314"/>
            <a:ext cx="574276" cy="1725373"/>
            <a:chOff x="4526690" y="1322639"/>
            <a:chExt cx="574276" cy="1725373"/>
          </a:xfrm>
        </p:grpSpPr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4D585980-5ADD-1F45-B9AC-01740F81D7B6}"/>
                </a:ext>
              </a:extLst>
            </p:cNvPr>
            <p:cNvGrpSpPr/>
            <p:nvPr/>
          </p:nvGrpSpPr>
          <p:grpSpPr>
            <a:xfrm>
              <a:off x="4526690" y="1322639"/>
              <a:ext cx="574276" cy="200055"/>
              <a:chOff x="1845349" y="2482974"/>
              <a:chExt cx="574276" cy="200055"/>
            </a:xfrm>
          </p:grpSpPr>
          <p:sp>
            <p:nvSpPr>
              <p:cNvPr id="108" name="矩形">
                <a:extLst>
                  <a:ext uri="{FF2B5EF4-FFF2-40B4-BE49-F238E27FC236}">
                    <a16:creationId xmlns:a16="http://schemas.microsoft.com/office/drawing/2014/main" id="{2524D705-3387-0D4E-AEE1-4374C01C09BE}"/>
                  </a:ext>
                </a:extLst>
              </p:cNvPr>
              <p:cNvSpPr/>
              <p:nvPr/>
            </p:nvSpPr>
            <p:spPr>
              <a:xfrm>
                <a:off x="1845349" y="2490669"/>
                <a:ext cx="512490" cy="184666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686A95">
                      <a:alpha val="0"/>
                    </a:srgbClr>
                  </a:gs>
                  <a:gs pos="91108">
                    <a:srgbClr val="4350A0"/>
                  </a:gs>
                </a:gsLst>
                <a:lin ang="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/>
                <a:endParaRPr sz="643" dirty="0">
                  <a:latin typeface="Source Han Sans CN Regular"/>
                  <a:ea typeface="Source Han Sans CN Regular"/>
                </a:endParaRPr>
              </a:p>
            </p:txBody>
          </p:sp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2686697F-FC1B-1D4F-9F81-3432C89B00C7}"/>
                  </a:ext>
                </a:extLst>
              </p:cNvPr>
              <p:cNvSpPr txBox="1"/>
              <p:nvPr/>
            </p:nvSpPr>
            <p:spPr>
              <a:xfrm>
                <a:off x="1965019" y="2482974"/>
                <a:ext cx="4546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 dirty="0">
                    <a:solidFill>
                      <a:schemeClr val="bg1"/>
                    </a:solidFill>
                    <a:latin typeface="Source Han Sans CN" panose="020B0500000000000000" pitchFamily="34" charset="-128"/>
                    <a:ea typeface="Source Han Sans CN" panose="020B0500000000000000" pitchFamily="34" charset="-128"/>
                  </a:rPr>
                  <a:t>EIP </a:t>
                </a:r>
                <a:endParaRPr lang="zh-CN" altLang="en-US" sz="700" dirty="0">
                  <a:solidFill>
                    <a:schemeClr val="bg1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endParaRPr>
              </a:p>
            </p:txBody>
          </p:sp>
        </p:grpSp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EA7EBB5C-63E1-604E-96E2-74379968616C}"/>
                </a:ext>
              </a:extLst>
            </p:cNvPr>
            <p:cNvGrpSpPr/>
            <p:nvPr/>
          </p:nvGrpSpPr>
          <p:grpSpPr>
            <a:xfrm>
              <a:off x="4526690" y="2656625"/>
              <a:ext cx="557800" cy="391387"/>
              <a:chOff x="1845349" y="2490668"/>
              <a:chExt cx="557800" cy="391387"/>
            </a:xfrm>
          </p:grpSpPr>
          <p:sp>
            <p:nvSpPr>
              <p:cNvPr id="98" name="矩形">
                <a:extLst>
                  <a:ext uri="{FF2B5EF4-FFF2-40B4-BE49-F238E27FC236}">
                    <a16:creationId xmlns:a16="http://schemas.microsoft.com/office/drawing/2014/main" id="{5E0CC4A0-79ED-2540-AF5A-EC5B4258AF18}"/>
                  </a:ext>
                </a:extLst>
              </p:cNvPr>
              <p:cNvSpPr/>
              <p:nvPr/>
            </p:nvSpPr>
            <p:spPr>
              <a:xfrm>
                <a:off x="1845349" y="2490668"/>
                <a:ext cx="512490" cy="391387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686A95">
                      <a:alpha val="0"/>
                    </a:srgbClr>
                  </a:gs>
                  <a:gs pos="91108">
                    <a:srgbClr val="4350A0"/>
                  </a:gs>
                </a:gsLst>
                <a:lin ang="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/>
                <a:endParaRPr sz="643" dirty="0">
                  <a:latin typeface="Source Han Sans CN Regular"/>
                  <a:ea typeface="Source Han Sans CN Regular"/>
                </a:endParaRPr>
              </a:p>
            </p:txBody>
          </p:sp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F656AE39-F77A-0D40-A391-D1C160C102A1}"/>
                  </a:ext>
                </a:extLst>
              </p:cNvPr>
              <p:cNvSpPr txBox="1"/>
              <p:nvPr/>
            </p:nvSpPr>
            <p:spPr>
              <a:xfrm>
                <a:off x="1890659" y="2563250"/>
                <a:ext cx="5124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  <a:latin typeface="Source Han Sans CN" panose="020B0500000000000000" pitchFamily="34" charset="-128"/>
                    <a:ea typeface="Source Han Sans CN" panose="020B0500000000000000" pitchFamily="34" charset="-128"/>
                  </a:rPr>
                  <a:t>cube </a:t>
                </a:r>
                <a:endParaRPr lang="zh-CN" altLang="en-US" sz="1000" dirty="0">
                  <a:solidFill>
                    <a:schemeClr val="bg1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endParaRPr>
              </a:p>
            </p:txBody>
          </p:sp>
        </p:grpSp>
      </p:grpSp>
      <p:grpSp>
        <p:nvGrpSpPr>
          <p:cNvPr id="117" name="组合 116">
            <a:extLst>
              <a:ext uri="{FF2B5EF4-FFF2-40B4-BE49-F238E27FC236}">
                <a16:creationId xmlns:a16="http://schemas.microsoft.com/office/drawing/2014/main" id="{C4EEFAD8-9EAC-0245-A5CB-23FCFA55DED6}"/>
              </a:ext>
            </a:extLst>
          </p:cNvPr>
          <p:cNvGrpSpPr/>
          <p:nvPr/>
        </p:nvGrpSpPr>
        <p:grpSpPr>
          <a:xfrm>
            <a:off x="7084093" y="1420314"/>
            <a:ext cx="574276" cy="1725373"/>
            <a:chOff x="4526690" y="1322639"/>
            <a:chExt cx="574276" cy="1725373"/>
          </a:xfrm>
        </p:grpSpPr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82C23FF2-5EB3-2747-956B-9DD524E0B513}"/>
                </a:ext>
              </a:extLst>
            </p:cNvPr>
            <p:cNvGrpSpPr/>
            <p:nvPr/>
          </p:nvGrpSpPr>
          <p:grpSpPr>
            <a:xfrm>
              <a:off x="4526690" y="1322639"/>
              <a:ext cx="574276" cy="200055"/>
              <a:chOff x="1845349" y="2482974"/>
              <a:chExt cx="574276" cy="200055"/>
            </a:xfrm>
          </p:grpSpPr>
          <p:sp>
            <p:nvSpPr>
              <p:cNvPr id="122" name="矩形">
                <a:extLst>
                  <a:ext uri="{FF2B5EF4-FFF2-40B4-BE49-F238E27FC236}">
                    <a16:creationId xmlns:a16="http://schemas.microsoft.com/office/drawing/2014/main" id="{DEF69175-8F0C-0D48-A123-BDEECEF772E1}"/>
                  </a:ext>
                </a:extLst>
              </p:cNvPr>
              <p:cNvSpPr/>
              <p:nvPr/>
            </p:nvSpPr>
            <p:spPr>
              <a:xfrm>
                <a:off x="1845349" y="2490669"/>
                <a:ext cx="512490" cy="184666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686A95">
                      <a:alpha val="0"/>
                    </a:srgbClr>
                  </a:gs>
                  <a:gs pos="91108">
                    <a:srgbClr val="4350A0"/>
                  </a:gs>
                </a:gsLst>
                <a:lin ang="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/>
                <a:endParaRPr sz="643" dirty="0">
                  <a:latin typeface="Source Han Sans CN Regular"/>
                  <a:ea typeface="Source Han Sans CN Regular"/>
                </a:endParaRPr>
              </a:p>
            </p:txBody>
          </p:sp>
          <p:sp>
            <p:nvSpPr>
              <p:cNvPr id="123" name="文本框 122">
                <a:extLst>
                  <a:ext uri="{FF2B5EF4-FFF2-40B4-BE49-F238E27FC236}">
                    <a16:creationId xmlns:a16="http://schemas.microsoft.com/office/drawing/2014/main" id="{CE5DD672-5968-6D4E-8786-2B27C523F986}"/>
                  </a:ext>
                </a:extLst>
              </p:cNvPr>
              <p:cNvSpPr txBox="1"/>
              <p:nvPr/>
            </p:nvSpPr>
            <p:spPr>
              <a:xfrm>
                <a:off x="1965019" y="2482974"/>
                <a:ext cx="45460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700" dirty="0">
                    <a:solidFill>
                      <a:schemeClr val="bg1"/>
                    </a:solidFill>
                    <a:latin typeface="Source Han Sans CN" panose="020B0500000000000000" pitchFamily="34" charset="-128"/>
                    <a:ea typeface="Source Han Sans CN" panose="020B0500000000000000" pitchFamily="34" charset="-128"/>
                  </a:rPr>
                  <a:t>EIP </a:t>
                </a:r>
                <a:endParaRPr lang="zh-CN" altLang="en-US" sz="700" dirty="0">
                  <a:solidFill>
                    <a:schemeClr val="bg1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endParaRPr>
              </a:p>
            </p:txBody>
          </p:sp>
        </p:grpSp>
        <p:grpSp>
          <p:nvGrpSpPr>
            <p:cNvPr id="119" name="组合 118">
              <a:extLst>
                <a:ext uri="{FF2B5EF4-FFF2-40B4-BE49-F238E27FC236}">
                  <a16:creationId xmlns:a16="http://schemas.microsoft.com/office/drawing/2014/main" id="{6AA3EB08-D2D5-3346-A963-3A938504D2B4}"/>
                </a:ext>
              </a:extLst>
            </p:cNvPr>
            <p:cNvGrpSpPr/>
            <p:nvPr/>
          </p:nvGrpSpPr>
          <p:grpSpPr>
            <a:xfrm>
              <a:off x="4526690" y="2656625"/>
              <a:ext cx="557800" cy="391387"/>
              <a:chOff x="1845349" y="2490668"/>
              <a:chExt cx="557800" cy="391387"/>
            </a:xfrm>
          </p:grpSpPr>
          <p:sp>
            <p:nvSpPr>
              <p:cNvPr id="120" name="矩形">
                <a:extLst>
                  <a:ext uri="{FF2B5EF4-FFF2-40B4-BE49-F238E27FC236}">
                    <a16:creationId xmlns:a16="http://schemas.microsoft.com/office/drawing/2014/main" id="{9F8E669C-E8A6-154A-B035-BA4C60CFF627}"/>
                  </a:ext>
                </a:extLst>
              </p:cNvPr>
              <p:cNvSpPr/>
              <p:nvPr/>
            </p:nvSpPr>
            <p:spPr>
              <a:xfrm>
                <a:off x="1845349" y="2490668"/>
                <a:ext cx="512490" cy="391387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686A95">
                      <a:alpha val="0"/>
                    </a:srgbClr>
                  </a:gs>
                  <a:gs pos="91108">
                    <a:srgbClr val="4350A0"/>
                  </a:gs>
                </a:gsLst>
                <a:lin ang="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/>
                <a:endParaRPr sz="643" dirty="0">
                  <a:latin typeface="Source Han Sans CN Regular"/>
                  <a:ea typeface="Source Han Sans CN Regular"/>
                </a:endParaRPr>
              </a:p>
            </p:txBody>
          </p:sp>
          <p:sp>
            <p:nvSpPr>
              <p:cNvPr id="121" name="文本框 120">
                <a:extLst>
                  <a:ext uri="{FF2B5EF4-FFF2-40B4-BE49-F238E27FC236}">
                    <a16:creationId xmlns:a16="http://schemas.microsoft.com/office/drawing/2014/main" id="{ACE015BB-988F-F54D-A766-F248021D9306}"/>
                  </a:ext>
                </a:extLst>
              </p:cNvPr>
              <p:cNvSpPr txBox="1"/>
              <p:nvPr/>
            </p:nvSpPr>
            <p:spPr>
              <a:xfrm>
                <a:off x="1890659" y="2563250"/>
                <a:ext cx="5124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  <a:latin typeface="Source Han Sans CN" panose="020B0500000000000000" pitchFamily="34" charset="-128"/>
                    <a:ea typeface="Source Han Sans CN" panose="020B0500000000000000" pitchFamily="34" charset="-128"/>
                  </a:rPr>
                  <a:t>cube </a:t>
                </a:r>
                <a:endParaRPr lang="zh-CN" altLang="en-US" sz="1000" dirty="0">
                  <a:solidFill>
                    <a:schemeClr val="bg1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endParaRPr>
              </a:p>
            </p:txBody>
          </p:sp>
        </p:grpSp>
      </p:grp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E2D69426-F899-B44C-9DAD-72E4A6FA2CBB}"/>
              </a:ext>
            </a:extLst>
          </p:cNvPr>
          <p:cNvCxnSpPr>
            <a:cxnSpLocks/>
          </p:cNvCxnSpPr>
          <p:nvPr/>
        </p:nvCxnSpPr>
        <p:spPr>
          <a:xfrm>
            <a:off x="4850135" y="1645083"/>
            <a:ext cx="0" cy="1065248"/>
          </a:xfrm>
          <a:prstGeom prst="straightConnector1">
            <a:avLst/>
          </a:prstGeom>
          <a:ln w="12700">
            <a:solidFill>
              <a:srgbClr val="FFD68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线箭头连接符 125">
            <a:extLst>
              <a:ext uri="{FF2B5EF4-FFF2-40B4-BE49-F238E27FC236}">
                <a16:creationId xmlns:a16="http://schemas.microsoft.com/office/drawing/2014/main" id="{FDD3EEC8-21C2-B14B-AE9D-4557E121BF7E}"/>
              </a:ext>
            </a:extLst>
          </p:cNvPr>
          <p:cNvCxnSpPr>
            <a:cxnSpLocks/>
          </p:cNvCxnSpPr>
          <p:nvPr/>
        </p:nvCxnSpPr>
        <p:spPr>
          <a:xfrm>
            <a:off x="6102286" y="1645083"/>
            <a:ext cx="0" cy="1065248"/>
          </a:xfrm>
          <a:prstGeom prst="straightConnector1">
            <a:avLst/>
          </a:prstGeom>
          <a:ln w="12700">
            <a:solidFill>
              <a:srgbClr val="FFD68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线箭头连接符 126">
            <a:extLst>
              <a:ext uri="{FF2B5EF4-FFF2-40B4-BE49-F238E27FC236}">
                <a16:creationId xmlns:a16="http://schemas.microsoft.com/office/drawing/2014/main" id="{7108A9AA-BA73-B84E-B210-6DFE1F06DFAB}"/>
              </a:ext>
            </a:extLst>
          </p:cNvPr>
          <p:cNvCxnSpPr>
            <a:cxnSpLocks/>
          </p:cNvCxnSpPr>
          <p:nvPr/>
        </p:nvCxnSpPr>
        <p:spPr>
          <a:xfrm>
            <a:off x="7362675" y="1645083"/>
            <a:ext cx="0" cy="1065248"/>
          </a:xfrm>
          <a:prstGeom prst="straightConnector1">
            <a:avLst/>
          </a:prstGeom>
          <a:ln w="12700">
            <a:solidFill>
              <a:srgbClr val="FFD68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540E22D4-7EB4-3D4E-991E-BDFC926487F9}"/>
              </a:ext>
            </a:extLst>
          </p:cNvPr>
          <p:cNvGrpSpPr/>
          <p:nvPr/>
        </p:nvGrpSpPr>
        <p:grpSpPr>
          <a:xfrm>
            <a:off x="4572000" y="1922634"/>
            <a:ext cx="3041059" cy="391387"/>
            <a:chOff x="4523733" y="1682749"/>
            <a:chExt cx="3041059" cy="391387"/>
          </a:xfrm>
        </p:grpSpPr>
        <p:sp>
          <p:nvSpPr>
            <p:cNvPr id="83" name="圆角矩形 151">
              <a:extLst>
                <a:ext uri="{FF2B5EF4-FFF2-40B4-BE49-F238E27FC236}">
                  <a16:creationId xmlns:a16="http://schemas.microsoft.com/office/drawing/2014/main" id="{849C1AEF-1902-5649-8FEC-985FE303F78D}"/>
                </a:ext>
              </a:extLst>
            </p:cNvPr>
            <p:cNvSpPr/>
            <p:nvPr/>
          </p:nvSpPr>
          <p:spPr>
            <a:xfrm>
              <a:off x="4523733" y="1682749"/>
              <a:ext cx="3041059" cy="391387"/>
            </a:xfrm>
            <a:prstGeom prst="roundRect">
              <a:avLst>
                <a:gd name="adj" fmla="val 862"/>
              </a:avLst>
            </a:prstGeom>
            <a:gradFill flip="none" rotWithShape="1">
              <a:gsLst>
                <a:gs pos="0">
                  <a:srgbClr val="43382C"/>
                </a:gs>
                <a:gs pos="100000">
                  <a:srgbClr val="EABC79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/>
              <a:endParaRPr sz="200" dirty="0">
                <a:latin typeface="Source Han Sans CN Regular"/>
                <a:ea typeface="Source Han Sans CN Regular"/>
              </a:endParaRPr>
            </a:p>
          </p:txBody>
        </p:sp>
        <p:sp>
          <p:nvSpPr>
            <p:cNvPr id="85" name="矩形">
              <a:extLst>
                <a:ext uri="{FF2B5EF4-FFF2-40B4-BE49-F238E27FC236}">
                  <a16:creationId xmlns:a16="http://schemas.microsoft.com/office/drawing/2014/main" id="{DBE08808-D696-B644-867F-8E382B3DDFDD}"/>
                </a:ext>
              </a:extLst>
            </p:cNvPr>
            <p:cNvSpPr/>
            <p:nvPr/>
          </p:nvSpPr>
          <p:spPr>
            <a:xfrm>
              <a:off x="4537385" y="1692127"/>
              <a:ext cx="45719" cy="378219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>
                <a:solidFill>
                  <a:srgbClr val="E9BB7A"/>
                </a:solidFill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4B9FEE6F-E4C0-F04C-9495-5F44E8789E05}"/>
                </a:ext>
              </a:extLst>
            </p:cNvPr>
            <p:cNvSpPr txBox="1"/>
            <p:nvPr/>
          </p:nvSpPr>
          <p:spPr>
            <a:xfrm>
              <a:off x="5820124" y="1739942"/>
              <a:ext cx="6834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Exo" pitchFamily="2" charset="0"/>
                  <a:ea typeface="微软雅黑" panose="020B0503020204020204" pitchFamily="34" charset="-122"/>
                </a:rPr>
                <a:t>IGW</a:t>
              </a:r>
              <a:endParaRPr kumimoji="1" lang="zh-CN" altLang="en-US" sz="1200">
                <a:latin typeface="Exo" pitchFamily="2" charset="0"/>
              </a:endParaRPr>
            </a:p>
          </p:txBody>
        </p:sp>
      </p:grpSp>
      <p:sp>
        <p:nvSpPr>
          <p:cNvPr id="128" name="矩形 127">
            <a:extLst>
              <a:ext uri="{FF2B5EF4-FFF2-40B4-BE49-F238E27FC236}">
                <a16:creationId xmlns:a16="http://schemas.microsoft.com/office/drawing/2014/main" id="{3CAD26B2-A63F-7741-A882-29932846F334}"/>
              </a:ext>
            </a:extLst>
          </p:cNvPr>
          <p:cNvSpPr/>
          <p:nvPr/>
        </p:nvSpPr>
        <p:spPr>
          <a:xfrm>
            <a:off x="4683430" y="3592158"/>
            <a:ext cx="2997167" cy="641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出向流量通过</a:t>
            </a:r>
            <a:r>
              <a:rPr lang="en" altLang="zh-CN" sz="13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NATGW</a:t>
            </a:r>
            <a:r>
              <a:rPr lang="zh-CN" altLang="en-US" sz="13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访问外网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亦可单独绑定</a:t>
            </a:r>
            <a:r>
              <a:rPr lang="en" altLang="zh-CN" sz="13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EIP</a:t>
            </a:r>
            <a:r>
              <a:rPr lang="zh-CN" altLang="en-US" sz="13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实现独立外网</a:t>
            </a:r>
            <a:r>
              <a:rPr lang="en" altLang="zh-CN" sz="13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IP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165666E-6B59-A548-9C4E-3817530DAA65}"/>
              </a:ext>
            </a:extLst>
          </p:cNvPr>
          <p:cNvGrpSpPr/>
          <p:nvPr/>
        </p:nvGrpSpPr>
        <p:grpSpPr>
          <a:xfrm>
            <a:off x="1186366" y="1707241"/>
            <a:ext cx="1933520" cy="1205980"/>
            <a:chOff x="705630" y="1932012"/>
            <a:chExt cx="1933520" cy="1205980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48CAFB1F-52F8-1446-8CF7-8D57B18D4150}"/>
                </a:ext>
              </a:extLst>
            </p:cNvPr>
            <p:cNvGrpSpPr/>
            <p:nvPr/>
          </p:nvGrpSpPr>
          <p:grpSpPr>
            <a:xfrm>
              <a:off x="1263430" y="1932012"/>
              <a:ext cx="917143" cy="391387"/>
              <a:chOff x="4523733" y="1682749"/>
              <a:chExt cx="917143" cy="391387"/>
            </a:xfrm>
          </p:grpSpPr>
          <p:sp>
            <p:nvSpPr>
              <p:cNvPr id="101" name="圆角矩形 151">
                <a:extLst>
                  <a:ext uri="{FF2B5EF4-FFF2-40B4-BE49-F238E27FC236}">
                    <a16:creationId xmlns:a16="http://schemas.microsoft.com/office/drawing/2014/main" id="{BD9F658B-3A12-704B-B05A-72F84646C596}"/>
                  </a:ext>
                </a:extLst>
              </p:cNvPr>
              <p:cNvSpPr/>
              <p:nvPr/>
            </p:nvSpPr>
            <p:spPr>
              <a:xfrm>
                <a:off x="4523733" y="1682749"/>
                <a:ext cx="801409" cy="391387"/>
              </a:xfrm>
              <a:prstGeom prst="roundRect">
                <a:avLst>
                  <a:gd name="adj" fmla="val 862"/>
                </a:avLst>
              </a:prstGeom>
              <a:gradFill flip="none" rotWithShape="1">
                <a:gsLst>
                  <a:gs pos="0">
                    <a:srgbClr val="43382C">
                      <a:alpha val="0"/>
                    </a:srgbClr>
                  </a:gs>
                  <a:gs pos="100000">
                    <a:srgbClr val="EABC79"/>
                  </a:gs>
                </a:gsLst>
                <a:lin ang="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/>
                <a:endParaRPr sz="200" dirty="0">
                  <a:latin typeface="Source Han Sans CN Regular"/>
                  <a:ea typeface="Source Han Sans CN Regular"/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041B5C1-A2B0-B847-B6DB-258467B38810}"/>
                  </a:ext>
                </a:extLst>
              </p:cNvPr>
              <p:cNvSpPr txBox="1"/>
              <p:nvPr/>
            </p:nvSpPr>
            <p:spPr>
              <a:xfrm>
                <a:off x="4757443" y="1773986"/>
                <a:ext cx="6834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/>
                    </a:solidFill>
                    <a:latin typeface="Exo" pitchFamily="2" charset="0"/>
                    <a:ea typeface="Source Han Sans CN" panose="020B0500000000000000" pitchFamily="34" charset="-128"/>
                  </a:rPr>
                  <a:t>ULB</a:t>
                </a:r>
                <a:endParaRPr kumimoji="1" lang="zh-CN" altLang="en-US" sz="1200">
                  <a:latin typeface="Exo" pitchFamily="2" charset="0"/>
                </a:endParaRPr>
              </a:p>
            </p:txBody>
          </p:sp>
          <p:sp>
            <p:nvSpPr>
              <p:cNvPr id="137" name="矩形">
                <a:extLst>
                  <a:ext uri="{FF2B5EF4-FFF2-40B4-BE49-F238E27FC236}">
                    <a16:creationId xmlns:a16="http://schemas.microsoft.com/office/drawing/2014/main" id="{D8F055CB-5D46-654E-863D-F5934FCB59F0}"/>
                  </a:ext>
                </a:extLst>
              </p:cNvPr>
              <p:cNvSpPr/>
              <p:nvPr/>
            </p:nvSpPr>
            <p:spPr>
              <a:xfrm>
                <a:off x="4537385" y="1692127"/>
                <a:ext cx="45719" cy="378219"/>
              </a:xfrm>
              <a:prstGeom prst="roundRect">
                <a:avLst>
                  <a:gd name="adj" fmla="val 0"/>
                </a:avLst>
              </a:prstGeom>
              <a:solidFill>
                <a:srgbClr val="E9BB7A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pPr>
                <a:endParaRPr sz="643">
                  <a:solidFill>
                    <a:srgbClr val="E9BB7A"/>
                  </a:solidFill>
                </a:endParaRPr>
              </a:p>
            </p:txBody>
          </p:sp>
        </p:grpSp>
        <p:cxnSp>
          <p:nvCxnSpPr>
            <p:cNvPr id="3" name="肘形连接符 2">
              <a:extLst>
                <a:ext uri="{FF2B5EF4-FFF2-40B4-BE49-F238E27FC236}">
                  <a16:creationId xmlns:a16="http://schemas.microsoft.com/office/drawing/2014/main" id="{496339B3-3F49-B545-BADF-5279AEE878ED}"/>
                </a:ext>
              </a:extLst>
            </p:cNvPr>
            <p:cNvCxnSpPr>
              <a:cxnSpLocks/>
              <a:stCxn id="130" idx="0"/>
              <a:endCxn id="172" idx="0"/>
            </p:cNvCxnSpPr>
            <p:nvPr/>
          </p:nvCxnSpPr>
          <p:spPr>
            <a:xfrm rot="5400000" flipH="1" flipV="1">
              <a:off x="1649735" y="2058745"/>
              <a:ext cx="12700" cy="1375720"/>
            </a:xfrm>
            <a:prstGeom prst="bentConnector3">
              <a:avLst>
                <a:gd name="adj1" fmla="val 1800000"/>
              </a:avLst>
            </a:prstGeom>
            <a:ln w="9525">
              <a:solidFill>
                <a:srgbClr val="EABC7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线连接符 4">
              <a:extLst>
                <a:ext uri="{FF2B5EF4-FFF2-40B4-BE49-F238E27FC236}">
                  <a16:creationId xmlns:a16="http://schemas.microsoft.com/office/drawing/2014/main" id="{5B677D1A-2522-2148-91ED-5E1EC3AE4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6335" y="2305150"/>
              <a:ext cx="0" cy="443628"/>
            </a:xfrm>
            <a:prstGeom prst="line">
              <a:avLst/>
            </a:prstGeom>
            <a:ln w="9525">
              <a:solidFill>
                <a:srgbClr val="EABC79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9" name="组合 128">
              <a:extLst>
                <a:ext uri="{FF2B5EF4-FFF2-40B4-BE49-F238E27FC236}">
                  <a16:creationId xmlns:a16="http://schemas.microsoft.com/office/drawing/2014/main" id="{FC261545-0E44-DD4F-8F37-C6D6112F98A2}"/>
                </a:ext>
              </a:extLst>
            </p:cNvPr>
            <p:cNvGrpSpPr/>
            <p:nvPr/>
          </p:nvGrpSpPr>
          <p:grpSpPr>
            <a:xfrm>
              <a:off x="705630" y="2746605"/>
              <a:ext cx="557800" cy="391387"/>
              <a:chOff x="1845349" y="2490668"/>
              <a:chExt cx="557800" cy="391387"/>
            </a:xfrm>
          </p:grpSpPr>
          <p:sp>
            <p:nvSpPr>
              <p:cNvPr id="130" name="矩形">
                <a:extLst>
                  <a:ext uri="{FF2B5EF4-FFF2-40B4-BE49-F238E27FC236}">
                    <a16:creationId xmlns:a16="http://schemas.microsoft.com/office/drawing/2014/main" id="{13938FB0-F7FD-CF44-B45E-1397B289480D}"/>
                  </a:ext>
                </a:extLst>
              </p:cNvPr>
              <p:cNvSpPr/>
              <p:nvPr/>
            </p:nvSpPr>
            <p:spPr>
              <a:xfrm>
                <a:off x="1845349" y="2490668"/>
                <a:ext cx="512490" cy="391387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686A95">
                      <a:alpha val="0"/>
                    </a:srgbClr>
                  </a:gs>
                  <a:gs pos="91108">
                    <a:srgbClr val="4350A0"/>
                  </a:gs>
                </a:gsLst>
                <a:lin ang="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/>
                <a:endParaRPr sz="643" dirty="0">
                  <a:latin typeface="Source Han Sans CN Regular"/>
                  <a:ea typeface="Source Han Sans CN Regular"/>
                </a:endParaRPr>
              </a:p>
            </p:txBody>
          </p:sp>
          <p:sp>
            <p:nvSpPr>
              <p:cNvPr id="131" name="文本框 130">
                <a:extLst>
                  <a:ext uri="{FF2B5EF4-FFF2-40B4-BE49-F238E27FC236}">
                    <a16:creationId xmlns:a16="http://schemas.microsoft.com/office/drawing/2014/main" id="{48C85F2E-35CE-AB43-96F7-99D0F9A490CB}"/>
                  </a:ext>
                </a:extLst>
              </p:cNvPr>
              <p:cNvSpPr txBox="1"/>
              <p:nvPr/>
            </p:nvSpPr>
            <p:spPr>
              <a:xfrm>
                <a:off x="1890659" y="2563250"/>
                <a:ext cx="5124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  <a:latin typeface="Source Han Sans CN" panose="020B0500000000000000" pitchFamily="34" charset="-128"/>
                    <a:ea typeface="Source Han Sans CN" panose="020B0500000000000000" pitchFamily="34" charset="-128"/>
                  </a:rPr>
                  <a:t>cube </a:t>
                </a:r>
                <a:endParaRPr lang="zh-CN" altLang="en-US" sz="1000" dirty="0">
                  <a:solidFill>
                    <a:schemeClr val="bg1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endParaRPr>
              </a:p>
            </p:txBody>
          </p:sp>
        </p:grpSp>
        <p:grpSp>
          <p:nvGrpSpPr>
            <p:cNvPr id="133" name="组合 132">
              <a:extLst>
                <a:ext uri="{FF2B5EF4-FFF2-40B4-BE49-F238E27FC236}">
                  <a16:creationId xmlns:a16="http://schemas.microsoft.com/office/drawing/2014/main" id="{6D658987-FF54-D84A-B5C5-52EA6161F60F}"/>
                </a:ext>
              </a:extLst>
            </p:cNvPr>
            <p:cNvGrpSpPr/>
            <p:nvPr/>
          </p:nvGrpSpPr>
          <p:grpSpPr>
            <a:xfrm>
              <a:off x="1405847" y="2746605"/>
              <a:ext cx="557800" cy="391387"/>
              <a:chOff x="1845349" y="2490668"/>
              <a:chExt cx="557800" cy="391387"/>
            </a:xfrm>
          </p:grpSpPr>
          <p:sp>
            <p:nvSpPr>
              <p:cNvPr id="141" name="矩形">
                <a:extLst>
                  <a:ext uri="{FF2B5EF4-FFF2-40B4-BE49-F238E27FC236}">
                    <a16:creationId xmlns:a16="http://schemas.microsoft.com/office/drawing/2014/main" id="{1C9728AC-19D2-664F-8400-0BE1E79864DC}"/>
                  </a:ext>
                </a:extLst>
              </p:cNvPr>
              <p:cNvSpPr/>
              <p:nvPr/>
            </p:nvSpPr>
            <p:spPr>
              <a:xfrm>
                <a:off x="1845349" y="2490668"/>
                <a:ext cx="512490" cy="391387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686A95">
                      <a:alpha val="0"/>
                    </a:srgbClr>
                  </a:gs>
                  <a:gs pos="91108">
                    <a:srgbClr val="4350A0"/>
                  </a:gs>
                </a:gsLst>
                <a:lin ang="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/>
                <a:endParaRPr sz="643" dirty="0">
                  <a:latin typeface="Source Han Sans CN Regular"/>
                  <a:ea typeface="Source Han Sans CN Regular"/>
                </a:endParaRPr>
              </a:p>
            </p:txBody>
          </p:sp>
          <p:sp>
            <p:nvSpPr>
              <p:cNvPr id="169" name="文本框 168">
                <a:extLst>
                  <a:ext uri="{FF2B5EF4-FFF2-40B4-BE49-F238E27FC236}">
                    <a16:creationId xmlns:a16="http://schemas.microsoft.com/office/drawing/2014/main" id="{0FA6B5CF-8CB3-014A-BC62-5B5B400A4688}"/>
                  </a:ext>
                </a:extLst>
              </p:cNvPr>
              <p:cNvSpPr txBox="1"/>
              <p:nvPr/>
            </p:nvSpPr>
            <p:spPr>
              <a:xfrm>
                <a:off x="1890659" y="2563250"/>
                <a:ext cx="5124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  <a:latin typeface="Source Han Sans CN" panose="020B0500000000000000" pitchFamily="34" charset="-128"/>
                    <a:ea typeface="Source Han Sans CN" panose="020B0500000000000000" pitchFamily="34" charset="-128"/>
                  </a:rPr>
                  <a:t>cube </a:t>
                </a:r>
                <a:endParaRPr lang="zh-CN" altLang="en-US" sz="1000" dirty="0">
                  <a:solidFill>
                    <a:schemeClr val="bg1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endParaRPr>
              </a:p>
            </p:txBody>
          </p:sp>
        </p:grpSp>
        <p:grpSp>
          <p:nvGrpSpPr>
            <p:cNvPr id="170" name="组合 169">
              <a:extLst>
                <a:ext uri="{FF2B5EF4-FFF2-40B4-BE49-F238E27FC236}">
                  <a16:creationId xmlns:a16="http://schemas.microsoft.com/office/drawing/2014/main" id="{976D04C5-788B-D84A-ADF8-16B00D951D1B}"/>
                </a:ext>
              </a:extLst>
            </p:cNvPr>
            <p:cNvGrpSpPr/>
            <p:nvPr/>
          </p:nvGrpSpPr>
          <p:grpSpPr>
            <a:xfrm>
              <a:off x="2081350" y="2746605"/>
              <a:ext cx="557800" cy="391387"/>
              <a:chOff x="1845349" y="2490668"/>
              <a:chExt cx="557800" cy="391387"/>
            </a:xfrm>
          </p:grpSpPr>
          <p:sp>
            <p:nvSpPr>
              <p:cNvPr id="172" name="矩形">
                <a:extLst>
                  <a:ext uri="{FF2B5EF4-FFF2-40B4-BE49-F238E27FC236}">
                    <a16:creationId xmlns:a16="http://schemas.microsoft.com/office/drawing/2014/main" id="{278204EA-821E-3048-862D-6164DE164D1F}"/>
                  </a:ext>
                </a:extLst>
              </p:cNvPr>
              <p:cNvSpPr/>
              <p:nvPr/>
            </p:nvSpPr>
            <p:spPr>
              <a:xfrm>
                <a:off x="1845349" y="2490668"/>
                <a:ext cx="512490" cy="391387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686A95">
                      <a:alpha val="0"/>
                    </a:srgbClr>
                  </a:gs>
                  <a:gs pos="91108">
                    <a:srgbClr val="4350A0"/>
                  </a:gs>
                </a:gsLst>
                <a:lin ang="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/>
                <a:endParaRPr sz="643" dirty="0">
                  <a:latin typeface="Source Han Sans CN Regular"/>
                  <a:ea typeface="Source Han Sans CN Regular"/>
                </a:endParaRPr>
              </a:p>
            </p:txBody>
          </p:sp>
          <p:sp>
            <p:nvSpPr>
              <p:cNvPr id="173" name="文本框 172">
                <a:extLst>
                  <a:ext uri="{FF2B5EF4-FFF2-40B4-BE49-F238E27FC236}">
                    <a16:creationId xmlns:a16="http://schemas.microsoft.com/office/drawing/2014/main" id="{129AFD4C-B251-264C-89CF-8FB0381FF088}"/>
                  </a:ext>
                </a:extLst>
              </p:cNvPr>
              <p:cNvSpPr txBox="1"/>
              <p:nvPr/>
            </p:nvSpPr>
            <p:spPr>
              <a:xfrm>
                <a:off x="1890659" y="2563250"/>
                <a:ext cx="51249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  <a:latin typeface="Source Han Sans CN" panose="020B0500000000000000" pitchFamily="34" charset="-128"/>
                    <a:ea typeface="Source Han Sans CN" panose="020B0500000000000000" pitchFamily="34" charset="-128"/>
                  </a:rPr>
                  <a:t>cube </a:t>
                </a:r>
                <a:endParaRPr lang="zh-CN" altLang="en-US" sz="1000" dirty="0">
                  <a:solidFill>
                    <a:schemeClr val="bg1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endParaRPr>
              </a:p>
            </p:txBody>
          </p:sp>
        </p:grpSp>
      </p:grpSp>
      <p:sp>
        <p:nvSpPr>
          <p:cNvPr id="174" name="矩形 173">
            <a:extLst>
              <a:ext uri="{FF2B5EF4-FFF2-40B4-BE49-F238E27FC236}">
                <a16:creationId xmlns:a16="http://schemas.microsoft.com/office/drawing/2014/main" id="{96439A6F-71DB-D342-A521-C51EFE638133}"/>
              </a:ext>
            </a:extLst>
          </p:cNvPr>
          <p:cNvSpPr/>
          <p:nvPr/>
        </p:nvSpPr>
        <p:spPr>
          <a:xfrm>
            <a:off x="750940" y="3592158"/>
            <a:ext cx="3341107" cy="641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入向流量通过</a:t>
            </a:r>
            <a:r>
              <a:rPr lang="en" altLang="zh-CN" sz="13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ulb</a:t>
            </a:r>
            <a:r>
              <a:rPr lang="zh-CN" altLang="en-US" sz="13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暴露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多个</a:t>
            </a:r>
            <a:r>
              <a:rPr lang="en" altLang="zh-CN" sz="13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Cube</a:t>
            </a:r>
            <a:r>
              <a:rPr lang="zh-CN" altLang="en-US" sz="13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实例实现高可用和弹性伸缩</a:t>
            </a:r>
          </a:p>
        </p:txBody>
      </p:sp>
    </p:spTree>
    <p:extLst>
      <p:ext uri="{BB962C8B-B14F-4D97-AF65-F5344CB8AC3E}">
        <p14:creationId xmlns:p14="http://schemas.microsoft.com/office/powerpoint/2010/main" val="2207465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62E9283-7452-9F43-B0BA-3E27482D350A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806326" y="-1719978"/>
            <a:ext cx="1526332" cy="8027809"/>
          </a:xfrm>
          <a:prstGeom prst="rect">
            <a:avLst/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0"/>
                </a:srgbClr>
              </a:gs>
              <a:gs pos="0">
                <a:srgbClr val="24305E">
                  <a:lumMod val="88000"/>
                  <a:lumOff val="1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</p:pic>
      <p:sp>
        <p:nvSpPr>
          <p:cNvPr id="41" name="饼形 40">
            <a:extLst>
              <a:ext uri="{FF2B5EF4-FFF2-40B4-BE49-F238E27FC236}">
                <a16:creationId xmlns:a16="http://schemas.microsoft.com/office/drawing/2014/main" id="{E2F98CA2-C52E-2A45-A9E2-4224EFDC48D2}"/>
              </a:ext>
            </a:extLst>
          </p:cNvPr>
          <p:cNvSpPr/>
          <p:nvPr/>
        </p:nvSpPr>
        <p:spPr>
          <a:xfrm rot="10800000">
            <a:off x="-1208219" y="-236860"/>
            <a:ext cx="3530446" cy="3530446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4350A0">
                  <a:alpha val="4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9DADF07-1381-C541-A2CA-F0F728BAA21E}"/>
              </a:ext>
            </a:extLst>
          </p:cNvPr>
          <p:cNvSpPr/>
          <p:nvPr/>
        </p:nvSpPr>
        <p:spPr>
          <a:xfrm>
            <a:off x="815304" y="2245430"/>
            <a:ext cx="98606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300" spc="40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兼容</a:t>
            </a:r>
            <a:r>
              <a:rPr lang="en" altLang="zh-CN" sz="1300" spc="40" dirty="0">
                <a:solidFill>
                  <a:schemeClr val="bg1"/>
                </a:solidFill>
                <a:latin typeface="Exo" pitchFamily="2" charset="0"/>
                <a:ea typeface="Source Han Sans CN Light" panose="020B0300000000000000" pitchFamily="34" charset="-128"/>
              </a:rPr>
              <a:t>K8S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455493F-CD32-6948-AE9F-73536C0F1D2E}"/>
              </a:ext>
            </a:extLst>
          </p:cNvPr>
          <p:cNvSpPr/>
          <p:nvPr/>
        </p:nvSpPr>
        <p:spPr>
          <a:xfrm>
            <a:off x="815304" y="1829732"/>
            <a:ext cx="1693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spc="107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Config</a:t>
            </a:r>
            <a:r>
              <a:rPr lang="zh-CN" altLang="en-US" sz="1600" spc="107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 </a:t>
            </a:r>
            <a:r>
              <a:rPr lang="en-US" altLang="zh-CN" sz="1600" spc="107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map</a:t>
            </a:r>
            <a:endParaRPr lang="zh-CN" altLang="en-US" sz="1600" b="1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4A7E656-43BE-D546-8D75-85C8CFBA21E8}"/>
              </a:ext>
            </a:extLst>
          </p:cNvPr>
          <p:cNvSpPr/>
          <p:nvPr/>
        </p:nvSpPr>
        <p:spPr>
          <a:xfrm>
            <a:off x="2375844" y="1829732"/>
            <a:ext cx="1698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spc="107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EmptyDir</a:t>
            </a:r>
            <a:endParaRPr lang="zh-CN" altLang="en-US" sz="16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99FB32F-9EF1-EC4C-A265-7A716C17F58F}"/>
              </a:ext>
            </a:extLst>
          </p:cNvPr>
          <p:cNvSpPr/>
          <p:nvPr/>
        </p:nvSpPr>
        <p:spPr>
          <a:xfrm>
            <a:off x="3909446" y="1829732"/>
            <a:ext cx="1173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107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文件存储</a:t>
            </a:r>
          </a:p>
        </p:txBody>
      </p:sp>
      <p:sp>
        <p:nvSpPr>
          <p:cNvPr id="24" name="标题 2">
            <a:extLst>
              <a:ext uri="{FF2B5EF4-FFF2-40B4-BE49-F238E27FC236}">
                <a16:creationId xmlns:a16="http://schemas.microsoft.com/office/drawing/2014/main" id="{8D41D821-3B6C-F546-9A9D-16EA1149DD69}"/>
              </a:ext>
            </a:extLst>
          </p:cNvPr>
          <p:cNvSpPr txBox="1">
            <a:spLocks/>
          </p:cNvSpPr>
          <p:nvPr/>
        </p:nvSpPr>
        <p:spPr>
          <a:xfrm>
            <a:off x="647260" y="587912"/>
            <a:ext cx="147602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r>
              <a:rPr lang="zh-CN" altLang="en-US" sz="2400" dirty="0"/>
              <a:t> </a:t>
            </a:r>
            <a:r>
              <a:rPr lang="zh-CN" altLang="en-US" sz="2400" dirty="0" err="1"/>
              <a:t>存储</a:t>
            </a:r>
            <a:r>
              <a:rPr lang="zh-CN" altLang="en-US" sz="2400" dirty="0"/>
              <a:t>支持</a:t>
            </a:r>
          </a:p>
        </p:txBody>
      </p:sp>
      <p:sp>
        <p:nvSpPr>
          <p:cNvPr id="40" name="饼形 39">
            <a:extLst>
              <a:ext uri="{FF2B5EF4-FFF2-40B4-BE49-F238E27FC236}">
                <a16:creationId xmlns:a16="http://schemas.microsoft.com/office/drawing/2014/main" id="{9DF650E3-B077-C947-92B6-EF1E0C0CA405}"/>
              </a:ext>
            </a:extLst>
          </p:cNvPr>
          <p:cNvSpPr/>
          <p:nvPr/>
        </p:nvSpPr>
        <p:spPr>
          <a:xfrm>
            <a:off x="7305742" y="1787543"/>
            <a:ext cx="2539100" cy="25391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4350A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881410D-BF9B-D84E-B8D2-88B27E3D9616}"/>
              </a:ext>
            </a:extLst>
          </p:cNvPr>
          <p:cNvSpPr/>
          <p:nvPr/>
        </p:nvSpPr>
        <p:spPr>
          <a:xfrm>
            <a:off x="5525675" y="1829732"/>
            <a:ext cx="1173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107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对象存储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BBA2EB5-A902-0847-B41D-3505C2A3B5F2}"/>
              </a:ext>
            </a:extLst>
          </p:cNvPr>
          <p:cNvSpPr/>
          <p:nvPr/>
        </p:nvSpPr>
        <p:spPr>
          <a:xfrm>
            <a:off x="7091997" y="1829732"/>
            <a:ext cx="1173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spc="107" dirty="0">
                <a:solidFill>
                  <a:srgbClr val="E9BB7A"/>
                </a:solidFill>
                <a:latin typeface="Exo Black" pitchFamily="2" charset="0"/>
                <a:ea typeface="Source Han Sans CN" panose="020B0500000000000000" pitchFamily="34" charset="-128"/>
              </a:rPr>
              <a:t>块存储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D5F1853-73F7-494E-A641-48B6F23E6E32}"/>
              </a:ext>
            </a:extLst>
          </p:cNvPr>
          <p:cNvSpPr/>
          <p:nvPr/>
        </p:nvSpPr>
        <p:spPr>
          <a:xfrm>
            <a:off x="2375843" y="2245430"/>
            <a:ext cx="96594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300" spc="40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兼容</a:t>
            </a:r>
            <a:r>
              <a:rPr lang="en" altLang="zh-CN" sz="1300" spc="40" dirty="0">
                <a:solidFill>
                  <a:schemeClr val="bg1"/>
                </a:solidFill>
                <a:latin typeface="Exo" pitchFamily="2" charset="0"/>
                <a:ea typeface="Source Han Sans CN Light" panose="020B0300000000000000" pitchFamily="34" charset="-128"/>
              </a:rPr>
              <a:t>K8S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F3C8055-8A07-1547-82D3-15858B9A30B3}"/>
              </a:ext>
            </a:extLst>
          </p:cNvPr>
          <p:cNvSpPr/>
          <p:nvPr/>
        </p:nvSpPr>
        <p:spPr>
          <a:xfrm>
            <a:off x="3909446" y="2245430"/>
            <a:ext cx="96594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300" spc="40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基于</a:t>
            </a:r>
            <a:r>
              <a:rPr lang="en" altLang="zh-CN" sz="1300" spc="40" dirty="0">
                <a:solidFill>
                  <a:schemeClr val="bg1"/>
                </a:solidFill>
                <a:latin typeface="Exo" pitchFamily="2" charset="0"/>
                <a:ea typeface="Source Han Sans CN Light" panose="020B0300000000000000" pitchFamily="34" charset="-128"/>
              </a:rPr>
              <a:t>NFS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41A7646F-FA36-904F-84D6-DFDA47E9C571}"/>
              </a:ext>
            </a:extLst>
          </p:cNvPr>
          <p:cNvSpPr/>
          <p:nvPr/>
        </p:nvSpPr>
        <p:spPr>
          <a:xfrm>
            <a:off x="5525675" y="2245430"/>
            <a:ext cx="107791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300" spc="40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基于</a:t>
            </a:r>
            <a:r>
              <a:rPr lang="en" altLang="zh-CN" sz="1300" spc="40" dirty="0">
                <a:solidFill>
                  <a:schemeClr val="bg1"/>
                </a:solidFill>
                <a:latin typeface="Exo" pitchFamily="2" charset="0"/>
                <a:ea typeface="Source Han Sans CN Light" panose="020B0300000000000000" pitchFamily="34" charset="-128"/>
              </a:rPr>
              <a:t>s3fuse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942D681-A3F3-CC49-92FF-DE5861CC9E14}"/>
              </a:ext>
            </a:extLst>
          </p:cNvPr>
          <p:cNvSpPr/>
          <p:nvPr/>
        </p:nvSpPr>
        <p:spPr>
          <a:xfrm>
            <a:off x="7091997" y="2245430"/>
            <a:ext cx="786216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300" spc="40" dirty="0">
                <a:solidFill>
                  <a:schemeClr val="bg1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自研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FAA6E00-C92D-544B-908F-B9606EDE49E7}"/>
              </a:ext>
            </a:extLst>
          </p:cNvPr>
          <p:cNvSpPr/>
          <p:nvPr/>
        </p:nvSpPr>
        <p:spPr>
          <a:xfrm>
            <a:off x="906451" y="3365389"/>
            <a:ext cx="2387283" cy="36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兼容</a:t>
            </a:r>
            <a:r>
              <a:rPr lang="en" altLang="zh-CN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k8s</a:t>
            </a: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内置存储类型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2D6A3EBF-4A81-DF4D-9C28-1B339179B32D}"/>
              </a:ext>
            </a:extLst>
          </p:cNvPr>
          <p:cNvSpPr/>
          <p:nvPr/>
        </p:nvSpPr>
        <p:spPr>
          <a:xfrm>
            <a:off x="3483821" y="3365389"/>
            <a:ext cx="2387283" cy="36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兼容公有云存储资源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90B7670-DED5-2B4D-823C-09E10606EC44}"/>
              </a:ext>
            </a:extLst>
          </p:cNvPr>
          <p:cNvSpPr/>
          <p:nvPr/>
        </p:nvSpPr>
        <p:spPr>
          <a:xfrm>
            <a:off x="6008378" y="3365389"/>
            <a:ext cx="2387283" cy="36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RSSD Udisk</a:t>
            </a: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支持</a:t>
            </a:r>
          </a:p>
        </p:txBody>
      </p:sp>
      <p:cxnSp>
        <p:nvCxnSpPr>
          <p:cNvPr id="8" name="直接连接符 11">
            <a:extLst>
              <a:ext uri="{FF2B5EF4-FFF2-40B4-BE49-F238E27FC236}">
                <a16:creationId xmlns:a16="http://schemas.microsoft.com/office/drawing/2014/main" id="{5DB208E1-DAC5-0B44-8696-8A6B1A8357D0}"/>
              </a:ext>
            </a:extLst>
          </p:cNvPr>
          <p:cNvCxnSpPr>
            <a:cxnSpLocks/>
          </p:cNvCxnSpPr>
          <p:nvPr/>
        </p:nvCxnSpPr>
        <p:spPr>
          <a:xfrm>
            <a:off x="560605" y="1530764"/>
            <a:ext cx="8022790" cy="0"/>
          </a:xfrm>
          <a:prstGeom prst="line">
            <a:avLst/>
          </a:prstGeom>
          <a:ln w="6350">
            <a:solidFill>
              <a:srgbClr val="E9BB7A"/>
            </a:solidFill>
            <a:headEnd type="none" w="med" len="med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5">
            <a:extLst>
              <a:ext uri="{FF2B5EF4-FFF2-40B4-BE49-F238E27FC236}">
                <a16:creationId xmlns:a16="http://schemas.microsoft.com/office/drawing/2014/main" id="{836AC4DB-6EA0-5C44-B186-E13CBF4E5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987" y="1444629"/>
            <a:ext cx="178075" cy="17807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82DA396-3BFD-8B49-8E5F-3D4A3999A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357" y="1444629"/>
            <a:ext cx="178075" cy="17807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26092DF-8EA3-CB4D-A767-4DDA161E5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761" y="1434023"/>
            <a:ext cx="178075" cy="1886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41D103B-BB6B-9E4A-8A08-76CD90CB5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756" y="1491114"/>
            <a:ext cx="59473" cy="7929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4DA2B6C-3099-574D-B1C5-7692290EF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2081" y="1497627"/>
            <a:ext cx="60626" cy="7931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2F411379-3D3F-3841-BCFD-7792BE22E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4850" y="1488483"/>
            <a:ext cx="63545" cy="8528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27FE6A2-3B02-F443-86B6-B5B59F0A1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945" y="1434023"/>
            <a:ext cx="178075" cy="18868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09E24AD-0BDF-BB48-B14D-34517CE08A76}"/>
              </a:ext>
            </a:extLst>
          </p:cNvPr>
          <p:cNvSpPr txBox="1"/>
          <p:nvPr/>
        </p:nvSpPr>
        <p:spPr>
          <a:xfrm>
            <a:off x="6979706" y="1410548"/>
            <a:ext cx="3260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" b="1" i="1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5</a:t>
            </a:r>
            <a:endParaRPr kumimoji="1" lang="zh-CN" altLang="en-US" sz="800" b="1" i="1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AE9BD57-1B1D-E242-BC8A-C5396D99B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53" y="1444629"/>
            <a:ext cx="178075" cy="17807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4B89D97-AD10-C242-9E0A-F5231E1876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245" y="1495796"/>
            <a:ext cx="33895" cy="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41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2">
            <a:extLst>
              <a:ext uri="{FF2B5EF4-FFF2-40B4-BE49-F238E27FC236}">
                <a16:creationId xmlns:a16="http://schemas.microsoft.com/office/drawing/2014/main" id="{8D41D821-3B6C-F546-9A9D-16EA1149DD69}"/>
              </a:ext>
            </a:extLst>
          </p:cNvPr>
          <p:cNvSpPr txBox="1">
            <a:spLocks/>
          </p:cNvSpPr>
          <p:nvPr/>
        </p:nvSpPr>
        <p:spPr>
          <a:xfrm>
            <a:off x="2098845" y="581611"/>
            <a:ext cx="494631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监控</a:t>
            </a: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2E5766D3-DB68-DB43-9265-74A9F8FDE930}"/>
              </a:ext>
            </a:extLst>
          </p:cNvPr>
          <p:cNvSpPr/>
          <p:nvPr/>
        </p:nvSpPr>
        <p:spPr>
          <a:xfrm>
            <a:off x="5414469" y="2214287"/>
            <a:ext cx="3013605" cy="768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600" spc="40" dirty="0">
                <a:solidFill>
                  <a:srgbClr val="FFD68E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提供容器</a:t>
            </a:r>
            <a:r>
              <a:rPr lang="en" altLang="zh-CN" sz="1600" spc="40" dirty="0">
                <a:solidFill>
                  <a:srgbClr val="FFD68E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CPU/</a:t>
            </a:r>
            <a:r>
              <a:rPr lang="zh-CN" altLang="en-US" sz="1600" spc="40" dirty="0">
                <a:solidFill>
                  <a:srgbClr val="FFD68E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内存监控信息</a:t>
            </a:r>
          </a:p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600" spc="40" dirty="0">
                <a:solidFill>
                  <a:srgbClr val="FFD68E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可通过</a:t>
            </a:r>
            <a:r>
              <a:rPr lang="en" altLang="zh-CN" sz="1600" spc="40" dirty="0">
                <a:solidFill>
                  <a:srgbClr val="FFD68E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API</a:t>
            </a:r>
            <a:r>
              <a:rPr lang="zh-CN" altLang="en-US" sz="1600" spc="40" dirty="0">
                <a:solidFill>
                  <a:srgbClr val="FFD68E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获取数据</a:t>
            </a:r>
          </a:p>
        </p:txBody>
      </p:sp>
      <p:sp>
        <p:nvSpPr>
          <p:cNvPr id="163" name="圆角矩形 150">
            <a:extLst>
              <a:ext uri="{FF2B5EF4-FFF2-40B4-BE49-F238E27FC236}">
                <a16:creationId xmlns:a16="http://schemas.microsoft.com/office/drawing/2014/main" id="{9B06AD36-C49A-9C42-98E2-A3861D34EB4A}"/>
              </a:ext>
            </a:extLst>
          </p:cNvPr>
          <p:cNvSpPr/>
          <p:nvPr/>
        </p:nvSpPr>
        <p:spPr>
          <a:xfrm>
            <a:off x="3363021" y="1629701"/>
            <a:ext cx="1859207" cy="609573"/>
          </a:xfrm>
          <a:prstGeom prst="roundRect">
            <a:avLst>
              <a:gd name="adj" fmla="val 7446"/>
            </a:avLst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70000"/>
                </a:srgbClr>
              </a:gs>
              <a:gs pos="0">
                <a:srgbClr val="3C51A0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 dirty="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164" name="圆角矩形 150">
            <a:extLst>
              <a:ext uri="{FF2B5EF4-FFF2-40B4-BE49-F238E27FC236}">
                <a16:creationId xmlns:a16="http://schemas.microsoft.com/office/drawing/2014/main" id="{CDBBD72D-A221-DE48-8D16-2D49627CE780}"/>
              </a:ext>
            </a:extLst>
          </p:cNvPr>
          <p:cNvSpPr/>
          <p:nvPr/>
        </p:nvSpPr>
        <p:spPr>
          <a:xfrm>
            <a:off x="842531" y="1492134"/>
            <a:ext cx="2016000" cy="2611394"/>
          </a:xfrm>
          <a:prstGeom prst="roundRect">
            <a:avLst>
              <a:gd name="adj" fmla="val 2946"/>
            </a:avLst>
          </a:prstGeom>
          <a:gradFill flip="none" rotWithShape="1">
            <a:gsLst>
              <a:gs pos="0">
                <a:srgbClr val="285A71">
                  <a:alpha val="88000"/>
                </a:srgbClr>
              </a:gs>
              <a:gs pos="100000">
                <a:srgbClr val="203B50">
                  <a:alpha val="55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dirty="0">
              <a:solidFill>
                <a:schemeClr val="lt1"/>
              </a:solidFill>
            </a:endParaRPr>
          </a:p>
        </p:txBody>
      </p:sp>
      <p:sp>
        <p:nvSpPr>
          <p:cNvPr id="165" name="圆角矩形 151">
            <a:extLst>
              <a:ext uri="{FF2B5EF4-FFF2-40B4-BE49-F238E27FC236}">
                <a16:creationId xmlns:a16="http://schemas.microsoft.com/office/drawing/2014/main" id="{62D4BDDE-5339-8948-98D1-194DEB8293FA}"/>
              </a:ext>
            </a:extLst>
          </p:cNvPr>
          <p:cNvSpPr/>
          <p:nvPr/>
        </p:nvSpPr>
        <p:spPr>
          <a:xfrm>
            <a:off x="1184922" y="2101709"/>
            <a:ext cx="1434411" cy="39572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166" name="杀死进程">
            <a:extLst>
              <a:ext uri="{FF2B5EF4-FFF2-40B4-BE49-F238E27FC236}">
                <a16:creationId xmlns:a16="http://schemas.microsoft.com/office/drawing/2014/main" id="{4673B5F1-2241-6D41-A4B0-E5ED6063AD40}"/>
              </a:ext>
            </a:extLst>
          </p:cNvPr>
          <p:cNvSpPr txBox="1"/>
          <p:nvPr/>
        </p:nvSpPr>
        <p:spPr>
          <a:xfrm>
            <a:off x="1695366" y="2179578"/>
            <a:ext cx="562486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0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Cube</a:t>
            </a:r>
            <a:endParaRPr sz="1000" dirty="0">
              <a:solidFill>
                <a:schemeClr val="bg1"/>
              </a:solidFill>
              <a:latin typeface="Exo" pitchFamily="2" charset="0"/>
              <a:ea typeface="Source Han Sans CN Medium" panose="020B0500000000000000" pitchFamily="34" charset="-128"/>
            </a:endParaRPr>
          </a:p>
        </p:txBody>
      </p:sp>
      <p:sp>
        <p:nvSpPr>
          <p:cNvPr id="172" name="圆角矩形 151">
            <a:extLst>
              <a:ext uri="{FF2B5EF4-FFF2-40B4-BE49-F238E27FC236}">
                <a16:creationId xmlns:a16="http://schemas.microsoft.com/office/drawing/2014/main" id="{D6FA341A-03D9-A64B-9A9D-46F1E22D8FF0}"/>
              </a:ext>
            </a:extLst>
          </p:cNvPr>
          <p:cNvSpPr/>
          <p:nvPr/>
        </p:nvSpPr>
        <p:spPr>
          <a:xfrm>
            <a:off x="1184922" y="2801925"/>
            <a:ext cx="1434411" cy="39572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173" name="杀死进程">
            <a:extLst>
              <a:ext uri="{FF2B5EF4-FFF2-40B4-BE49-F238E27FC236}">
                <a16:creationId xmlns:a16="http://schemas.microsoft.com/office/drawing/2014/main" id="{A9108C79-4538-8341-940D-1A4823E32C89}"/>
              </a:ext>
            </a:extLst>
          </p:cNvPr>
          <p:cNvSpPr txBox="1"/>
          <p:nvPr/>
        </p:nvSpPr>
        <p:spPr>
          <a:xfrm>
            <a:off x="1670460" y="2882673"/>
            <a:ext cx="421477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0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Cube</a:t>
            </a:r>
            <a:endParaRPr sz="1000" dirty="0">
              <a:solidFill>
                <a:schemeClr val="bg1"/>
              </a:solidFill>
              <a:latin typeface="Exo" pitchFamily="2" charset="0"/>
              <a:ea typeface="Source Han Sans CN Medium" panose="020B0500000000000000" pitchFamily="34" charset="-128"/>
            </a:endParaRPr>
          </a:p>
        </p:txBody>
      </p:sp>
      <p:sp>
        <p:nvSpPr>
          <p:cNvPr id="174" name="圆角矩形 151">
            <a:extLst>
              <a:ext uri="{FF2B5EF4-FFF2-40B4-BE49-F238E27FC236}">
                <a16:creationId xmlns:a16="http://schemas.microsoft.com/office/drawing/2014/main" id="{117A6156-89A8-A843-B4EE-4ADCFC248177}"/>
              </a:ext>
            </a:extLst>
          </p:cNvPr>
          <p:cNvSpPr/>
          <p:nvPr/>
        </p:nvSpPr>
        <p:spPr>
          <a:xfrm>
            <a:off x="1184922" y="3477427"/>
            <a:ext cx="1434411" cy="39572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175" name="杀死进程">
            <a:extLst>
              <a:ext uri="{FF2B5EF4-FFF2-40B4-BE49-F238E27FC236}">
                <a16:creationId xmlns:a16="http://schemas.microsoft.com/office/drawing/2014/main" id="{EEED6A98-2568-CD41-923A-575711C9512F}"/>
              </a:ext>
            </a:extLst>
          </p:cNvPr>
          <p:cNvSpPr txBox="1"/>
          <p:nvPr/>
        </p:nvSpPr>
        <p:spPr>
          <a:xfrm>
            <a:off x="1596596" y="3555114"/>
            <a:ext cx="661256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000" dirty="0">
                <a:solidFill>
                  <a:schemeClr val="bg1"/>
                </a:solidFill>
                <a:latin typeface="Exo" pitchFamily="2" charset="0"/>
              </a:rPr>
              <a:t>Cubelet</a:t>
            </a:r>
            <a:endParaRPr sz="1000" dirty="0">
              <a:solidFill>
                <a:schemeClr val="bg1"/>
              </a:solidFill>
              <a:latin typeface="Exo" pitchFamily="2" charset="0"/>
              <a:ea typeface="Source Han Sans CN Medium" panose="020B0500000000000000" pitchFamily="34" charset="-128"/>
            </a:endParaRPr>
          </a:p>
        </p:txBody>
      </p:sp>
      <p:sp>
        <p:nvSpPr>
          <p:cNvPr id="190" name="杀死进程">
            <a:extLst>
              <a:ext uri="{FF2B5EF4-FFF2-40B4-BE49-F238E27FC236}">
                <a16:creationId xmlns:a16="http://schemas.microsoft.com/office/drawing/2014/main" id="{206EAA54-920E-1C43-976C-232F4DD952CB}"/>
              </a:ext>
            </a:extLst>
          </p:cNvPr>
          <p:cNvSpPr txBox="1"/>
          <p:nvPr/>
        </p:nvSpPr>
        <p:spPr>
          <a:xfrm>
            <a:off x="1216070" y="1650941"/>
            <a:ext cx="562486" cy="27261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200" dirty="0" err="1">
                <a:solidFill>
                  <a:srgbClr val="FFDE8D"/>
                </a:solidFill>
                <a:latin typeface="Exo" pitchFamily="2" charset="0"/>
                <a:ea typeface="Source Han Sans CN Medium" panose="020B0500000000000000" pitchFamily="34" charset="-128"/>
              </a:rPr>
              <a:t>Node</a:t>
            </a:r>
            <a:endParaRPr sz="1200" dirty="0">
              <a:solidFill>
                <a:srgbClr val="FFDE8D"/>
              </a:solidFill>
              <a:latin typeface="Exo" pitchFamily="2" charset="0"/>
              <a:ea typeface="Source Han Sans CN Medium" panose="020B0500000000000000" pitchFamily="34" charset="-128"/>
            </a:endParaRPr>
          </a:p>
        </p:txBody>
      </p:sp>
      <p:sp>
        <p:nvSpPr>
          <p:cNvPr id="191" name="杀死进程">
            <a:extLst>
              <a:ext uri="{FF2B5EF4-FFF2-40B4-BE49-F238E27FC236}">
                <a16:creationId xmlns:a16="http://schemas.microsoft.com/office/drawing/2014/main" id="{6776B7A0-9ED4-1545-885F-B97A9719D2D0}"/>
              </a:ext>
            </a:extLst>
          </p:cNvPr>
          <p:cNvSpPr txBox="1"/>
          <p:nvPr/>
        </p:nvSpPr>
        <p:spPr>
          <a:xfrm>
            <a:off x="3797936" y="1754267"/>
            <a:ext cx="1018376" cy="3410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12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UCLOUD API</a:t>
            </a:r>
          </a:p>
        </p:txBody>
      </p:sp>
      <p:sp>
        <p:nvSpPr>
          <p:cNvPr id="39" name="圆角矩形 150">
            <a:extLst>
              <a:ext uri="{FF2B5EF4-FFF2-40B4-BE49-F238E27FC236}">
                <a16:creationId xmlns:a16="http://schemas.microsoft.com/office/drawing/2014/main" id="{417B644F-941B-DE4D-A305-8DCB4F5D0C99}"/>
              </a:ext>
            </a:extLst>
          </p:cNvPr>
          <p:cNvSpPr/>
          <p:nvPr/>
        </p:nvSpPr>
        <p:spPr>
          <a:xfrm>
            <a:off x="3363021" y="3353823"/>
            <a:ext cx="1859207" cy="609573"/>
          </a:xfrm>
          <a:prstGeom prst="roundRect">
            <a:avLst>
              <a:gd name="adj" fmla="val 7446"/>
            </a:avLst>
          </a:prstGeom>
          <a:gradFill flip="none" rotWithShape="1">
            <a:gsLst>
              <a:gs pos="0">
                <a:srgbClr val="5832A5"/>
              </a:gs>
              <a:gs pos="100000">
                <a:srgbClr val="3D1950">
                  <a:alpha val="41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165"/>
            <a:endParaRPr kumimoji="1" dirty="0"/>
          </a:p>
        </p:txBody>
      </p:sp>
      <p:sp>
        <p:nvSpPr>
          <p:cNvPr id="40" name="杀死进程">
            <a:extLst>
              <a:ext uri="{FF2B5EF4-FFF2-40B4-BE49-F238E27FC236}">
                <a16:creationId xmlns:a16="http://schemas.microsoft.com/office/drawing/2014/main" id="{F4DD950C-71BE-9A4B-96CF-9183A9F9D888}"/>
              </a:ext>
            </a:extLst>
          </p:cNvPr>
          <p:cNvSpPr txBox="1"/>
          <p:nvPr/>
        </p:nvSpPr>
        <p:spPr>
          <a:xfrm>
            <a:off x="3797936" y="3478389"/>
            <a:ext cx="1018376" cy="3410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12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Prometheus</a:t>
            </a:r>
          </a:p>
        </p:txBody>
      </p:sp>
      <p:cxnSp>
        <p:nvCxnSpPr>
          <p:cNvPr id="8" name="肘形连接符 7">
            <a:extLst>
              <a:ext uri="{FF2B5EF4-FFF2-40B4-BE49-F238E27FC236}">
                <a16:creationId xmlns:a16="http://schemas.microsoft.com/office/drawing/2014/main" id="{08624E63-DC66-3346-935C-9F507B1D67FD}"/>
              </a:ext>
            </a:extLst>
          </p:cNvPr>
          <p:cNvCxnSpPr>
            <a:stCxn id="165" idx="1"/>
            <a:endCxn id="174" idx="1"/>
          </p:cNvCxnSpPr>
          <p:nvPr/>
        </p:nvCxnSpPr>
        <p:spPr>
          <a:xfrm rot="10800000" flipV="1">
            <a:off x="1184922" y="2299570"/>
            <a:ext cx="12700" cy="1375718"/>
          </a:xfrm>
          <a:prstGeom prst="bentConnector3">
            <a:avLst>
              <a:gd name="adj1" fmla="val 1440000"/>
            </a:avLst>
          </a:prstGeom>
          <a:ln w="12700">
            <a:solidFill>
              <a:srgbClr val="FFD68E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肘形连接符 49">
            <a:extLst>
              <a:ext uri="{FF2B5EF4-FFF2-40B4-BE49-F238E27FC236}">
                <a16:creationId xmlns:a16="http://schemas.microsoft.com/office/drawing/2014/main" id="{6DD09C03-9C17-F44F-B3DB-1876EB84A0D0}"/>
              </a:ext>
            </a:extLst>
          </p:cNvPr>
          <p:cNvCxnSpPr>
            <a:cxnSpLocks/>
            <a:endCxn id="172" idx="1"/>
          </p:cNvCxnSpPr>
          <p:nvPr/>
        </p:nvCxnSpPr>
        <p:spPr>
          <a:xfrm rot="5400000">
            <a:off x="839151" y="2643855"/>
            <a:ext cx="701703" cy="10159"/>
          </a:xfrm>
          <a:prstGeom prst="bentConnector4">
            <a:avLst>
              <a:gd name="adj1" fmla="val 155"/>
              <a:gd name="adj2" fmla="val 1790757"/>
            </a:avLst>
          </a:prstGeom>
          <a:ln w="12700">
            <a:solidFill>
              <a:srgbClr val="FFD68E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下箭头 55">
            <a:extLst>
              <a:ext uri="{FF2B5EF4-FFF2-40B4-BE49-F238E27FC236}">
                <a16:creationId xmlns:a16="http://schemas.microsoft.com/office/drawing/2014/main" id="{6CE44FD3-8A7B-C143-8D90-26E113473838}"/>
              </a:ext>
            </a:extLst>
          </p:cNvPr>
          <p:cNvSpPr/>
          <p:nvPr/>
        </p:nvSpPr>
        <p:spPr>
          <a:xfrm rot="16200000">
            <a:off x="2814544" y="3330618"/>
            <a:ext cx="368802" cy="728151"/>
          </a:xfrm>
          <a:prstGeom prst="downArrow">
            <a:avLst/>
          </a:prstGeom>
          <a:gradFill>
            <a:gsLst>
              <a:gs pos="99000">
                <a:srgbClr val="FFD68E"/>
              </a:gs>
              <a:gs pos="0">
                <a:srgbClr val="473A28">
                  <a:alpha val="2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7" name="下箭头 56">
            <a:extLst>
              <a:ext uri="{FF2B5EF4-FFF2-40B4-BE49-F238E27FC236}">
                <a16:creationId xmlns:a16="http://schemas.microsoft.com/office/drawing/2014/main" id="{329764DD-AD56-8C42-A09A-BF7F9721286B}"/>
              </a:ext>
            </a:extLst>
          </p:cNvPr>
          <p:cNvSpPr/>
          <p:nvPr/>
        </p:nvSpPr>
        <p:spPr>
          <a:xfrm rot="10800000">
            <a:off x="4041565" y="2365062"/>
            <a:ext cx="368802" cy="832583"/>
          </a:xfrm>
          <a:prstGeom prst="downArrow">
            <a:avLst/>
          </a:prstGeom>
          <a:gradFill>
            <a:gsLst>
              <a:gs pos="99000">
                <a:srgbClr val="FFD68E"/>
              </a:gs>
              <a:gs pos="0">
                <a:srgbClr val="473A28">
                  <a:alpha val="2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8833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2">
            <a:extLst>
              <a:ext uri="{FF2B5EF4-FFF2-40B4-BE49-F238E27FC236}">
                <a16:creationId xmlns:a16="http://schemas.microsoft.com/office/drawing/2014/main" id="{8D41D821-3B6C-F546-9A9D-16EA1149DD69}"/>
              </a:ext>
            </a:extLst>
          </p:cNvPr>
          <p:cNvSpPr txBox="1">
            <a:spLocks/>
          </p:cNvSpPr>
          <p:nvPr/>
        </p:nvSpPr>
        <p:spPr>
          <a:xfrm>
            <a:off x="2098845" y="581611"/>
            <a:ext cx="494631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日志</a:t>
            </a: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2E5766D3-DB68-DB43-9265-74A9F8FDE930}"/>
              </a:ext>
            </a:extLst>
          </p:cNvPr>
          <p:cNvSpPr/>
          <p:nvPr/>
        </p:nvSpPr>
        <p:spPr>
          <a:xfrm>
            <a:off x="5650307" y="2147687"/>
            <a:ext cx="3038341" cy="1072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spc="40" dirty="0">
                <a:solidFill>
                  <a:srgbClr val="FFD68E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多租户日志隔离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spc="40" dirty="0">
                <a:solidFill>
                  <a:srgbClr val="FFD68E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短期日志支持通过</a:t>
            </a:r>
            <a:r>
              <a:rPr lang="en" altLang="zh-CN" sz="1500" spc="40" dirty="0">
                <a:solidFill>
                  <a:srgbClr val="FFD68E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API</a:t>
            </a:r>
            <a:r>
              <a:rPr lang="zh-CN" altLang="en-US" sz="1500" spc="40" dirty="0">
                <a:solidFill>
                  <a:srgbClr val="FFD68E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检索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500" spc="40" dirty="0">
                <a:solidFill>
                  <a:srgbClr val="FFD68E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长期日志可自动转存至</a:t>
            </a:r>
            <a:r>
              <a:rPr lang="en" altLang="zh-CN" sz="1500" spc="40" dirty="0">
                <a:solidFill>
                  <a:srgbClr val="FFD68E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ufile</a:t>
            </a:r>
          </a:p>
        </p:txBody>
      </p:sp>
      <p:sp>
        <p:nvSpPr>
          <p:cNvPr id="163" name="圆角矩形 150">
            <a:extLst>
              <a:ext uri="{FF2B5EF4-FFF2-40B4-BE49-F238E27FC236}">
                <a16:creationId xmlns:a16="http://schemas.microsoft.com/office/drawing/2014/main" id="{9B06AD36-C49A-9C42-98E2-A3861D34EB4A}"/>
              </a:ext>
            </a:extLst>
          </p:cNvPr>
          <p:cNvSpPr/>
          <p:nvPr/>
        </p:nvSpPr>
        <p:spPr>
          <a:xfrm>
            <a:off x="2975842" y="1629701"/>
            <a:ext cx="1357425" cy="609573"/>
          </a:xfrm>
          <a:prstGeom prst="roundRect">
            <a:avLst>
              <a:gd name="adj" fmla="val 7446"/>
            </a:avLst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70000"/>
                </a:srgbClr>
              </a:gs>
              <a:gs pos="0">
                <a:srgbClr val="3C51A0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 dirty="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164" name="圆角矩形 150">
            <a:extLst>
              <a:ext uri="{FF2B5EF4-FFF2-40B4-BE49-F238E27FC236}">
                <a16:creationId xmlns:a16="http://schemas.microsoft.com/office/drawing/2014/main" id="{CDBBD72D-A221-DE48-8D16-2D49627CE780}"/>
              </a:ext>
            </a:extLst>
          </p:cNvPr>
          <p:cNvSpPr/>
          <p:nvPr/>
        </p:nvSpPr>
        <p:spPr>
          <a:xfrm>
            <a:off x="455352" y="1492134"/>
            <a:ext cx="2016000" cy="2611394"/>
          </a:xfrm>
          <a:prstGeom prst="roundRect">
            <a:avLst>
              <a:gd name="adj" fmla="val 2946"/>
            </a:avLst>
          </a:prstGeom>
          <a:gradFill flip="none" rotWithShape="1">
            <a:gsLst>
              <a:gs pos="0">
                <a:srgbClr val="285A71">
                  <a:alpha val="88000"/>
                </a:srgbClr>
              </a:gs>
              <a:gs pos="100000">
                <a:srgbClr val="203B50">
                  <a:alpha val="55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dirty="0">
              <a:solidFill>
                <a:schemeClr val="lt1"/>
              </a:solidFill>
            </a:endParaRPr>
          </a:p>
        </p:txBody>
      </p:sp>
      <p:sp>
        <p:nvSpPr>
          <p:cNvPr id="165" name="圆角矩形 151">
            <a:extLst>
              <a:ext uri="{FF2B5EF4-FFF2-40B4-BE49-F238E27FC236}">
                <a16:creationId xmlns:a16="http://schemas.microsoft.com/office/drawing/2014/main" id="{62D4BDDE-5339-8948-98D1-194DEB8293FA}"/>
              </a:ext>
            </a:extLst>
          </p:cNvPr>
          <p:cNvSpPr/>
          <p:nvPr/>
        </p:nvSpPr>
        <p:spPr>
          <a:xfrm>
            <a:off x="797743" y="2101709"/>
            <a:ext cx="1434411" cy="39572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166" name="杀死进程">
            <a:extLst>
              <a:ext uri="{FF2B5EF4-FFF2-40B4-BE49-F238E27FC236}">
                <a16:creationId xmlns:a16="http://schemas.microsoft.com/office/drawing/2014/main" id="{4673B5F1-2241-6D41-A4B0-E5ED6063AD40}"/>
              </a:ext>
            </a:extLst>
          </p:cNvPr>
          <p:cNvSpPr txBox="1"/>
          <p:nvPr/>
        </p:nvSpPr>
        <p:spPr>
          <a:xfrm>
            <a:off x="1308187" y="2179578"/>
            <a:ext cx="562486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0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Cube</a:t>
            </a:r>
            <a:endParaRPr sz="1000" dirty="0">
              <a:solidFill>
                <a:schemeClr val="bg1"/>
              </a:solidFill>
              <a:latin typeface="Exo" pitchFamily="2" charset="0"/>
              <a:ea typeface="Source Han Sans CN Medium" panose="020B0500000000000000" pitchFamily="34" charset="-128"/>
            </a:endParaRPr>
          </a:p>
        </p:txBody>
      </p:sp>
      <p:sp>
        <p:nvSpPr>
          <p:cNvPr id="172" name="圆角矩形 151">
            <a:extLst>
              <a:ext uri="{FF2B5EF4-FFF2-40B4-BE49-F238E27FC236}">
                <a16:creationId xmlns:a16="http://schemas.microsoft.com/office/drawing/2014/main" id="{D6FA341A-03D9-A64B-9A9D-46F1E22D8FF0}"/>
              </a:ext>
            </a:extLst>
          </p:cNvPr>
          <p:cNvSpPr/>
          <p:nvPr/>
        </p:nvSpPr>
        <p:spPr>
          <a:xfrm>
            <a:off x="797743" y="2801925"/>
            <a:ext cx="1434411" cy="39572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173" name="杀死进程">
            <a:extLst>
              <a:ext uri="{FF2B5EF4-FFF2-40B4-BE49-F238E27FC236}">
                <a16:creationId xmlns:a16="http://schemas.microsoft.com/office/drawing/2014/main" id="{A9108C79-4538-8341-940D-1A4823E32C89}"/>
              </a:ext>
            </a:extLst>
          </p:cNvPr>
          <p:cNvSpPr txBox="1"/>
          <p:nvPr/>
        </p:nvSpPr>
        <p:spPr>
          <a:xfrm>
            <a:off x="1283281" y="2882673"/>
            <a:ext cx="421477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0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Cube</a:t>
            </a:r>
            <a:endParaRPr sz="1000" dirty="0">
              <a:solidFill>
                <a:schemeClr val="bg1"/>
              </a:solidFill>
              <a:latin typeface="Exo" pitchFamily="2" charset="0"/>
              <a:ea typeface="Source Han Sans CN Medium" panose="020B0500000000000000" pitchFamily="34" charset="-128"/>
            </a:endParaRPr>
          </a:p>
        </p:txBody>
      </p:sp>
      <p:sp>
        <p:nvSpPr>
          <p:cNvPr id="174" name="圆角矩形 151">
            <a:extLst>
              <a:ext uri="{FF2B5EF4-FFF2-40B4-BE49-F238E27FC236}">
                <a16:creationId xmlns:a16="http://schemas.microsoft.com/office/drawing/2014/main" id="{117A6156-89A8-A843-B4EE-4ADCFC248177}"/>
              </a:ext>
            </a:extLst>
          </p:cNvPr>
          <p:cNvSpPr/>
          <p:nvPr/>
        </p:nvSpPr>
        <p:spPr>
          <a:xfrm>
            <a:off x="797743" y="3477427"/>
            <a:ext cx="1434411" cy="39572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175" name="杀死进程">
            <a:extLst>
              <a:ext uri="{FF2B5EF4-FFF2-40B4-BE49-F238E27FC236}">
                <a16:creationId xmlns:a16="http://schemas.microsoft.com/office/drawing/2014/main" id="{EEED6A98-2568-CD41-923A-575711C9512F}"/>
              </a:ext>
            </a:extLst>
          </p:cNvPr>
          <p:cNvSpPr txBox="1"/>
          <p:nvPr/>
        </p:nvSpPr>
        <p:spPr>
          <a:xfrm>
            <a:off x="1209417" y="3555114"/>
            <a:ext cx="661256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000" dirty="0" err="1">
                <a:solidFill>
                  <a:schemeClr val="bg1"/>
                </a:solidFill>
                <a:latin typeface="Exo" pitchFamily="2" charset="0"/>
              </a:rPr>
              <a:t>Promtail</a:t>
            </a:r>
            <a:endParaRPr sz="1000" dirty="0">
              <a:solidFill>
                <a:schemeClr val="bg1"/>
              </a:solidFill>
              <a:latin typeface="Exo" pitchFamily="2" charset="0"/>
              <a:ea typeface="Source Han Sans CN Medium" panose="020B0500000000000000" pitchFamily="34" charset="-128"/>
            </a:endParaRPr>
          </a:p>
        </p:txBody>
      </p:sp>
      <p:sp>
        <p:nvSpPr>
          <p:cNvPr id="190" name="杀死进程">
            <a:extLst>
              <a:ext uri="{FF2B5EF4-FFF2-40B4-BE49-F238E27FC236}">
                <a16:creationId xmlns:a16="http://schemas.microsoft.com/office/drawing/2014/main" id="{206EAA54-920E-1C43-976C-232F4DD952CB}"/>
              </a:ext>
            </a:extLst>
          </p:cNvPr>
          <p:cNvSpPr txBox="1"/>
          <p:nvPr/>
        </p:nvSpPr>
        <p:spPr>
          <a:xfrm>
            <a:off x="828891" y="1650941"/>
            <a:ext cx="562486" cy="27261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200" dirty="0" err="1">
                <a:solidFill>
                  <a:srgbClr val="FFDE8D"/>
                </a:solidFill>
                <a:latin typeface="Exo" pitchFamily="2" charset="0"/>
                <a:ea typeface="Source Han Sans CN Medium" panose="020B0500000000000000" pitchFamily="34" charset="-128"/>
              </a:rPr>
              <a:t>Node</a:t>
            </a:r>
            <a:endParaRPr sz="1200" dirty="0">
              <a:solidFill>
                <a:srgbClr val="FFDE8D"/>
              </a:solidFill>
              <a:latin typeface="Exo" pitchFamily="2" charset="0"/>
              <a:ea typeface="Source Han Sans CN Medium" panose="020B0500000000000000" pitchFamily="34" charset="-128"/>
            </a:endParaRPr>
          </a:p>
        </p:txBody>
      </p:sp>
      <p:sp>
        <p:nvSpPr>
          <p:cNvPr id="191" name="杀死进程">
            <a:extLst>
              <a:ext uri="{FF2B5EF4-FFF2-40B4-BE49-F238E27FC236}">
                <a16:creationId xmlns:a16="http://schemas.microsoft.com/office/drawing/2014/main" id="{6776B7A0-9ED4-1545-885F-B97A9719D2D0}"/>
              </a:ext>
            </a:extLst>
          </p:cNvPr>
          <p:cNvSpPr txBox="1"/>
          <p:nvPr/>
        </p:nvSpPr>
        <p:spPr>
          <a:xfrm>
            <a:off x="3145197" y="1754267"/>
            <a:ext cx="1018376" cy="3410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12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UCLOUD API</a:t>
            </a:r>
          </a:p>
        </p:txBody>
      </p:sp>
      <p:sp>
        <p:nvSpPr>
          <p:cNvPr id="39" name="圆角矩形 150">
            <a:extLst>
              <a:ext uri="{FF2B5EF4-FFF2-40B4-BE49-F238E27FC236}">
                <a16:creationId xmlns:a16="http://schemas.microsoft.com/office/drawing/2014/main" id="{417B644F-941B-DE4D-A305-8DCB4F5D0C99}"/>
              </a:ext>
            </a:extLst>
          </p:cNvPr>
          <p:cNvSpPr/>
          <p:nvPr/>
        </p:nvSpPr>
        <p:spPr>
          <a:xfrm>
            <a:off x="2975842" y="3353823"/>
            <a:ext cx="1357425" cy="609573"/>
          </a:xfrm>
          <a:prstGeom prst="roundRect">
            <a:avLst>
              <a:gd name="adj" fmla="val 7446"/>
            </a:avLst>
          </a:prstGeom>
          <a:gradFill flip="none" rotWithShape="1">
            <a:gsLst>
              <a:gs pos="0">
                <a:srgbClr val="5832A5"/>
              </a:gs>
              <a:gs pos="100000">
                <a:srgbClr val="3D1950">
                  <a:alpha val="41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165"/>
            <a:endParaRPr kumimoji="1" dirty="0"/>
          </a:p>
        </p:txBody>
      </p:sp>
      <p:sp>
        <p:nvSpPr>
          <p:cNvPr id="40" name="杀死进程">
            <a:extLst>
              <a:ext uri="{FF2B5EF4-FFF2-40B4-BE49-F238E27FC236}">
                <a16:creationId xmlns:a16="http://schemas.microsoft.com/office/drawing/2014/main" id="{F4DD950C-71BE-9A4B-96CF-9183A9F9D888}"/>
              </a:ext>
            </a:extLst>
          </p:cNvPr>
          <p:cNvSpPr txBox="1"/>
          <p:nvPr/>
        </p:nvSpPr>
        <p:spPr>
          <a:xfrm>
            <a:off x="3049518" y="3545419"/>
            <a:ext cx="1357425" cy="27261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2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Loki</a:t>
            </a:r>
            <a:r>
              <a:rPr lang="zh-CN" altLang="en-US" sz="12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 </a:t>
            </a:r>
            <a:r>
              <a:rPr lang="en-US" altLang="zh-CN" sz="12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Log Cluster</a:t>
            </a:r>
          </a:p>
        </p:txBody>
      </p:sp>
      <p:cxnSp>
        <p:nvCxnSpPr>
          <p:cNvPr id="8" name="肘形连接符 7">
            <a:extLst>
              <a:ext uri="{FF2B5EF4-FFF2-40B4-BE49-F238E27FC236}">
                <a16:creationId xmlns:a16="http://schemas.microsoft.com/office/drawing/2014/main" id="{08624E63-DC66-3346-935C-9F507B1D67FD}"/>
              </a:ext>
            </a:extLst>
          </p:cNvPr>
          <p:cNvCxnSpPr>
            <a:stCxn id="165" idx="1"/>
            <a:endCxn id="174" idx="1"/>
          </p:cNvCxnSpPr>
          <p:nvPr/>
        </p:nvCxnSpPr>
        <p:spPr>
          <a:xfrm rot="10800000" flipV="1">
            <a:off x="797743" y="2299570"/>
            <a:ext cx="12700" cy="1375718"/>
          </a:xfrm>
          <a:prstGeom prst="bentConnector3">
            <a:avLst>
              <a:gd name="adj1" fmla="val 1440000"/>
            </a:avLst>
          </a:prstGeom>
          <a:ln w="12700">
            <a:solidFill>
              <a:srgbClr val="FFD68E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肘形连接符 49">
            <a:extLst>
              <a:ext uri="{FF2B5EF4-FFF2-40B4-BE49-F238E27FC236}">
                <a16:creationId xmlns:a16="http://schemas.microsoft.com/office/drawing/2014/main" id="{6DD09C03-9C17-F44F-B3DB-1876EB84A0D0}"/>
              </a:ext>
            </a:extLst>
          </p:cNvPr>
          <p:cNvCxnSpPr>
            <a:cxnSpLocks/>
            <a:endCxn id="172" idx="1"/>
          </p:cNvCxnSpPr>
          <p:nvPr/>
        </p:nvCxnSpPr>
        <p:spPr>
          <a:xfrm rot="5400000">
            <a:off x="451972" y="2643855"/>
            <a:ext cx="701703" cy="10159"/>
          </a:xfrm>
          <a:prstGeom prst="bentConnector4">
            <a:avLst>
              <a:gd name="adj1" fmla="val 155"/>
              <a:gd name="adj2" fmla="val 1790757"/>
            </a:avLst>
          </a:prstGeom>
          <a:ln w="12700">
            <a:solidFill>
              <a:srgbClr val="FFD68E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下箭头 55">
            <a:extLst>
              <a:ext uri="{FF2B5EF4-FFF2-40B4-BE49-F238E27FC236}">
                <a16:creationId xmlns:a16="http://schemas.microsoft.com/office/drawing/2014/main" id="{6CE44FD3-8A7B-C143-8D90-26E113473838}"/>
              </a:ext>
            </a:extLst>
          </p:cNvPr>
          <p:cNvSpPr/>
          <p:nvPr/>
        </p:nvSpPr>
        <p:spPr>
          <a:xfrm rot="16200000">
            <a:off x="2427366" y="3330616"/>
            <a:ext cx="368802" cy="728155"/>
          </a:xfrm>
          <a:prstGeom prst="downArrow">
            <a:avLst/>
          </a:prstGeom>
          <a:gradFill>
            <a:gsLst>
              <a:gs pos="99000">
                <a:srgbClr val="FFD68E"/>
              </a:gs>
              <a:gs pos="0">
                <a:srgbClr val="473A28">
                  <a:alpha val="2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7" name="下箭头 56">
            <a:extLst>
              <a:ext uri="{FF2B5EF4-FFF2-40B4-BE49-F238E27FC236}">
                <a16:creationId xmlns:a16="http://schemas.microsoft.com/office/drawing/2014/main" id="{329764DD-AD56-8C42-A09A-BF7F9721286B}"/>
              </a:ext>
            </a:extLst>
          </p:cNvPr>
          <p:cNvSpPr/>
          <p:nvPr/>
        </p:nvSpPr>
        <p:spPr>
          <a:xfrm rot="10800000">
            <a:off x="3487749" y="2365062"/>
            <a:ext cx="368802" cy="832583"/>
          </a:xfrm>
          <a:prstGeom prst="downArrow">
            <a:avLst/>
          </a:prstGeom>
          <a:gradFill>
            <a:gsLst>
              <a:gs pos="99000">
                <a:srgbClr val="FFD68E"/>
              </a:gs>
              <a:gs pos="0">
                <a:srgbClr val="473A28">
                  <a:alpha val="2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圆角矩形 150">
            <a:extLst>
              <a:ext uri="{FF2B5EF4-FFF2-40B4-BE49-F238E27FC236}">
                <a16:creationId xmlns:a16="http://schemas.microsoft.com/office/drawing/2014/main" id="{0E8B9831-82C3-A34B-B58E-C3462C67CA64}"/>
              </a:ext>
            </a:extLst>
          </p:cNvPr>
          <p:cNvSpPr/>
          <p:nvPr/>
        </p:nvSpPr>
        <p:spPr>
          <a:xfrm>
            <a:off x="4601982" y="2404422"/>
            <a:ext cx="810289" cy="609573"/>
          </a:xfrm>
          <a:prstGeom prst="roundRect">
            <a:avLst>
              <a:gd name="adj" fmla="val 7446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D83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21" name="杀死进程">
            <a:extLst>
              <a:ext uri="{FF2B5EF4-FFF2-40B4-BE49-F238E27FC236}">
                <a16:creationId xmlns:a16="http://schemas.microsoft.com/office/drawing/2014/main" id="{4480162B-5F43-3247-95A8-49BBBFD0E825}"/>
              </a:ext>
            </a:extLst>
          </p:cNvPr>
          <p:cNvSpPr txBox="1"/>
          <p:nvPr/>
        </p:nvSpPr>
        <p:spPr>
          <a:xfrm>
            <a:off x="4760137" y="2528988"/>
            <a:ext cx="493978" cy="3410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12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UFILE</a:t>
            </a:r>
          </a:p>
        </p:txBody>
      </p:sp>
      <p:cxnSp>
        <p:nvCxnSpPr>
          <p:cNvPr id="3" name="肘形连接符 2">
            <a:extLst>
              <a:ext uri="{FF2B5EF4-FFF2-40B4-BE49-F238E27FC236}">
                <a16:creationId xmlns:a16="http://schemas.microsoft.com/office/drawing/2014/main" id="{8274B213-3C26-3B49-8282-8596AE070DDF}"/>
              </a:ext>
            </a:extLst>
          </p:cNvPr>
          <p:cNvCxnSpPr>
            <a:cxnSpLocks/>
          </p:cNvCxnSpPr>
          <p:nvPr/>
        </p:nvCxnSpPr>
        <p:spPr>
          <a:xfrm flipV="1">
            <a:off x="4436925" y="3075513"/>
            <a:ext cx="570202" cy="619180"/>
          </a:xfrm>
          <a:prstGeom prst="bentConnector2">
            <a:avLst/>
          </a:prstGeom>
          <a:ln w="152400">
            <a:gradFill>
              <a:gsLst>
                <a:gs pos="0">
                  <a:srgbClr val="232533"/>
                </a:gs>
                <a:gs pos="100000">
                  <a:srgbClr val="F8D08B"/>
                </a:gs>
              </a:gsLst>
              <a:lin ang="5400000" scaled="1"/>
            </a:gra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">
            <a:extLst>
              <a:ext uri="{FF2B5EF4-FFF2-40B4-BE49-F238E27FC236}">
                <a16:creationId xmlns:a16="http://schemas.microsoft.com/office/drawing/2014/main" id="{CFB4AA22-B36C-1C47-AC67-EA9B82EA95D7}"/>
              </a:ext>
            </a:extLst>
          </p:cNvPr>
          <p:cNvSpPr/>
          <p:nvPr/>
        </p:nvSpPr>
        <p:spPr>
          <a:xfrm>
            <a:off x="4547370" y="2403475"/>
            <a:ext cx="56379" cy="610521"/>
          </a:xfrm>
          <a:prstGeom prst="roundRect">
            <a:avLst>
              <a:gd name="adj" fmla="val 0"/>
            </a:avLst>
          </a:prstGeom>
          <a:solidFill>
            <a:srgbClr val="99DDFE"/>
          </a:soli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643" dirty="0"/>
          </a:p>
        </p:txBody>
      </p:sp>
    </p:spTree>
    <p:extLst>
      <p:ext uri="{BB962C8B-B14F-4D97-AF65-F5344CB8AC3E}">
        <p14:creationId xmlns:p14="http://schemas.microsoft.com/office/powerpoint/2010/main" val="1735177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57A74F5C-509D-3D4A-9D08-B5553D50FA13}"/>
              </a:ext>
            </a:extLst>
          </p:cNvPr>
          <p:cNvSpPr txBox="1"/>
          <p:nvPr/>
        </p:nvSpPr>
        <p:spPr>
          <a:xfrm>
            <a:off x="4940916" y="1622778"/>
            <a:ext cx="2181244" cy="505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107" dirty="0">
                <a:solidFill>
                  <a:srgbClr val="EABD7D">
                    <a:alpha val="60000"/>
                  </a:srgb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关于</a:t>
            </a:r>
            <a:r>
              <a:rPr lang="en" altLang="zh-CN" sz="2000" spc="107" dirty="0">
                <a:solidFill>
                  <a:srgbClr val="EABD7D">
                    <a:alpha val="60000"/>
                  </a:srgbClr>
                </a:solidFill>
                <a:latin typeface="Exo" pitchFamily="2" charset="0"/>
                <a:ea typeface="Source Han Sans CN" panose="020B0500000000000000" pitchFamily="34" charset="-128"/>
                <a:cs typeface="Source Han Sans CN" charset="-122"/>
              </a:rPr>
              <a:t>Serverless</a:t>
            </a: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25662C4C-7B24-374C-A3EC-1ED9524BA2D9}"/>
              </a:ext>
            </a:extLst>
          </p:cNvPr>
          <p:cNvSpPr txBox="1"/>
          <p:nvPr/>
        </p:nvSpPr>
        <p:spPr>
          <a:xfrm>
            <a:off x="4940916" y="2432861"/>
            <a:ext cx="1859216" cy="47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sz="2000" dirty="0">
                <a:solidFill>
                  <a:srgbClr val="EABD7D">
                    <a:alpha val="60000"/>
                  </a:srgb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Cube</a:t>
            </a:r>
            <a:r>
              <a:rPr lang="zh-CN" altLang="en-US" sz="2000" dirty="0">
                <a:solidFill>
                  <a:srgbClr val="EABD7D">
                    <a:alpha val="60000"/>
                  </a:srgb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实现原理</a:t>
            </a:r>
          </a:p>
        </p:txBody>
      </p:sp>
      <p:sp>
        <p:nvSpPr>
          <p:cNvPr id="53" name="TextBox 1">
            <a:extLst>
              <a:ext uri="{FF2B5EF4-FFF2-40B4-BE49-F238E27FC236}">
                <a16:creationId xmlns:a16="http://schemas.microsoft.com/office/drawing/2014/main" id="{8235E978-7B2C-034D-9ECA-B0B20949CE49}"/>
              </a:ext>
            </a:extLst>
          </p:cNvPr>
          <p:cNvSpPr txBox="1"/>
          <p:nvPr/>
        </p:nvSpPr>
        <p:spPr>
          <a:xfrm>
            <a:off x="4940916" y="3212615"/>
            <a:ext cx="1859216" cy="47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EABD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使用示例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B0AC9070-9C57-494E-9DC5-6EAEA89922F0}"/>
              </a:ext>
            </a:extLst>
          </p:cNvPr>
          <p:cNvSpPr/>
          <p:nvPr/>
        </p:nvSpPr>
        <p:spPr>
          <a:xfrm>
            <a:off x="4699294" y="1838366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84F2D19-5403-A649-BC56-3A511F53C191}"/>
              </a:ext>
            </a:extLst>
          </p:cNvPr>
          <p:cNvSpPr/>
          <p:nvPr/>
        </p:nvSpPr>
        <p:spPr>
          <a:xfrm>
            <a:off x="4699294" y="2672285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F556A308-4746-CF46-8C64-D8A1C881F60B}"/>
              </a:ext>
            </a:extLst>
          </p:cNvPr>
          <p:cNvSpPr/>
          <p:nvPr/>
        </p:nvSpPr>
        <p:spPr>
          <a:xfrm>
            <a:off x="4699294" y="3446160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1EF92AD-218D-EC49-B376-3F41727E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02482" y="1490425"/>
            <a:ext cx="2752192" cy="236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69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六边形 67">
            <a:extLst>
              <a:ext uri="{FF2B5EF4-FFF2-40B4-BE49-F238E27FC236}">
                <a16:creationId xmlns:a16="http://schemas.microsoft.com/office/drawing/2014/main" id="{7D1A2F61-320F-3740-A7C3-1C0AFBCE8607}"/>
              </a:ext>
            </a:extLst>
          </p:cNvPr>
          <p:cNvSpPr/>
          <p:nvPr/>
        </p:nvSpPr>
        <p:spPr>
          <a:xfrm>
            <a:off x="3444096" y="1835608"/>
            <a:ext cx="1929847" cy="1523067"/>
          </a:xfrm>
          <a:prstGeom prst="hexagon">
            <a:avLst/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13000"/>
                </a:srgbClr>
              </a:gs>
              <a:gs pos="0">
                <a:srgbClr val="4E6AD5"/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69" name="六边形 68">
            <a:extLst>
              <a:ext uri="{FF2B5EF4-FFF2-40B4-BE49-F238E27FC236}">
                <a16:creationId xmlns:a16="http://schemas.microsoft.com/office/drawing/2014/main" id="{A1D0FDEB-1A83-AB40-81FA-AEEB59D43D2A}"/>
              </a:ext>
            </a:extLst>
          </p:cNvPr>
          <p:cNvSpPr/>
          <p:nvPr/>
        </p:nvSpPr>
        <p:spPr>
          <a:xfrm>
            <a:off x="4186055" y="2495853"/>
            <a:ext cx="916986" cy="767732"/>
          </a:xfrm>
          <a:prstGeom prst="hexagon">
            <a:avLst/>
          </a:prstGeom>
          <a:gradFill flip="none" rotWithShape="1">
            <a:gsLst>
              <a:gs pos="0">
                <a:srgbClr val="506BD8"/>
              </a:gs>
              <a:gs pos="90000">
                <a:srgbClr val="5832A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643">
              <a:latin typeface="Source Han Sans CN Regular"/>
              <a:ea typeface="Source Han Sans CN Regular"/>
            </a:endParaRPr>
          </a:p>
        </p:txBody>
      </p:sp>
      <p:sp>
        <p:nvSpPr>
          <p:cNvPr id="70" name="六边形 69">
            <a:extLst>
              <a:ext uri="{FF2B5EF4-FFF2-40B4-BE49-F238E27FC236}">
                <a16:creationId xmlns:a16="http://schemas.microsoft.com/office/drawing/2014/main" id="{BFA43094-FB4F-2942-829D-0161BDBDE961}"/>
              </a:ext>
            </a:extLst>
          </p:cNvPr>
          <p:cNvSpPr/>
          <p:nvPr/>
        </p:nvSpPr>
        <p:spPr>
          <a:xfrm>
            <a:off x="3766392" y="2445973"/>
            <a:ext cx="459044" cy="384327"/>
          </a:xfrm>
          <a:prstGeom prst="hexagon">
            <a:avLst/>
          </a:prstGeom>
          <a:gradFill flip="none" rotWithShape="1">
            <a:gsLst>
              <a:gs pos="2000">
                <a:srgbClr val="C19B66"/>
              </a:gs>
              <a:gs pos="100000">
                <a:srgbClr val="FFD48C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D887C4CF-446C-CF4F-B8B3-F0F34E973DB9}"/>
              </a:ext>
            </a:extLst>
          </p:cNvPr>
          <p:cNvSpPr txBox="1"/>
          <p:nvPr/>
        </p:nvSpPr>
        <p:spPr>
          <a:xfrm>
            <a:off x="3815544" y="2515027"/>
            <a:ext cx="421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NG</a:t>
            </a:r>
            <a:endParaRPr lang="zh-CN" altLang="en-US" sz="10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2" name="六边形 1">
            <a:extLst>
              <a:ext uri="{FF2B5EF4-FFF2-40B4-BE49-F238E27FC236}">
                <a16:creationId xmlns:a16="http://schemas.microsoft.com/office/drawing/2014/main" id="{45C51863-CA1B-984A-BF38-23775013E65B}"/>
              </a:ext>
            </a:extLst>
          </p:cNvPr>
          <p:cNvSpPr/>
          <p:nvPr/>
        </p:nvSpPr>
        <p:spPr>
          <a:xfrm>
            <a:off x="1056496" y="1835608"/>
            <a:ext cx="1929847" cy="1523067"/>
          </a:xfrm>
          <a:prstGeom prst="hexagon">
            <a:avLst/>
          </a:prstGeom>
          <a:gradFill flip="none" rotWithShape="1">
            <a:gsLst>
              <a:gs pos="100000">
                <a:srgbClr val="1B254C">
                  <a:lumMod val="93000"/>
                  <a:lumOff val="7000"/>
                  <a:alpha val="9000"/>
                </a:srgbClr>
              </a:gs>
              <a:gs pos="1000">
                <a:srgbClr val="3C51A0">
                  <a:alpha val="6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51" name="六边形 50">
            <a:extLst>
              <a:ext uri="{FF2B5EF4-FFF2-40B4-BE49-F238E27FC236}">
                <a16:creationId xmlns:a16="http://schemas.microsoft.com/office/drawing/2014/main" id="{18344589-FEB7-BA4E-AF32-599742B2DABE}"/>
              </a:ext>
            </a:extLst>
          </p:cNvPr>
          <p:cNvSpPr/>
          <p:nvPr/>
        </p:nvSpPr>
        <p:spPr>
          <a:xfrm>
            <a:off x="1798455" y="2495853"/>
            <a:ext cx="916986" cy="767732"/>
          </a:xfrm>
          <a:prstGeom prst="hexagon">
            <a:avLst/>
          </a:prstGeom>
          <a:gradFill flip="none" rotWithShape="1">
            <a:gsLst>
              <a:gs pos="0">
                <a:srgbClr val="3C51A0">
                  <a:alpha val="31000"/>
                </a:srgbClr>
              </a:gs>
              <a:gs pos="90000">
                <a:srgbClr val="5832A5">
                  <a:alpha val="54000"/>
                </a:srgbClr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643">
              <a:latin typeface="Source Han Sans CN Regular"/>
              <a:ea typeface="Source Han Sans CN Regular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E36BE630-3518-6F46-BD78-82ADC231809A}"/>
              </a:ext>
            </a:extLst>
          </p:cNvPr>
          <p:cNvSpPr txBox="1"/>
          <p:nvPr/>
        </p:nvSpPr>
        <p:spPr>
          <a:xfrm>
            <a:off x="4079978" y="281548"/>
            <a:ext cx="150873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4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使用示例</a:t>
            </a:r>
          </a:p>
        </p:txBody>
      </p:sp>
      <p:grpSp>
        <p:nvGrpSpPr>
          <p:cNvPr id="170" name="组合 169">
            <a:extLst>
              <a:ext uri="{FF2B5EF4-FFF2-40B4-BE49-F238E27FC236}">
                <a16:creationId xmlns:a16="http://schemas.microsoft.com/office/drawing/2014/main" id="{976D04C5-788B-D84A-ADF8-16B00D951D1B}"/>
              </a:ext>
            </a:extLst>
          </p:cNvPr>
          <p:cNvGrpSpPr/>
          <p:nvPr/>
        </p:nvGrpSpPr>
        <p:grpSpPr>
          <a:xfrm>
            <a:off x="1633749" y="1920616"/>
            <a:ext cx="3276390" cy="1068846"/>
            <a:chOff x="-238344" y="1856539"/>
            <a:chExt cx="3276390" cy="1068846"/>
          </a:xfrm>
        </p:grpSpPr>
        <p:sp>
          <p:nvSpPr>
            <p:cNvPr id="173" name="文本框 172">
              <a:extLst>
                <a:ext uri="{FF2B5EF4-FFF2-40B4-BE49-F238E27FC236}">
                  <a16:creationId xmlns:a16="http://schemas.microsoft.com/office/drawing/2014/main" id="{129AFD4C-B251-264C-89CF-8FB0381FF088}"/>
                </a:ext>
              </a:extLst>
            </p:cNvPr>
            <p:cNvSpPr txBox="1"/>
            <p:nvPr/>
          </p:nvSpPr>
          <p:spPr>
            <a:xfrm>
              <a:off x="-238344" y="1856539"/>
              <a:ext cx="8684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8D08B">
                      <a:alpha val="92000"/>
                    </a:srgbClr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Cube</a:t>
              </a:r>
              <a:r>
                <a:rPr lang="zh-CN" altLang="en-US" sz="1000" dirty="0">
                  <a:solidFill>
                    <a:srgbClr val="F8D08B">
                      <a:alpha val="92000"/>
                    </a:srgbClr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实例</a:t>
              </a:r>
              <a:r>
                <a:rPr lang="en-US" altLang="zh-CN" sz="1000" dirty="0">
                  <a:solidFill>
                    <a:srgbClr val="F8D08B">
                      <a:alpha val="92000"/>
                    </a:srgbClr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 </a:t>
              </a:r>
              <a:endParaRPr lang="zh-CN" altLang="en-US" sz="1000" dirty="0">
                <a:solidFill>
                  <a:srgbClr val="F8D08B">
                    <a:alpha val="92000"/>
                  </a:srgb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55137079-6155-D040-B4D2-BCBFBB00DD66}"/>
                </a:ext>
              </a:extLst>
            </p:cNvPr>
            <p:cNvSpPr txBox="1"/>
            <p:nvPr/>
          </p:nvSpPr>
          <p:spPr>
            <a:xfrm>
              <a:off x="174230" y="2679164"/>
              <a:ext cx="4575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bg1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php</a:t>
              </a:r>
              <a:endParaRPr lang="zh-CN" altLang="en-US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AEFC8167-47DC-B141-A4B9-2678F928C000}"/>
                </a:ext>
              </a:extLst>
            </p:cNvPr>
            <p:cNvSpPr txBox="1"/>
            <p:nvPr/>
          </p:nvSpPr>
          <p:spPr>
            <a:xfrm>
              <a:off x="2169576" y="1856539"/>
              <a:ext cx="8684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ECC86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Cube</a:t>
              </a:r>
              <a:r>
                <a:rPr lang="zh-CN" altLang="en-US" sz="1000" dirty="0">
                  <a:solidFill>
                    <a:srgbClr val="FECC86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实例</a:t>
              </a:r>
              <a:r>
                <a:rPr lang="en-US" altLang="zh-CN" sz="1000" dirty="0">
                  <a:solidFill>
                    <a:srgbClr val="FECC86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 </a:t>
              </a:r>
              <a:endParaRPr lang="zh-CN" altLang="en-US" sz="1000" dirty="0">
                <a:solidFill>
                  <a:srgbClr val="FECC86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</p:grpSp>
      <p:sp>
        <p:nvSpPr>
          <p:cNvPr id="174" name="矩形 173">
            <a:extLst>
              <a:ext uri="{FF2B5EF4-FFF2-40B4-BE49-F238E27FC236}">
                <a16:creationId xmlns:a16="http://schemas.microsoft.com/office/drawing/2014/main" id="{96439A6F-71DB-D342-A521-C51EFE638133}"/>
              </a:ext>
            </a:extLst>
          </p:cNvPr>
          <p:cNvSpPr/>
          <p:nvPr/>
        </p:nvSpPr>
        <p:spPr>
          <a:xfrm>
            <a:off x="6152314" y="1230645"/>
            <a:ext cx="1671227" cy="11375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弹性资源使用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计算存储分离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快速横向扩容</a:t>
            </a:r>
          </a:p>
        </p:txBody>
      </p:sp>
      <p:sp>
        <p:nvSpPr>
          <p:cNvPr id="54" name="六边形 53">
            <a:extLst>
              <a:ext uri="{FF2B5EF4-FFF2-40B4-BE49-F238E27FC236}">
                <a16:creationId xmlns:a16="http://schemas.microsoft.com/office/drawing/2014/main" id="{CE27DDC5-3B2D-DB4B-A575-F7E90977E6F9}"/>
              </a:ext>
            </a:extLst>
          </p:cNvPr>
          <p:cNvSpPr/>
          <p:nvPr/>
        </p:nvSpPr>
        <p:spPr>
          <a:xfrm>
            <a:off x="1378792" y="2445973"/>
            <a:ext cx="459044" cy="384327"/>
          </a:xfrm>
          <a:prstGeom prst="hexagon">
            <a:avLst/>
          </a:prstGeom>
          <a:gradFill flip="none" rotWithShape="1">
            <a:gsLst>
              <a:gs pos="0">
                <a:srgbClr val="43382C">
                  <a:alpha val="56000"/>
                </a:srgbClr>
              </a:gs>
              <a:gs pos="98000">
                <a:srgbClr val="EABC79">
                  <a:alpha val="65000"/>
                </a:srgbClr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lang="zh-CN" altLang="en-US" sz="200">
              <a:solidFill>
                <a:schemeClr val="tx1"/>
              </a:solidFill>
              <a:latin typeface="Source Han Sans CN Regular"/>
              <a:ea typeface="Source Han Sans CN Regular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5BD00514-F7F2-7944-825D-1B353FE688C4}"/>
              </a:ext>
            </a:extLst>
          </p:cNvPr>
          <p:cNvSpPr txBox="1"/>
          <p:nvPr/>
        </p:nvSpPr>
        <p:spPr>
          <a:xfrm>
            <a:off x="1427944" y="2515027"/>
            <a:ext cx="421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NG</a:t>
            </a:r>
            <a:endParaRPr lang="zh-CN" altLang="en-US" sz="10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63" name="圆角矩形 151">
            <a:extLst>
              <a:ext uri="{FF2B5EF4-FFF2-40B4-BE49-F238E27FC236}">
                <a16:creationId xmlns:a16="http://schemas.microsoft.com/office/drawing/2014/main" id="{9D7E4D87-4A59-A049-A6D6-600EE1287F16}"/>
              </a:ext>
            </a:extLst>
          </p:cNvPr>
          <p:cNvSpPr/>
          <p:nvPr/>
        </p:nvSpPr>
        <p:spPr>
          <a:xfrm>
            <a:off x="2775084" y="999961"/>
            <a:ext cx="989631" cy="39138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43382C"/>
              </a:gs>
              <a:gs pos="100000">
                <a:srgbClr val="EABC79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 dirty="0">
              <a:latin typeface="Source Han Sans CN Regular"/>
              <a:ea typeface="Source Han Sans CN Regular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EB731E28-28AB-DC46-8EAB-C284F00089C5}"/>
              </a:ext>
            </a:extLst>
          </p:cNvPr>
          <p:cNvSpPr txBox="1"/>
          <p:nvPr/>
        </p:nvSpPr>
        <p:spPr>
          <a:xfrm>
            <a:off x="3094934" y="1061022"/>
            <a:ext cx="683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Exo" pitchFamily="2" charset="0"/>
                <a:ea typeface="Source Han Sans CN" panose="020B0500000000000000" pitchFamily="34" charset="-128"/>
              </a:rPr>
              <a:t>ULB</a:t>
            </a:r>
            <a:endParaRPr kumimoji="1" lang="zh-CN" altLang="en-US" sz="1200">
              <a:latin typeface="Exo" pitchFamily="2" charset="0"/>
            </a:endParaRPr>
          </a:p>
        </p:txBody>
      </p:sp>
      <p:sp>
        <p:nvSpPr>
          <p:cNvPr id="65" name="矩形">
            <a:extLst>
              <a:ext uri="{FF2B5EF4-FFF2-40B4-BE49-F238E27FC236}">
                <a16:creationId xmlns:a16="http://schemas.microsoft.com/office/drawing/2014/main" id="{E84102FD-E0BD-2F48-8F5B-561D0E66E291}"/>
              </a:ext>
            </a:extLst>
          </p:cNvPr>
          <p:cNvSpPr/>
          <p:nvPr/>
        </p:nvSpPr>
        <p:spPr>
          <a:xfrm>
            <a:off x="2788736" y="1009339"/>
            <a:ext cx="45719" cy="378219"/>
          </a:xfrm>
          <a:prstGeom prst="roundRect">
            <a:avLst>
              <a:gd name="adj" fmla="val 0"/>
            </a:avLst>
          </a:prstGeom>
          <a:solidFill>
            <a:srgbClr val="E9BB7A"/>
          </a:soli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643">
              <a:solidFill>
                <a:srgbClr val="E9BB7A"/>
              </a:solidFill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6389731E-88D1-3047-BF0E-CC6E5EF13DF9}"/>
              </a:ext>
            </a:extLst>
          </p:cNvPr>
          <p:cNvSpPr txBox="1"/>
          <p:nvPr/>
        </p:nvSpPr>
        <p:spPr>
          <a:xfrm>
            <a:off x="4431484" y="2743241"/>
            <a:ext cx="5077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java</a:t>
            </a:r>
            <a:endParaRPr lang="zh-CN" altLang="en-US" sz="1000" dirty="0">
              <a:solidFill>
                <a:schemeClr val="bg1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sp>
        <p:nvSpPr>
          <p:cNvPr id="77" name="圆角矩形 151">
            <a:extLst>
              <a:ext uri="{FF2B5EF4-FFF2-40B4-BE49-F238E27FC236}">
                <a16:creationId xmlns:a16="http://schemas.microsoft.com/office/drawing/2014/main" id="{4712D529-2352-944D-A2EC-EEF211117EE1}"/>
              </a:ext>
            </a:extLst>
          </p:cNvPr>
          <p:cNvSpPr/>
          <p:nvPr/>
        </p:nvSpPr>
        <p:spPr>
          <a:xfrm>
            <a:off x="1505084" y="3661358"/>
            <a:ext cx="989631" cy="39138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43382C"/>
              </a:gs>
              <a:gs pos="100000">
                <a:srgbClr val="EABC79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 dirty="0">
              <a:latin typeface="Source Han Sans CN Regular"/>
              <a:ea typeface="Source Han Sans CN Regular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82CA9451-409D-AA49-9B68-426CFA830406}"/>
              </a:ext>
            </a:extLst>
          </p:cNvPr>
          <p:cNvSpPr txBox="1"/>
          <p:nvPr/>
        </p:nvSpPr>
        <p:spPr>
          <a:xfrm>
            <a:off x="1804614" y="3722419"/>
            <a:ext cx="683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Exo" pitchFamily="2" charset="0"/>
                <a:ea typeface="Source Han Sans CN" panose="020B0500000000000000" pitchFamily="34" charset="-128"/>
              </a:rPr>
              <a:t>UFS</a:t>
            </a:r>
            <a:endParaRPr kumimoji="1" lang="zh-CN" altLang="en-US" sz="1200">
              <a:latin typeface="Exo" pitchFamily="2" charset="0"/>
            </a:endParaRPr>
          </a:p>
        </p:txBody>
      </p:sp>
      <p:sp>
        <p:nvSpPr>
          <p:cNvPr id="79" name="矩形">
            <a:extLst>
              <a:ext uri="{FF2B5EF4-FFF2-40B4-BE49-F238E27FC236}">
                <a16:creationId xmlns:a16="http://schemas.microsoft.com/office/drawing/2014/main" id="{17E363AC-89E2-C642-B8B7-E37F6FEF7D5D}"/>
              </a:ext>
            </a:extLst>
          </p:cNvPr>
          <p:cNvSpPr/>
          <p:nvPr/>
        </p:nvSpPr>
        <p:spPr>
          <a:xfrm>
            <a:off x="1518736" y="3670736"/>
            <a:ext cx="45719" cy="378219"/>
          </a:xfrm>
          <a:prstGeom prst="roundRect">
            <a:avLst>
              <a:gd name="adj" fmla="val 0"/>
            </a:avLst>
          </a:prstGeom>
          <a:solidFill>
            <a:srgbClr val="E9BB7A"/>
          </a:soli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643">
              <a:solidFill>
                <a:srgbClr val="E9BB7A"/>
              </a:solidFill>
            </a:endParaRPr>
          </a:p>
        </p:txBody>
      </p:sp>
      <p:sp>
        <p:nvSpPr>
          <p:cNvPr id="80" name="圆角矩形 151">
            <a:extLst>
              <a:ext uri="{FF2B5EF4-FFF2-40B4-BE49-F238E27FC236}">
                <a16:creationId xmlns:a16="http://schemas.microsoft.com/office/drawing/2014/main" id="{E8C5A67B-DD5F-C44E-A550-B906DF4D8CA1}"/>
              </a:ext>
            </a:extLst>
          </p:cNvPr>
          <p:cNvSpPr/>
          <p:nvPr/>
        </p:nvSpPr>
        <p:spPr>
          <a:xfrm>
            <a:off x="3892684" y="3661358"/>
            <a:ext cx="989631" cy="391387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43382C"/>
              </a:gs>
              <a:gs pos="100000">
                <a:srgbClr val="EABC79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 dirty="0">
              <a:latin typeface="Source Han Sans CN Regular"/>
              <a:ea typeface="Source Han Sans CN Regular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9D5669A0-A12D-E14A-A71A-9CAEC1A76915}"/>
              </a:ext>
            </a:extLst>
          </p:cNvPr>
          <p:cNvSpPr txBox="1"/>
          <p:nvPr/>
        </p:nvSpPr>
        <p:spPr>
          <a:xfrm>
            <a:off x="4103707" y="3722419"/>
            <a:ext cx="683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Exo" pitchFamily="2" charset="0"/>
                <a:ea typeface="Source Han Sans CN" panose="020B0500000000000000" pitchFamily="34" charset="-128"/>
              </a:rPr>
              <a:t>mysql</a:t>
            </a:r>
            <a:endParaRPr kumimoji="1" lang="zh-CN" altLang="en-US" sz="1200">
              <a:latin typeface="Exo" pitchFamily="2" charset="0"/>
            </a:endParaRPr>
          </a:p>
        </p:txBody>
      </p:sp>
      <p:sp>
        <p:nvSpPr>
          <p:cNvPr id="86" name="矩形">
            <a:extLst>
              <a:ext uri="{FF2B5EF4-FFF2-40B4-BE49-F238E27FC236}">
                <a16:creationId xmlns:a16="http://schemas.microsoft.com/office/drawing/2014/main" id="{998BC9C7-9F16-6442-8F75-E0337783C943}"/>
              </a:ext>
            </a:extLst>
          </p:cNvPr>
          <p:cNvSpPr/>
          <p:nvPr/>
        </p:nvSpPr>
        <p:spPr>
          <a:xfrm>
            <a:off x="3906336" y="3670736"/>
            <a:ext cx="45719" cy="378219"/>
          </a:xfrm>
          <a:prstGeom prst="roundRect">
            <a:avLst>
              <a:gd name="adj" fmla="val 0"/>
            </a:avLst>
          </a:prstGeom>
          <a:solidFill>
            <a:srgbClr val="E9BB7A"/>
          </a:soli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643">
              <a:solidFill>
                <a:srgbClr val="E9BB7A"/>
              </a:solidFill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9DB137CF-D27A-DD44-878F-DADD0BA1A9BA}"/>
              </a:ext>
            </a:extLst>
          </p:cNvPr>
          <p:cNvSpPr/>
          <p:nvPr/>
        </p:nvSpPr>
        <p:spPr>
          <a:xfrm>
            <a:off x="2411395" y="4150730"/>
            <a:ext cx="1717008" cy="3988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秒级创建多实例</a:t>
            </a:r>
          </a:p>
        </p:txBody>
      </p: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88F0ABC0-F132-674A-B588-08259D434EA9}"/>
              </a:ext>
            </a:extLst>
          </p:cNvPr>
          <p:cNvCxnSpPr/>
          <p:nvPr/>
        </p:nvCxnSpPr>
        <p:spPr>
          <a:xfrm flipV="1">
            <a:off x="1999899" y="1539435"/>
            <a:ext cx="0" cy="296173"/>
          </a:xfrm>
          <a:prstGeom prst="line">
            <a:avLst/>
          </a:prstGeom>
          <a:ln w="12700">
            <a:solidFill>
              <a:srgbClr val="F8D08B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5B9E42DD-AA70-D04D-B038-AFB0E5AE1C32}"/>
              </a:ext>
            </a:extLst>
          </p:cNvPr>
          <p:cNvCxnSpPr/>
          <p:nvPr/>
        </p:nvCxnSpPr>
        <p:spPr>
          <a:xfrm>
            <a:off x="1999899" y="1539435"/>
            <a:ext cx="2387600" cy="0"/>
          </a:xfrm>
          <a:prstGeom prst="line">
            <a:avLst/>
          </a:prstGeom>
          <a:ln w="12700">
            <a:solidFill>
              <a:srgbClr val="F8D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11CBB09E-5454-8949-9746-0D9C393A9871}"/>
              </a:ext>
            </a:extLst>
          </p:cNvPr>
          <p:cNvCxnSpPr/>
          <p:nvPr/>
        </p:nvCxnSpPr>
        <p:spPr>
          <a:xfrm>
            <a:off x="4387499" y="1539435"/>
            <a:ext cx="0" cy="296173"/>
          </a:xfrm>
          <a:prstGeom prst="line">
            <a:avLst/>
          </a:prstGeom>
          <a:ln w="12700">
            <a:solidFill>
              <a:srgbClr val="F8D0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线连接符 95">
            <a:extLst>
              <a:ext uri="{FF2B5EF4-FFF2-40B4-BE49-F238E27FC236}">
                <a16:creationId xmlns:a16="http://schemas.microsoft.com/office/drawing/2014/main" id="{32DD7144-3B21-8E42-8F31-ECB3838D3260}"/>
              </a:ext>
            </a:extLst>
          </p:cNvPr>
          <p:cNvCxnSpPr>
            <a:cxnSpLocks/>
          </p:cNvCxnSpPr>
          <p:nvPr/>
        </p:nvCxnSpPr>
        <p:spPr>
          <a:xfrm>
            <a:off x="3280059" y="1387035"/>
            <a:ext cx="0" cy="152400"/>
          </a:xfrm>
          <a:prstGeom prst="line">
            <a:avLst/>
          </a:prstGeom>
          <a:ln w="12700">
            <a:solidFill>
              <a:srgbClr val="F8D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线连接符 98">
            <a:extLst>
              <a:ext uri="{FF2B5EF4-FFF2-40B4-BE49-F238E27FC236}">
                <a16:creationId xmlns:a16="http://schemas.microsoft.com/office/drawing/2014/main" id="{BB93E7D4-C9C5-4C4D-9191-D91F8CD5D6ED}"/>
              </a:ext>
            </a:extLst>
          </p:cNvPr>
          <p:cNvCxnSpPr>
            <a:cxnSpLocks/>
          </p:cNvCxnSpPr>
          <p:nvPr/>
        </p:nvCxnSpPr>
        <p:spPr>
          <a:xfrm>
            <a:off x="1999899" y="3337755"/>
            <a:ext cx="0" cy="296173"/>
          </a:xfrm>
          <a:prstGeom prst="line">
            <a:avLst/>
          </a:prstGeom>
          <a:ln w="12700">
            <a:solidFill>
              <a:srgbClr val="F8D08B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线连接符 101">
            <a:extLst>
              <a:ext uri="{FF2B5EF4-FFF2-40B4-BE49-F238E27FC236}">
                <a16:creationId xmlns:a16="http://schemas.microsoft.com/office/drawing/2014/main" id="{8667EA7C-B9CD-C64A-9DEC-CDD908976BC3}"/>
              </a:ext>
            </a:extLst>
          </p:cNvPr>
          <p:cNvCxnSpPr>
            <a:cxnSpLocks/>
          </p:cNvCxnSpPr>
          <p:nvPr/>
        </p:nvCxnSpPr>
        <p:spPr>
          <a:xfrm>
            <a:off x="1999899" y="3517283"/>
            <a:ext cx="2387600" cy="0"/>
          </a:xfrm>
          <a:prstGeom prst="line">
            <a:avLst/>
          </a:prstGeom>
          <a:ln w="12700">
            <a:solidFill>
              <a:srgbClr val="F8D0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线连接符 102">
            <a:extLst>
              <a:ext uri="{FF2B5EF4-FFF2-40B4-BE49-F238E27FC236}">
                <a16:creationId xmlns:a16="http://schemas.microsoft.com/office/drawing/2014/main" id="{7B264B75-8A15-B647-985C-0174640828A9}"/>
              </a:ext>
            </a:extLst>
          </p:cNvPr>
          <p:cNvCxnSpPr>
            <a:cxnSpLocks/>
          </p:cNvCxnSpPr>
          <p:nvPr/>
        </p:nvCxnSpPr>
        <p:spPr>
          <a:xfrm flipV="1">
            <a:off x="4387499" y="3337755"/>
            <a:ext cx="0" cy="296173"/>
          </a:xfrm>
          <a:prstGeom prst="line">
            <a:avLst/>
          </a:prstGeom>
          <a:ln w="12700">
            <a:solidFill>
              <a:srgbClr val="F8D0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图片 104">
            <a:extLst>
              <a:ext uri="{FF2B5EF4-FFF2-40B4-BE49-F238E27FC236}">
                <a16:creationId xmlns:a16="http://schemas.microsoft.com/office/drawing/2014/main" id="{2383235E-F420-A740-8D04-2D6EFC290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375" y="2614314"/>
            <a:ext cx="1298541" cy="129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93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AA188F-2D28-F54E-94CF-A1F80EFA4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96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57A74F5C-509D-3D4A-9D08-B5553D50FA13}"/>
              </a:ext>
            </a:extLst>
          </p:cNvPr>
          <p:cNvSpPr txBox="1"/>
          <p:nvPr/>
        </p:nvSpPr>
        <p:spPr>
          <a:xfrm>
            <a:off x="4940916" y="1622778"/>
            <a:ext cx="2181244" cy="505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107" dirty="0">
                <a:solidFill>
                  <a:srgbClr val="EABD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关于</a:t>
            </a:r>
            <a:r>
              <a:rPr lang="en" altLang="zh-CN" sz="2000" spc="107" dirty="0">
                <a:solidFill>
                  <a:srgbClr val="EABD7D"/>
                </a:solidFill>
                <a:latin typeface="Exo" pitchFamily="2" charset="0"/>
                <a:ea typeface="Source Han Sans CN" panose="020B0500000000000000" pitchFamily="34" charset="-128"/>
                <a:cs typeface="Source Han Sans CN" charset="-122"/>
              </a:rPr>
              <a:t>Serverless</a:t>
            </a: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25662C4C-7B24-374C-A3EC-1ED9524BA2D9}"/>
              </a:ext>
            </a:extLst>
          </p:cNvPr>
          <p:cNvSpPr txBox="1"/>
          <p:nvPr/>
        </p:nvSpPr>
        <p:spPr>
          <a:xfrm>
            <a:off x="4940916" y="2432861"/>
            <a:ext cx="1859216" cy="47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sz="2000" dirty="0">
                <a:solidFill>
                  <a:srgbClr val="EABD7D">
                    <a:alpha val="60000"/>
                  </a:srgb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Cube</a:t>
            </a:r>
            <a:r>
              <a:rPr lang="zh-CN" altLang="en-US" sz="2000" dirty="0">
                <a:solidFill>
                  <a:srgbClr val="EABD7D">
                    <a:alpha val="60000"/>
                  </a:srgb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实现原理</a:t>
            </a:r>
          </a:p>
        </p:txBody>
      </p:sp>
      <p:sp>
        <p:nvSpPr>
          <p:cNvPr id="53" name="TextBox 1">
            <a:extLst>
              <a:ext uri="{FF2B5EF4-FFF2-40B4-BE49-F238E27FC236}">
                <a16:creationId xmlns:a16="http://schemas.microsoft.com/office/drawing/2014/main" id="{8235E978-7B2C-034D-9ECA-B0B20949CE49}"/>
              </a:ext>
            </a:extLst>
          </p:cNvPr>
          <p:cNvSpPr txBox="1"/>
          <p:nvPr/>
        </p:nvSpPr>
        <p:spPr>
          <a:xfrm>
            <a:off x="4940916" y="3212615"/>
            <a:ext cx="1859216" cy="47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EABD7D">
                    <a:alpha val="60000"/>
                  </a:srgb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使用示例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B0AC9070-9C57-494E-9DC5-6EAEA89922F0}"/>
              </a:ext>
            </a:extLst>
          </p:cNvPr>
          <p:cNvSpPr/>
          <p:nvPr/>
        </p:nvSpPr>
        <p:spPr>
          <a:xfrm>
            <a:off x="4699294" y="1838366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84F2D19-5403-A649-BC56-3A511F53C191}"/>
              </a:ext>
            </a:extLst>
          </p:cNvPr>
          <p:cNvSpPr/>
          <p:nvPr/>
        </p:nvSpPr>
        <p:spPr>
          <a:xfrm>
            <a:off x="4699294" y="2672285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F556A308-4746-CF46-8C64-D8A1C881F60B}"/>
              </a:ext>
            </a:extLst>
          </p:cNvPr>
          <p:cNvSpPr/>
          <p:nvPr/>
        </p:nvSpPr>
        <p:spPr>
          <a:xfrm>
            <a:off x="4699294" y="3446160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22376C2-7763-A641-A4C5-1F51C5F89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69017" y="1391557"/>
            <a:ext cx="2752192" cy="236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96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椭圆 27">
            <a:extLst>
              <a:ext uri="{FF2B5EF4-FFF2-40B4-BE49-F238E27FC236}">
                <a16:creationId xmlns:a16="http://schemas.microsoft.com/office/drawing/2014/main" id="{843C4F2F-1020-3B4C-AA24-C85E40C56F8A}"/>
              </a:ext>
            </a:extLst>
          </p:cNvPr>
          <p:cNvSpPr/>
          <p:nvPr/>
        </p:nvSpPr>
        <p:spPr>
          <a:xfrm rot="18050736">
            <a:off x="5685320" y="1260831"/>
            <a:ext cx="2117282" cy="2117282"/>
          </a:xfrm>
          <a:prstGeom prst="ellipse">
            <a:avLst/>
          </a:prstGeom>
          <a:gradFill>
            <a:gsLst>
              <a:gs pos="0">
                <a:srgbClr val="4F4F5E">
                  <a:alpha val="33000"/>
                </a:srgbClr>
              </a:gs>
              <a:gs pos="100000">
                <a:srgbClr val="302E31">
                  <a:alpha val="3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   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3CBBB75A-2AA9-464F-ADB9-C4A7CC1BB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729" y="1617690"/>
            <a:ext cx="1372441" cy="1372441"/>
          </a:xfrm>
          <a:prstGeom prst="rect">
            <a:avLst/>
          </a:prstGeom>
        </p:spPr>
      </p:pic>
      <p:sp>
        <p:nvSpPr>
          <p:cNvPr id="13" name="标题 2">
            <a:extLst>
              <a:ext uri="{FF2B5EF4-FFF2-40B4-BE49-F238E27FC236}">
                <a16:creationId xmlns:a16="http://schemas.microsoft.com/office/drawing/2014/main" id="{F52A1FA3-146A-7347-9AF0-17CAA5266C80}"/>
              </a:ext>
            </a:extLst>
          </p:cNvPr>
          <p:cNvSpPr txBox="1">
            <a:spLocks/>
          </p:cNvSpPr>
          <p:nvPr/>
        </p:nvSpPr>
        <p:spPr>
          <a:xfrm>
            <a:off x="6210341" y="2025311"/>
            <a:ext cx="1081213" cy="4807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0" spc="300" dirty="0">
                <a:solidFill>
                  <a:srgbClr val="E9BB7A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rPr>
              <a:t>应用</a:t>
            </a:r>
          </a:p>
        </p:txBody>
      </p:sp>
      <p:sp>
        <p:nvSpPr>
          <p:cNvPr id="20" name="标题 2">
            <a:extLst>
              <a:ext uri="{FF2B5EF4-FFF2-40B4-BE49-F238E27FC236}">
                <a16:creationId xmlns:a16="http://schemas.microsoft.com/office/drawing/2014/main" id="{3F5A6CB7-CDB3-1E41-8180-735119AACE81}"/>
              </a:ext>
            </a:extLst>
          </p:cNvPr>
          <p:cNvSpPr txBox="1">
            <a:spLocks/>
          </p:cNvSpPr>
          <p:nvPr/>
        </p:nvSpPr>
        <p:spPr>
          <a:xfrm>
            <a:off x="356434" y="484178"/>
            <a:ext cx="357867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spc="40" dirty="0"/>
              <a:t>云原生带来的变化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0B7A988C-B9C2-A740-9BAD-63797C905545}"/>
              </a:ext>
            </a:extLst>
          </p:cNvPr>
          <p:cNvSpPr txBox="1"/>
          <p:nvPr/>
        </p:nvSpPr>
        <p:spPr>
          <a:xfrm>
            <a:off x="4659184" y="3831863"/>
            <a:ext cx="416409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00" spc="4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“ </a:t>
            </a:r>
            <a:r>
              <a:rPr lang="zh-CN" altLang="en-US" sz="1300" spc="40" dirty="0">
                <a:solidFill>
                  <a:srgbClr val="FFDE8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最终用户</a:t>
            </a:r>
            <a:r>
              <a:rPr lang="zh-CN" altLang="en-US" sz="1300" spc="4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要什么， </a:t>
            </a:r>
            <a:r>
              <a:rPr lang="zh-CN" altLang="en-US" sz="1300" spc="40" dirty="0">
                <a:solidFill>
                  <a:srgbClr val="FFDE8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基础设施</a:t>
            </a:r>
            <a:r>
              <a:rPr lang="zh-CN" altLang="en-US" sz="1300" spc="40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</a:t>
            </a:r>
            <a:r>
              <a:rPr lang="zh-CN" altLang="en-US" sz="1300" spc="4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就给什么”</a:t>
            </a:r>
            <a:endParaRPr lang="zh-CN" altLang="en-US" sz="1300" spc="40" dirty="0">
              <a:solidFill>
                <a:srgbClr val="EABD7D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9073E42-C999-DA47-852A-4DADF2421151}"/>
              </a:ext>
            </a:extLst>
          </p:cNvPr>
          <p:cNvGrpSpPr/>
          <p:nvPr/>
        </p:nvGrpSpPr>
        <p:grpSpPr>
          <a:xfrm>
            <a:off x="926721" y="1279030"/>
            <a:ext cx="2498983" cy="411877"/>
            <a:chOff x="926721" y="1279030"/>
            <a:chExt cx="2498983" cy="411877"/>
          </a:xfrm>
        </p:grpSpPr>
        <p:sp>
          <p:nvSpPr>
            <p:cNvPr id="12" name="圆角矩形 150">
              <a:extLst>
                <a:ext uri="{FF2B5EF4-FFF2-40B4-BE49-F238E27FC236}">
                  <a16:creationId xmlns:a16="http://schemas.microsoft.com/office/drawing/2014/main" id="{EAAC031A-AB6F-9B40-9DE6-96096A1951ED}"/>
                </a:ext>
              </a:extLst>
            </p:cNvPr>
            <p:cNvSpPr/>
            <p:nvPr/>
          </p:nvSpPr>
          <p:spPr>
            <a:xfrm>
              <a:off x="926721" y="1279030"/>
              <a:ext cx="2498983" cy="411877"/>
            </a:xfrm>
            <a:prstGeom prst="roundRect">
              <a:avLst>
                <a:gd name="adj" fmla="val 802"/>
              </a:avLst>
            </a:prstGeom>
            <a:gradFill flip="none" rotWithShape="1">
              <a:gsLst>
                <a:gs pos="100000">
                  <a:srgbClr val="1B254C">
                    <a:lumMod val="93000"/>
                    <a:lumOff val="7000"/>
                    <a:alpha val="70000"/>
                  </a:srgbClr>
                </a:gs>
                <a:gs pos="0">
                  <a:srgbClr val="24305E">
                    <a:lumMod val="88000"/>
                    <a:lumOff val="12000"/>
                  </a:srgbClr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/>
              <a:endParaRPr sz="200">
                <a:latin typeface="Source Han Sans CN Regular"/>
                <a:ea typeface="Source Han Sans CN Regular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B189575-610E-BC46-A463-CC8516ABA248}"/>
                </a:ext>
              </a:extLst>
            </p:cNvPr>
            <p:cNvSpPr/>
            <p:nvPr/>
          </p:nvSpPr>
          <p:spPr>
            <a:xfrm>
              <a:off x="1955589" y="1329840"/>
              <a:ext cx="441146" cy="2839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>
                  <a:solidFill>
                    <a:srgbClr val="D9D9D9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应用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70E8B84-302E-E246-A069-5994F357C191}"/>
              </a:ext>
            </a:extLst>
          </p:cNvPr>
          <p:cNvGrpSpPr/>
          <p:nvPr/>
        </p:nvGrpSpPr>
        <p:grpSpPr>
          <a:xfrm>
            <a:off x="926671" y="2134103"/>
            <a:ext cx="2498983" cy="411877"/>
            <a:chOff x="926671" y="2149939"/>
            <a:chExt cx="2498983" cy="411877"/>
          </a:xfrm>
        </p:grpSpPr>
        <p:sp>
          <p:nvSpPr>
            <p:cNvPr id="15" name="圆角矩形 150">
              <a:extLst>
                <a:ext uri="{FF2B5EF4-FFF2-40B4-BE49-F238E27FC236}">
                  <a16:creationId xmlns:a16="http://schemas.microsoft.com/office/drawing/2014/main" id="{6A7B0508-33AB-D54D-8ED0-58A238C8317E}"/>
                </a:ext>
              </a:extLst>
            </p:cNvPr>
            <p:cNvSpPr/>
            <p:nvPr/>
          </p:nvSpPr>
          <p:spPr>
            <a:xfrm>
              <a:off x="926671" y="2149939"/>
              <a:ext cx="2498983" cy="411877"/>
            </a:xfrm>
            <a:prstGeom prst="roundRect">
              <a:avLst>
                <a:gd name="adj" fmla="val 802"/>
              </a:avLst>
            </a:prstGeom>
            <a:gradFill flip="none" rotWithShape="1">
              <a:gsLst>
                <a:gs pos="100000">
                  <a:srgbClr val="1B254C">
                    <a:lumMod val="93000"/>
                    <a:lumOff val="7000"/>
                    <a:alpha val="70000"/>
                  </a:srgbClr>
                </a:gs>
                <a:gs pos="0">
                  <a:srgbClr val="24305E">
                    <a:lumMod val="88000"/>
                    <a:lumOff val="12000"/>
                  </a:srgbClr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/>
              <a:endParaRPr sz="200">
                <a:latin typeface="Source Han Sans CN Regular"/>
                <a:ea typeface="Source Han Sans CN Regular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D73A554-D3ED-BB4B-A4C8-B9F80F32E2F8}"/>
                </a:ext>
              </a:extLst>
            </p:cNvPr>
            <p:cNvSpPr/>
            <p:nvPr/>
          </p:nvSpPr>
          <p:spPr>
            <a:xfrm>
              <a:off x="1301835" y="2207006"/>
              <a:ext cx="1766830" cy="2839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>
                  <a:solidFill>
                    <a:srgbClr val="D9D9D9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传统中间件</a:t>
              </a:r>
              <a:r>
                <a:rPr lang="en-US" altLang="zh-CN" sz="1000" dirty="0">
                  <a:solidFill>
                    <a:srgbClr val="D9D9D9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(</a:t>
              </a:r>
              <a:r>
                <a:rPr lang="zh-CN" altLang="en-US" sz="1000" dirty="0">
                  <a:solidFill>
                    <a:srgbClr val="D9D9D9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胶水层来弥补）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B3D65B7-01E3-5C40-8A60-D00AE154A092}"/>
              </a:ext>
            </a:extLst>
          </p:cNvPr>
          <p:cNvGrpSpPr/>
          <p:nvPr/>
        </p:nvGrpSpPr>
        <p:grpSpPr>
          <a:xfrm>
            <a:off x="926671" y="2989176"/>
            <a:ext cx="2510810" cy="411877"/>
            <a:chOff x="926671" y="2989176"/>
            <a:chExt cx="2510810" cy="411877"/>
          </a:xfrm>
        </p:grpSpPr>
        <p:sp>
          <p:nvSpPr>
            <p:cNvPr id="17" name="圆角矩形 150">
              <a:extLst>
                <a:ext uri="{FF2B5EF4-FFF2-40B4-BE49-F238E27FC236}">
                  <a16:creationId xmlns:a16="http://schemas.microsoft.com/office/drawing/2014/main" id="{64FE1890-1941-6145-A458-71DB2B231281}"/>
                </a:ext>
              </a:extLst>
            </p:cNvPr>
            <p:cNvSpPr/>
            <p:nvPr/>
          </p:nvSpPr>
          <p:spPr>
            <a:xfrm>
              <a:off x="926671" y="2989176"/>
              <a:ext cx="2498983" cy="411877"/>
            </a:xfrm>
            <a:prstGeom prst="roundRect">
              <a:avLst>
                <a:gd name="adj" fmla="val 802"/>
              </a:avLst>
            </a:prstGeom>
            <a:gradFill flip="none" rotWithShape="1">
              <a:gsLst>
                <a:gs pos="100000">
                  <a:srgbClr val="1B254C">
                    <a:lumMod val="93000"/>
                    <a:lumOff val="7000"/>
                    <a:alpha val="70000"/>
                  </a:srgbClr>
                </a:gs>
                <a:gs pos="0">
                  <a:srgbClr val="24305E">
                    <a:lumMod val="88000"/>
                    <a:lumOff val="12000"/>
                  </a:srgbClr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/>
              <a:endParaRPr sz="200">
                <a:latin typeface="Source Han Sans CN Regular"/>
                <a:ea typeface="Source Han Sans CN Regular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DAC35B1-646D-C742-9187-C011D57A1E53}"/>
                </a:ext>
              </a:extLst>
            </p:cNvPr>
            <p:cNvSpPr/>
            <p:nvPr/>
          </p:nvSpPr>
          <p:spPr>
            <a:xfrm>
              <a:off x="956676" y="3034821"/>
              <a:ext cx="2480805" cy="2839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>
                  <a:solidFill>
                    <a:srgbClr val="D9D9D9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传统基础设施（有限的能力层）</a:t>
              </a:r>
            </a:p>
          </p:txBody>
        </p:sp>
      </p:grpSp>
      <p:sp>
        <p:nvSpPr>
          <p:cNvPr id="19" name="TextBox 1">
            <a:extLst>
              <a:ext uri="{FF2B5EF4-FFF2-40B4-BE49-F238E27FC236}">
                <a16:creationId xmlns:a16="http://schemas.microsoft.com/office/drawing/2014/main" id="{3381BE8E-52A7-6145-A7D1-AF5EFAA1E6EC}"/>
              </a:ext>
            </a:extLst>
          </p:cNvPr>
          <p:cNvSpPr txBox="1"/>
          <p:nvPr/>
        </p:nvSpPr>
        <p:spPr>
          <a:xfrm>
            <a:off x="122830" y="3831863"/>
            <a:ext cx="43619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00" spc="4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“ </a:t>
            </a:r>
            <a:r>
              <a:rPr lang="zh-CN" altLang="en-US" sz="1300" spc="40" dirty="0">
                <a:solidFill>
                  <a:srgbClr val="FFDE8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基础设施 </a:t>
            </a:r>
            <a:r>
              <a:rPr lang="zh-CN" altLang="en-US" sz="1300" spc="4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有什么， </a:t>
            </a:r>
            <a:r>
              <a:rPr lang="zh-CN" altLang="en-US" sz="1300" spc="40" dirty="0">
                <a:solidFill>
                  <a:srgbClr val="FFDE8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最终用户</a:t>
            </a:r>
            <a:r>
              <a:rPr lang="zh-CN" altLang="en-US" sz="1300" spc="40" dirty="0">
                <a:solidFill>
                  <a:srgbClr val="D9D9D9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就用什么”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58A76F0-F7CF-D24B-B23F-968DE4534B4A}"/>
              </a:ext>
            </a:extLst>
          </p:cNvPr>
          <p:cNvGrpSpPr/>
          <p:nvPr/>
        </p:nvGrpSpPr>
        <p:grpSpPr>
          <a:xfrm>
            <a:off x="4858535" y="2702146"/>
            <a:ext cx="875655" cy="875655"/>
            <a:chOff x="3765478" y="2113521"/>
            <a:chExt cx="1188000" cy="1188000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0C231087-C18A-DD43-9D3E-2A8CC65A2DB8}"/>
                </a:ext>
              </a:extLst>
            </p:cNvPr>
            <p:cNvSpPr/>
            <p:nvPr/>
          </p:nvSpPr>
          <p:spPr>
            <a:xfrm>
              <a:off x="3765478" y="2113521"/>
              <a:ext cx="1188000" cy="1188000"/>
            </a:xfrm>
            <a:prstGeom prst="ellipse">
              <a:avLst/>
            </a:prstGeom>
            <a:gradFill flip="none" rotWithShape="1">
              <a:gsLst>
                <a:gs pos="0">
                  <a:srgbClr val="3D2371">
                    <a:alpha val="17000"/>
                  </a:srgbClr>
                </a:gs>
                <a:gs pos="100000">
                  <a:srgbClr val="3D1950">
                    <a:alpha val="41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5ABFEA13-7A1A-7E4B-93BF-3923F1AD00B2}"/>
                </a:ext>
              </a:extLst>
            </p:cNvPr>
            <p:cNvSpPr/>
            <p:nvPr/>
          </p:nvSpPr>
          <p:spPr>
            <a:xfrm>
              <a:off x="3875136" y="2228341"/>
              <a:ext cx="968684" cy="968684"/>
            </a:xfrm>
            <a:prstGeom prst="ellipse">
              <a:avLst/>
            </a:prstGeom>
            <a:gradFill flip="none" rotWithShape="1">
              <a:gsLst>
                <a:gs pos="0">
                  <a:srgbClr val="3D2371"/>
                </a:gs>
                <a:gs pos="100000">
                  <a:srgbClr val="3D1950">
                    <a:alpha val="41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C5DA4798-542A-A148-95C6-1AFCD3204D7B}"/>
                </a:ext>
              </a:extLst>
            </p:cNvPr>
            <p:cNvSpPr txBox="1"/>
            <p:nvPr/>
          </p:nvSpPr>
          <p:spPr>
            <a:xfrm>
              <a:off x="3935600" y="2392205"/>
              <a:ext cx="830863" cy="64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sz="900" dirty="0">
                  <a:solidFill>
                    <a:schemeClr val="lt1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云原生能力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EA609B9-C27B-E546-B19E-9AFCC9450292}"/>
              </a:ext>
            </a:extLst>
          </p:cNvPr>
          <p:cNvGrpSpPr/>
          <p:nvPr/>
        </p:nvGrpSpPr>
        <p:grpSpPr>
          <a:xfrm>
            <a:off x="6313119" y="301623"/>
            <a:ext cx="875655" cy="875655"/>
            <a:chOff x="3765478" y="2113521"/>
            <a:chExt cx="1188000" cy="1188000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08D2213B-EBFC-BE40-9EDA-43763504984C}"/>
                </a:ext>
              </a:extLst>
            </p:cNvPr>
            <p:cNvSpPr/>
            <p:nvPr/>
          </p:nvSpPr>
          <p:spPr>
            <a:xfrm>
              <a:off x="3765478" y="2113521"/>
              <a:ext cx="1188000" cy="1188000"/>
            </a:xfrm>
            <a:prstGeom prst="ellipse">
              <a:avLst/>
            </a:prstGeom>
            <a:gradFill flip="none" rotWithShape="1">
              <a:gsLst>
                <a:gs pos="0">
                  <a:srgbClr val="3D2371">
                    <a:alpha val="17000"/>
                  </a:srgbClr>
                </a:gs>
                <a:gs pos="100000">
                  <a:srgbClr val="3D1950">
                    <a:alpha val="41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859FEC0A-0656-EA4A-BFBE-56C6B8F4C910}"/>
                </a:ext>
              </a:extLst>
            </p:cNvPr>
            <p:cNvSpPr/>
            <p:nvPr/>
          </p:nvSpPr>
          <p:spPr>
            <a:xfrm>
              <a:off x="3875136" y="2228341"/>
              <a:ext cx="968684" cy="968684"/>
            </a:xfrm>
            <a:prstGeom prst="ellipse">
              <a:avLst/>
            </a:prstGeom>
            <a:gradFill flip="none" rotWithShape="1">
              <a:gsLst>
                <a:gs pos="0">
                  <a:srgbClr val="3D2371"/>
                </a:gs>
                <a:gs pos="100000">
                  <a:srgbClr val="3D1950">
                    <a:alpha val="41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BFD2FEEB-EC69-5D41-ABD1-5B71E0F4130A}"/>
                </a:ext>
              </a:extLst>
            </p:cNvPr>
            <p:cNvSpPr txBox="1"/>
            <p:nvPr/>
          </p:nvSpPr>
          <p:spPr>
            <a:xfrm>
              <a:off x="3935600" y="2392205"/>
              <a:ext cx="830863" cy="64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sz="900" dirty="0">
                  <a:solidFill>
                    <a:schemeClr val="lt1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云原生能力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ED110CCD-D87F-E844-88DD-937968677F4D}"/>
              </a:ext>
            </a:extLst>
          </p:cNvPr>
          <p:cNvGrpSpPr/>
          <p:nvPr/>
        </p:nvGrpSpPr>
        <p:grpSpPr>
          <a:xfrm>
            <a:off x="7753732" y="2702146"/>
            <a:ext cx="875655" cy="875655"/>
            <a:chOff x="3765478" y="2113521"/>
            <a:chExt cx="1188000" cy="1188000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6B80EB3E-5481-C945-AA11-40A02A62CF0B}"/>
                </a:ext>
              </a:extLst>
            </p:cNvPr>
            <p:cNvSpPr/>
            <p:nvPr/>
          </p:nvSpPr>
          <p:spPr>
            <a:xfrm>
              <a:off x="3765478" y="2113521"/>
              <a:ext cx="1188000" cy="1188000"/>
            </a:xfrm>
            <a:prstGeom prst="ellipse">
              <a:avLst/>
            </a:prstGeom>
            <a:gradFill flip="none" rotWithShape="1">
              <a:gsLst>
                <a:gs pos="0">
                  <a:srgbClr val="3D2371">
                    <a:alpha val="17000"/>
                  </a:srgbClr>
                </a:gs>
                <a:gs pos="100000">
                  <a:srgbClr val="3D1950">
                    <a:alpha val="41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C327589B-170D-1346-8704-7A4F00B312DC}"/>
                </a:ext>
              </a:extLst>
            </p:cNvPr>
            <p:cNvSpPr/>
            <p:nvPr/>
          </p:nvSpPr>
          <p:spPr>
            <a:xfrm>
              <a:off x="3875136" y="2228341"/>
              <a:ext cx="968684" cy="968684"/>
            </a:xfrm>
            <a:prstGeom prst="ellipse">
              <a:avLst/>
            </a:prstGeom>
            <a:gradFill flip="none" rotWithShape="1">
              <a:gsLst>
                <a:gs pos="0">
                  <a:srgbClr val="3D2371"/>
                </a:gs>
                <a:gs pos="100000">
                  <a:srgbClr val="3D1950">
                    <a:alpha val="41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CE180950-F20B-BB48-9E7F-9E40D404EF94}"/>
                </a:ext>
              </a:extLst>
            </p:cNvPr>
            <p:cNvSpPr txBox="1"/>
            <p:nvPr/>
          </p:nvSpPr>
          <p:spPr>
            <a:xfrm>
              <a:off x="3935600" y="2392205"/>
              <a:ext cx="830863" cy="64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sz="900" dirty="0">
                  <a:solidFill>
                    <a:schemeClr val="lt1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云原生能力</a:t>
              </a:r>
            </a:p>
          </p:txBody>
        </p:sp>
      </p:grpSp>
      <p:sp>
        <p:nvSpPr>
          <p:cNvPr id="4" name="下箭头 3">
            <a:extLst>
              <a:ext uri="{FF2B5EF4-FFF2-40B4-BE49-F238E27FC236}">
                <a16:creationId xmlns:a16="http://schemas.microsoft.com/office/drawing/2014/main" id="{08AF04CF-D635-0640-A3FD-2AEDF0153DB2}"/>
              </a:ext>
            </a:extLst>
          </p:cNvPr>
          <p:cNvSpPr/>
          <p:nvPr/>
        </p:nvSpPr>
        <p:spPr>
          <a:xfrm>
            <a:off x="6662596" y="1216762"/>
            <a:ext cx="162729" cy="300829"/>
          </a:xfrm>
          <a:prstGeom prst="downArrow">
            <a:avLst/>
          </a:prstGeom>
          <a:solidFill>
            <a:srgbClr val="EAB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下箭头 44">
            <a:extLst>
              <a:ext uri="{FF2B5EF4-FFF2-40B4-BE49-F238E27FC236}">
                <a16:creationId xmlns:a16="http://schemas.microsoft.com/office/drawing/2014/main" id="{6E24283A-7CA7-8044-8C0D-8DC831218E0C}"/>
              </a:ext>
            </a:extLst>
          </p:cNvPr>
          <p:cNvSpPr/>
          <p:nvPr/>
        </p:nvSpPr>
        <p:spPr>
          <a:xfrm rot="14400000">
            <a:off x="5867887" y="2695327"/>
            <a:ext cx="162729" cy="300829"/>
          </a:xfrm>
          <a:prstGeom prst="downArrow">
            <a:avLst/>
          </a:prstGeom>
          <a:solidFill>
            <a:srgbClr val="EAB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下箭头 45">
            <a:extLst>
              <a:ext uri="{FF2B5EF4-FFF2-40B4-BE49-F238E27FC236}">
                <a16:creationId xmlns:a16="http://schemas.microsoft.com/office/drawing/2014/main" id="{40C162FA-E408-7E45-A082-B335DA0583DF}"/>
              </a:ext>
            </a:extLst>
          </p:cNvPr>
          <p:cNvSpPr/>
          <p:nvPr/>
        </p:nvSpPr>
        <p:spPr>
          <a:xfrm rot="7200000" flipH="1">
            <a:off x="7409817" y="2749115"/>
            <a:ext cx="162729" cy="300829"/>
          </a:xfrm>
          <a:prstGeom prst="downArrow">
            <a:avLst/>
          </a:prstGeom>
          <a:solidFill>
            <a:srgbClr val="EAB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0B646B5-9235-5E42-B5F4-ADE7322A31CD}"/>
              </a:ext>
            </a:extLst>
          </p:cNvPr>
          <p:cNvSpPr txBox="1"/>
          <p:nvPr/>
        </p:nvSpPr>
        <p:spPr>
          <a:xfrm>
            <a:off x="2145773" y="1763827"/>
            <a:ext cx="612415" cy="264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900" dirty="0">
                <a:solidFill>
                  <a:schemeClr val="lt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支撑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76E7DE4-6D3C-C147-97C2-D431118E37ED}"/>
              </a:ext>
            </a:extLst>
          </p:cNvPr>
          <p:cNvSpPr txBox="1"/>
          <p:nvPr/>
        </p:nvSpPr>
        <p:spPr>
          <a:xfrm>
            <a:off x="2145773" y="2633404"/>
            <a:ext cx="612415" cy="264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900" dirty="0">
                <a:solidFill>
                  <a:schemeClr val="lt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支撑</a:t>
            </a:r>
          </a:p>
        </p:txBody>
      </p: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FB5776D9-0418-BD49-9D7E-C7C10B35E3A1}"/>
              </a:ext>
            </a:extLst>
          </p:cNvPr>
          <p:cNvCxnSpPr/>
          <p:nvPr/>
        </p:nvCxnSpPr>
        <p:spPr>
          <a:xfrm flipV="1">
            <a:off x="2176162" y="1699872"/>
            <a:ext cx="0" cy="373532"/>
          </a:xfrm>
          <a:prstGeom prst="straightConnector1">
            <a:avLst/>
          </a:prstGeom>
          <a:ln w="9525">
            <a:solidFill>
              <a:srgbClr val="EABC79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0E4975F8-86FC-A74B-B408-459226E8DE7A}"/>
              </a:ext>
            </a:extLst>
          </p:cNvPr>
          <p:cNvCxnSpPr/>
          <p:nvPr/>
        </p:nvCxnSpPr>
        <p:spPr>
          <a:xfrm flipV="1">
            <a:off x="2176162" y="2596343"/>
            <a:ext cx="0" cy="373532"/>
          </a:xfrm>
          <a:prstGeom prst="straightConnector1">
            <a:avLst/>
          </a:prstGeom>
          <a:ln w="9525">
            <a:solidFill>
              <a:srgbClr val="EABC79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" name="TextBox 1">
            <a:extLst>
              <a:ext uri="{FF2B5EF4-FFF2-40B4-BE49-F238E27FC236}">
                <a16:creationId xmlns:a16="http://schemas.microsoft.com/office/drawing/2014/main" id="{E706D116-AF53-0B4D-A450-B3C928CB815C}"/>
              </a:ext>
            </a:extLst>
          </p:cNvPr>
          <p:cNvSpPr txBox="1"/>
          <p:nvPr/>
        </p:nvSpPr>
        <p:spPr>
          <a:xfrm>
            <a:off x="3859388" y="1848632"/>
            <a:ext cx="112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40" dirty="0">
                <a:solidFill>
                  <a:srgbClr val="DDB272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视角转变</a:t>
            </a:r>
          </a:p>
        </p:txBody>
      </p:sp>
      <p:sp>
        <p:nvSpPr>
          <p:cNvPr id="60" name="下箭头 59">
            <a:extLst>
              <a:ext uri="{FF2B5EF4-FFF2-40B4-BE49-F238E27FC236}">
                <a16:creationId xmlns:a16="http://schemas.microsoft.com/office/drawing/2014/main" id="{BF0CEFE3-68F7-3145-B5C1-AB90C7B65733}"/>
              </a:ext>
            </a:extLst>
          </p:cNvPr>
          <p:cNvSpPr/>
          <p:nvPr/>
        </p:nvSpPr>
        <p:spPr>
          <a:xfrm rot="16200000">
            <a:off x="4256620" y="1556338"/>
            <a:ext cx="474111" cy="1592922"/>
          </a:xfrm>
          <a:prstGeom prst="downArrow">
            <a:avLst/>
          </a:prstGeom>
          <a:gradFill>
            <a:gsLst>
              <a:gs pos="99000">
                <a:srgbClr val="FFD68E"/>
              </a:gs>
              <a:gs pos="0">
                <a:srgbClr val="473A28">
                  <a:alpha val="2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9782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E9F45810-DCFE-604C-9CD8-6715B4F5FB48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71844" y="1300306"/>
            <a:ext cx="1897645" cy="25181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614FA44-CCC5-964E-818B-CFFA3F18F773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620100" y="1300306"/>
            <a:ext cx="1897645" cy="251816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C00B2A39-47A0-E54E-9DDC-4832569B2C04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4667420" y="1284186"/>
            <a:ext cx="1897645" cy="2534282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8354E7BD-B9A9-8C4C-8EE6-A1AAA796A84C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6715676" y="1284186"/>
            <a:ext cx="1897645" cy="2534282"/>
          </a:xfrm>
          <a:prstGeom prst="rect">
            <a:avLst/>
          </a:prstGeom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31D1EA4B-E3CA-5946-97AE-DD06C5D3432E}"/>
              </a:ext>
            </a:extLst>
          </p:cNvPr>
          <p:cNvSpPr txBox="1"/>
          <p:nvPr/>
        </p:nvSpPr>
        <p:spPr>
          <a:xfrm>
            <a:off x="968929" y="1430179"/>
            <a:ext cx="1636457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应用中心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D76C57-7ABA-1F4A-BA44-1E2AFF56D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16" y="1563321"/>
            <a:ext cx="110468" cy="269858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083C52E3-0D84-9440-9AA5-BD918320A29D}"/>
              </a:ext>
            </a:extLst>
          </p:cNvPr>
          <p:cNvSpPr/>
          <p:nvPr/>
        </p:nvSpPr>
        <p:spPr>
          <a:xfrm flipV="1">
            <a:off x="894153" y="1785646"/>
            <a:ext cx="47532" cy="47532"/>
          </a:xfrm>
          <a:prstGeom prst="rect">
            <a:avLst/>
          </a:prstGeom>
          <a:solidFill>
            <a:srgbClr val="E6D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1E46274F-C48F-C940-8105-526ACBCCEDBA}"/>
              </a:ext>
            </a:extLst>
          </p:cNvPr>
          <p:cNvSpPr txBox="1"/>
          <p:nvPr/>
        </p:nvSpPr>
        <p:spPr>
          <a:xfrm>
            <a:off x="3033229" y="1430179"/>
            <a:ext cx="1159349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通用性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A8B0E6F7-C554-DA49-B3B2-72D2C7CEB211}"/>
              </a:ext>
            </a:extLst>
          </p:cNvPr>
          <p:cNvSpPr/>
          <p:nvPr/>
        </p:nvSpPr>
        <p:spPr>
          <a:xfrm flipV="1">
            <a:off x="3001032" y="1785646"/>
            <a:ext cx="47532" cy="47532"/>
          </a:xfrm>
          <a:prstGeom prst="rect">
            <a:avLst/>
          </a:prstGeom>
          <a:solidFill>
            <a:srgbClr val="E6D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7713B4-8C7C-CE45-82F9-A8046C3AB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5096" y="1560139"/>
            <a:ext cx="203851" cy="271801"/>
          </a:xfrm>
          <a:prstGeom prst="rect">
            <a:avLst/>
          </a:prstGeom>
        </p:spPr>
      </p:pic>
      <p:sp>
        <p:nvSpPr>
          <p:cNvPr id="33" name="TextBox 1">
            <a:extLst>
              <a:ext uri="{FF2B5EF4-FFF2-40B4-BE49-F238E27FC236}">
                <a16:creationId xmlns:a16="http://schemas.microsoft.com/office/drawing/2014/main" id="{4BE3346F-1960-2349-BFB9-B9270D808BEC}"/>
              </a:ext>
            </a:extLst>
          </p:cNvPr>
          <p:cNvSpPr txBox="1"/>
          <p:nvPr/>
        </p:nvSpPr>
        <p:spPr>
          <a:xfrm>
            <a:off x="5168663" y="1430179"/>
            <a:ext cx="1437743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弹性伸缩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D5CBFBC4-7E19-F845-AB26-C98AB5A6098E}"/>
              </a:ext>
            </a:extLst>
          </p:cNvPr>
          <p:cNvSpPr/>
          <p:nvPr/>
        </p:nvSpPr>
        <p:spPr>
          <a:xfrm flipV="1">
            <a:off x="5093887" y="1785646"/>
            <a:ext cx="47532" cy="47532"/>
          </a:xfrm>
          <a:prstGeom prst="rect">
            <a:avLst/>
          </a:prstGeom>
          <a:solidFill>
            <a:srgbClr val="E6D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30B2BD40-D1ED-6D4D-B83C-AD5D2E01D3BF}"/>
              </a:ext>
            </a:extLst>
          </p:cNvPr>
          <p:cNvSpPr txBox="1"/>
          <p:nvPr/>
        </p:nvSpPr>
        <p:spPr>
          <a:xfrm>
            <a:off x="7174918" y="1430179"/>
            <a:ext cx="1159349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按量计费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98000CC-79A5-E94A-9572-59486A114664}"/>
              </a:ext>
            </a:extLst>
          </p:cNvPr>
          <p:cNvSpPr/>
          <p:nvPr/>
        </p:nvSpPr>
        <p:spPr>
          <a:xfrm flipV="1">
            <a:off x="7133577" y="1785646"/>
            <a:ext cx="47532" cy="47532"/>
          </a:xfrm>
          <a:prstGeom prst="rect">
            <a:avLst/>
          </a:prstGeom>
          <a:solidFill>
            <a:srgbClr val="E6D2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720185-8D94-174E-9157-2F625FE8F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1148" y="1582209"/>
            <a:ext cx="207805" cy="2718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95E4CBD-D650-3B48-B83E-CC6FB48EB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1362" y="1560804"/>
            <a:ext cx="217809" cy="275891"/>
          </a:xfrm>
          <a:prstGeom prst="rect">
            <a:avLst/>
          </a:prstGeom>
        </p:spPr>
      </p:pic>
      <p:sp>
        <p:nvSpPr>
          <p:cNvPr id="15" name="标题 2">
            <a:extLst>
              <a:ext uri="{FF2B5EF4-FFF2-40B4-BE49-F238E27FC236}">
                <a16:creationId xmlns:a16="http://schemas.microsoft.com/office/drawing/2014/main" id="{55A02771-B480-874A-9C19-2D873D687726}"/>
              </a:ext>
            </a:extLst>
          </p:cNvPr>
          <p:cNvSpPr txBox="1">
            <a:spLocks/>
          </p:cNvSpPr>
          <p:nvPr/>
        </p:nvSpPr>
        <p:spPr>
          <a:xfrm>
            <a:off x="2782661" y="458797"/>
            <a:ext cx="357867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en" altLang="zh-CN" sz="2400" dirty="0">
                <a:latin typeface="Exo" pitchFamily="2" charset="0"/>
              </a:rPr>
              <a:t>Serverless</a:t>
            </a:r>
            <a:r>
              <a:rPr lang="zh-CN" altLang="en-US" sz="2400" dirty="0"/>
              <a:t>产品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FC874B0-A30E-034C-AC9A-ED663DE429EB}"/>
              </a:ext>
            </a:extLst>
          </p:cNvPr>
          <p:cNvSpPr/>
          <p:nvPr/>
        </p:nvSpPr>
        <p:spPr>
          <a:xfrm>
            <a:off x="747762" y="1994519"/>
            <a:ext cx="1530489" cy="1541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zh-CN" altLang="en-US" sz="13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客户只需要编写代码构建应用，无需关注同质化的运维、安全、高可用等工作。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DC3EEA2-EEBB-214B-8F93-DF66114EB4BD}"/>
              </a:ext>
            </a:extLst>
          </p:cNvPr>
          <p:cNvSpPr/>
          <p:nvPr/>
        </p:nvSpPr>
        <p:spPr>
          <a:xfrm>
            <a:off x="2779189" y="1994519"/>
            <a:ext cx="1558963" cy="94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zh-CN" altLang="en-US" sz="13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结合云 </a:t>
            </a:r>
            <a:r>
              <a:rPr lang="en" altLang="zh-CN" sz="13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API </a:t>
            </a:r>
            <a:r>
              <a:rPr lang="zh-CN" altLang="en-US" sz="13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的能力，能够支撑云上所有重要类型的应用。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465E465-4E55-E146-8E40-CD544778EC36}"/>
              </a:ext>
            </a:extLst>
          </p:cNvPr>
          <p:cNvSpPr/>
          <p:nvPr/>
        </p:nvSpPr>
        <p:spPr>
          <a:xfrm>
            <a:off x="4821148" y="1994519"/>
            <a:ext cx="1560735" cy="94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zh-CN" altLang="en-US" sz="13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让客户无需为资源使用提前进行容量规划。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172C108-C17B-1148-9EAD-31118FC2E078}"/>
              </a:ext>
            </a:extLst>
          </p:cNvPr>
          <p:cNvSpPr/>
          <p:nvPr/>
        </p:nvSpPr>
        <p:spPr>
          <a:xfrm>
            <a:off x="6877690" y="1994519"/>
            <a:ext cx="1503030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zh-CN" altLang="en-US" sz="13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让客户使用成本得有效降低，无需为闲置资源付费。</a:t>
            </a:r>
          </a:p>
        </p:txBody>
      </p:sp>
      <p:sp>
        <p:nvSpPr>
          <p:cNvPr id="50" name="饼形 49">
            <a:extLst>
              <a:ext uri="{FF2B5EF4-FFF2-40B4-BE49-F238E27FC236}">
                <a16:creationId xmlns:a16="http://schemas.microsoft.com/office/drawing/2014/main" id="{66814B00-2D16-8F46-8756-E88E71CAF3B7}"/>
              </a:ext>
            </a:extLst>
          </p:cNvPr>
          <p:cNvSpPr/>
          <p:nvPr/>
        </p:nvSpPr>
        <p:spPr>
          <a:xfrm>
            <a:off x="5864715" y="3113693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饼形 50">
            <a:extLst>
              <a:ext uri="{FF2B5EF4-FFF2-40B4-BE49-F238E27FC236}">
                <a16:creationId xmlns:a16="http://schemas.microsoft.com/office/drawing/2014/main" id="{5E796EEC-C712-DE45-ABE9-AFB028C606C8}"/>
              </a:ext>
            </a:extLst>
          </p:cNvPr>
          <p:cNvSpPr/>
          <p:nvPr/>
        </p:nvSpPr>
        <p:spPr>
          <a:xfrm>
            <a:off x="3816709" y="3113693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饼形 51">
            <a:extLst>
              <a:ext uri="{FF2B5EF4-FFF2-40B4-BE49-F238E27FC236}">
                <a16:creationId xmlns:a16="http://schemas.microsoft.com/office/drawing/2014/main" id="{AAF5D371-266F-5043-9278-CA325354E87A}"/>
              </a:ext>
            </a:extLst>
          </p:cNvPr>
          <p:cNvSpPr/>
          <p:nvPr/>
        </p:nvSpPr>
        <p:spPr>
          <a:xfrm>
            <a:off x="1762441" y="3113693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3" name="饼形 52">
            <a:extLst>
              <a:ext uri="{FF2B5EF4-FFF2-40B4-BE49-F238E27FC236}">
                <a16:creationId xmlns:a16="http://schemas.microsoft.com/office/drawing/2014/main" id="{BDDA05B7-D20C-D748-9EB7-F201021E965D}"/>
              </a:ext>
            </a:extLst>
          </p:cNvPr>
          <p:cNvSpPr/>
          <p:nvPr/>
        </p:nvSpPr>
        <p:spPr>
          <a:xfrm>
            <a:off x="7912720" y="3113693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3397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57A74F5C-509D-3D4A-9D08-B5553D50FA13}"/>
              </a:ext>
            </a:extLst>
          </p:cNvPr>
          <p:cNvSpPr txBox="1"/>
          <p:nvPr/>
        </p:nvSpPr>
        <p:spPr>
          <a:xfrm>
            <a:off x="4940916" y="1622778"/>
            <a:ext cx="2181244" cy="505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107" dirty="0">
                <a:solidFill>
                  <a:srgbClr val="EABD7D">
                    <a:alpha val="60000"/>
                  </a:srgb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关于</a:t>
            </a:r>
            <a:r>
              <a:rPr lang="en" altLang="zh-CN" sz="2000" spc="107" dirty="0">
                <a:solidFill>
                  <a:srgbClr val="EABD7D">
                    <a:alpha val="60000"/>
                  </a:srgbClr>
                </a:solidFill>
                <a:latin typeface="Exo" pitchFamily="2" charset="0"/>
                <a:ea typeface="Source Han Sans CN" panose="020B0500000000000000" pitchFamily="34" charset="-128"/>
                <a:cs typeface="Source Han Sans CN" charset="-122"/>
              </a:rPr>
              <a:t>Serverless</a:t>
            </a:r>
          </a:p>
        </p:txBody>
      </p:sp>
      <p:sp>
        <p:nvSpPr>
          <p:cNvPr id="52" name="TextBox 1">
            <a:extLst>
              <a:ext uri="{FF2B5EF4-FFF2-40B4-BE49-F238E27FC236}">
                <a16:creationId xmlns:a16="http://schemas.microsoft.com/office/drawing/2014/main" id="{25662C4C-7B24-374C-A3EC-1ED9524BA2D9}"/>
              </a:ext>
            </a:extLst>
          </p:cNvPr>
          <p:cNvSpPr txBox="1"/>
          <p:nvPr/>
        </p:nvSpPr>
        <p:spPr>
          <a:xfrm>
            <a:off x="4940916" y="2432861"/>
            <a:ext cx="1859216" cy="47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sz="2000" dirty="0">
                <a:solidFill>
                  <a:srgbClr val="EABD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Cube</a:t>
            </a:r>
            <a:r>
              <a:rPr lang="zh-CN" altLang="en-US" sz="2000" dirty="0">
                <a:solidFill>
                  <a:srgbClr val="EABD7D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实现原理</a:t>
            </a:r>
          </a:p>
        </p:txBody>
      </p:sp>
      <p:sp>
        <p:nvSpPr>
          <p:cNvPr id="53" name="TextBox 1">
            <a:extLst>
              <a:ext uri="{FF2B5EF4-FFF2-40B4-BE49-F238E27FC236}">
                <a16:creationId xmlns:a16="http://schemas.microsoft.com/office/drawing/2014/main" id="{8235E978-7B2C-034D-9ECA-B0B20949CE49}"/>
              </a:ext>
            </a:extLst>
          </p:cNvPr>
          <p:cNvSpPr txBox="1"/>
          <p:nvPr/>
        </p:nvSpPr>
        <p:spPr>
          <a:xfrm>
            <a:off x="4940916" y="3212615"/>
            <a:ext cx="1859216" cy="47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EABD7D">
                    <a:alpha val="60000"/>
                  </a:srgb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使用示例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B0AC9070-9C57-494E-9DC5-6EAEA89922F0}"/>
              </a:ext>
            </a:extLst>
          </p:cNvPr>
          <p:cNvSpPr/>
          <p:nvPr/>
        </p:nvSpPr>
        <p:spPr>
          <a:xfrm>
            <a:off x="4699294" y="1838366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84F2D19-5403-A649-BC56-3A511F53C191}"/>
              </a:ext>
            </a:extLst>
          </p:cNvPr>
          <p:cNvSpPr/>
          <p:nvPr/>
        </p:nvSpPr>
        <p:spPr>
          <a:xfrm>
            <a:off x="4699294" y="2672285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F556A308-4746-CF46-8C64-D8A1C881F60B}"/>
              </a:ext>
            </a:extLst>
          </p:cNvPr>
          <p:cNvSpPr/>
          <p:nvPr/>
        </p:nvSpPr>
        <p:spPr>
          <a:xfrm>
            <a:off x="4699294" y="3446160"/>
            <a:ext cx="115307" cy="115307"/>
          </a:xfrm>
          <a:prstGeom prst="rect">
            <a:avLst/>
          </a:prstGeom>
          <a:solidFill>
            <a:srgbClr val="3B5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80" dirty="0"/>
              <a:t> 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3080CD3-8690-3A41-BE10-00A55F438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6475" y="1391557"/>
            <a:ext cx="2752192" cy="236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64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57">
            <a:extLst>
              <a:ext uri="{FF2B5EF4-FFF2-40B4-BE49-F238E27FC236}">
                <a16:creationId xmlns:a16="http://schemas.microsoft.com/office/drawing/2014/main" id="{E36BE630-3518-6F46-BD78-82ADC231809A}"/>
              </a:ext>
            </a:extLst>
          </p:cNvPr>
          <p:cNvSpPr txBox="1"/>
          <p:nvPr/>
        </p:nvSpPr>
        <p:spPr>
          <a:xfrm>
            <a:off x="334891" y="402397"/>
            <a:ext cx="302172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" altLang="zh-CN" sz="2400" dirty="0">
                <a:solidFill>
                  <a:srgbClr val="E9BB7A"/>
                </a:solidFill>
                <a:latin typeface="Exo" pitchFamily="2" charset="0"/>
                <a:ea typeface="Source Han Sans CN" panose="020B0500000000000000" pitchFamily="34" charset="-128"/>
                <a:cs typeface="Hiragino Sans GB W3" panose="020B0300000000000000" charset="-122"/>
              </a:rPr>
              <a:t>Cube</a:t>
            </a:r>
            <a:r>
              <a:rPr kumimoji="1" lang="zh-CN" altLang="en-US" sz="2400" dirty="0">
                <a:solidFill>
                  <a:srgbClr val="E9BB7A"/>
                </a:solidFill>
                <a:latin typeface="Exo" pitchFamily="2" charset="0"/>
                <a:ea typeface="Source Han Sans CN" panose="020B0500000000000000" pitchFamily="34" charset="-128"/>
                <a:cs typeface="Hiragino Sans GB W3" panose="020B0300000000000000" charset="-122"/>
              </a:rPr>
              <a:t> </a:t>
            </a:r>
            <a:r>
              <a:rPr kumimoji="1" lang="zh-CN" altLang="en-US" sz="24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和 </a:t>
            </a:r>
            <a:r>
              <a:rPr kumimoji="1" lang="en" altLang="zh-CN" sz="2400" dirty="0">
                <a:solidFill>
                  <a:srgbClr val="E9BB7A"/>
                </a:solidFill>
                <a:latin typeface="Exo" pitchFamily="2" charset="0"/>
                <a:ea typeface="Source Han Sans CN" panose="020B0500000000000000" pitchFamily="34" charset="-128"/>
                <a:cs typeface="Hiragino Sans GB W3" panose="020B0300000000000000" charset="-122"/>
              </a:rPr>
              <a:t>K8S</a:t>
            </a:r>
            <a:r>
              <a:rPr kumimoji="1" lang="zh-CN" altLang="en-US" sz="2400" dirty="0">
                <a:solidFill>
                  <a:srgbClr val="E9BB7A"/>
                </a:solidFill>
                <a:latin typeface="Exo" pitchFamily="2" charset="0"/>
                <a:ea typeface="Source Han Sans CN" panose="020B0500000000000000" pitchFamily="34" charset="-128"/>
                <a:cs typeface="Hiragino Sans GB W3" panose="020B0300000000000000" charset="-122"/>
              </a:rPr>
              <a:t> </a:t>
            </a:r>
            <a:r>
              <a:rPr kumimoji="1" lang="zh-CN" altLang="en-US" sz="24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panose="020B0300000000000000" charset="-122"/>
              </a:rPr>
              <a:t>的关系</a:t>
            </a: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B1A2D49F-BD0F-3B40-B6D5-F5D9323B5573}"/>
              </a:ext>
            </a:extLst>
          </p:cNvPr>
          <p:cNvGrpSpPr/>
          <p:nvPr/>
        </p:nvGrpSpPr>
        <p:grpSpPr>
          <a:xfrm>
            <a:off x="330579" y="1111296"/>
            <a:ext cx="8256331" cy="2092312"/>
            <a:chOff x="527217" y="1195318"/>
            <a:chExt cx="8256331" cy="2092312"/>
          </a:xfrm>
        </p:grpSpPr>
        <p:sp>
          <p:nvSpPr>
            <p:cNvPr id="231" name="圆角矩形 151">
              <a:extLst>
                <a:ext uri="{FF2B5EF4-FFF2-40B4-BE49-F238E27FC236}">
                  <a16:creationId xmlns:a16="http://schemas.microsoft.com/office/drawing/2014/main" id="{07DCCD7B-9F72-D34F-8272-157725EB9925}"/>
                </a:ext>
              </a:extLst>
            </p:cNvPr>
            <p:cNvSpPr/>
            <p:nvPr/>
          </p:nvSpPr>
          <p:spPr>
            <a:xfrm>
              <a:off x="527217" y="1195318"/>
              <a:ext cx="1966583" cy="2092312"/>
            </a:xfrm>
            <a:prstGeom prst="roundRect">
              <a:avLst>
                <a:gd name="adj" fmla="val 1790"/>
              </a:avLst>
            </a:prstGeom>
            <a:gradFill flip="none" rotWithShape="1">
              <a:gsLst>
                <a:gs pos="0">
                  <a:srgbClr val="3D2371">
                    <a:alpha val="10000"/>
                  </a:srgbClr>
                </a:gs>
                <a:gs pos="100000">
                  <a:srgbClr val="3D1950">
                    <a:alpha val="41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dirty="0">
                <a:solidFill>
                  <a:schemeClr val="lt1"/>
                </a:solidFill>
              </a:endParaRPr>
            </a:p>
          </p:txBody>
        </p:sp>
        <p:sp>
          <p:nvSpPr>
            <p:cNvPr id="220" name="圆角矩形 151">
              <a:extLst>
                <a:ext uri="{FF2B5EF4-FFF2-40B4-BE49-F238E27FC236}">
                  <a16:creationId xmlns:a16="http://schemas.microsoft.com/office/drawing/2014/main" id="{F0668913-7C1C-6946-9A24-F66DDF7652AB}"/>
                </a:ext>
              </a:extLst>
            </p:cNvPr>
            <p:cNvSpPr/>
            <p:nvPr/>
          </p:nvSpPr>
          <p:spPr>
            <a:xfrm>
              <a:off x="6816965" y="1195318"/>
              <a:ext cx="1966583" cy="2092312"/>
            </a:xfrm>
            <a:prstGeom prst="roundRect">
              <a:avLst>
                <a:gd name="adj" fmla="val 1790"/>
              </a:avLst>
            </a:prstGeom>
            <a:gradFill flip="none" rotWithShape="1">
              <a:gsLst>
                <a:gs pos="0">
                  <a:srgbClr val="1B2146"/>
                </a:gs>
                <a:gs pos="100000">
                  <a:srgbClr val="1B2146"/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20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714" dirty="0"/>
            </a:p>
          </p:txBody>
        </p:sp>
        <p:sp>
          <p:nvSpPr>
            <p:cNvPr id="219" name="圆角矩形 151">
              <a:extLst>
                <a:ext uri="{FF2B5EF4-FFF2-40B4-BE49-F238E27FC236}">
                  <a16:creationId xmlns:a16="http://schemas.microsoft.com/office/drawing/2014/main" id="{218C8085-B91F-8D4E-94E6-97ECB3D0A68B}"/>
                </a:ext>
              </a:extLst>
            </p:cNvPr>
            <p:cNvSpPr/>
            <p:nvPr/>
          </p:nvSpPr>
          <p:spPr>
            <a:xfrm>
              <a:off x="4775073" y="1195318"/>
              <a:ext cx="1966583" cy="2092312"/>
            </a:xfrm>
            <a:prstGeom prst="roundRect">
              <a:avLst>
                <a:gd name="adj" fmla="val 1790"/>
              </a:avLst>
            </a:prstGeom>
            <a:gradFill flip="none" rotWithShape="1">
              <a:gsLst>
                <a:gs pos="0">
                  <a:srgbClr val="1B2146"/>
                </a:gs>
                <a:gs pos="100000">
                  <a:srgbClr val="1B2146"/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20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714" dirty="0"/>
            </a:p>
          </p:txBody>
        </p:sp>
        <p:sp>
          <p:nvSpPr>
            <p:cNvPr id="192" name="圆角矩形 151">
              <a:extLst>
                <a:ext uri="{FF2B5EF4-FFF2-40B4-BE49-F238E27FC236}">
                  <a16:creationId xmlns:a16="http://schemas.microsoft.com/office/drawing/2014/main" id="{E3A73D99-52FA-1347-8EBD-6513A7DE63E8}"/>
                </a:ext>
              </a:extLst>
            </p:cNvPr>
            <p:cNvSpPr/>
            <p:nvPr/>
          </p:nvSpPr>
          <p:spPr>
            <a:xfrm>
              <a:off x="2721777" y="1195318"/>
              <a:ext cx="1966583" cy="2092312"/>
            </a:xfrm>
            <a:prstGeom prst="roundRect">
              <a:avLst>
                <a:gd name="adj" fmla="val 1790"/>
              </a:avLst>
            </a:prstGeom>
            <a:gradFill flip="none" rotWithShape="1">
              <a:gsLst>
                <a:gs pos="0">
                  <a:srgbClr val="1B2146"/>
                </a:gs>
                <a:gs pos="100000">
                  <a:srgbClr val="1B2146"/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20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714" dirty="0"/>
            </a:p>
          </p:txBody>
        </p:sp>
        <p:sp>
          <p:nvSpPr>
            <p:cNvPr id="122" name="矩形">
              <a:extLst>
                <a:ext uri="{FF2B5EF4-FFF2-40B4-BE49-F238E27FC236}">
                  <a16:creationId xmlns:a16="http://schemas.microsoft.com/office/drawing/2014/main" id="{1E37BAAC-AA67-6849-BA98-3C332524DAAC}"/>
                </a:ext>
              </a:extLst>
            </p:cNvPr>
            <p:cNvSpPr/>
            <p:nvPr/>
          </p:nvSpPr>
          <p:spPr>
            <a:xfrm>
              <a:off x="3753459" y="1298293"/>
              <a:ext cx="834060" cy="33534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19" name="矩形">
              <a:extLst>
                <a:ext uri="{FF2B5EF4-FFF2-40B4-BE49-F238E27FC236}">
                  <a16:creationId xmlns:a16="http://schemas.microsoft.com/office/drawing/2014/main" id="{DE83EDAD-1D22-714C-A996-24AC405C8EDA}"/>
                </a:ext>
              </a:extLst>
            </p:cNvPr>
            <p:cNvSpPr/>
            <p:nvPr/>
          </p:nvSpPr>
          <p:spPr>
            <a:xfrm>
              <a:off x="2818739" y="1298293"/>
              <a:ext cx="834060" cy="33534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71" name="圆角矩形 150">
              <a:extLst>
                <a:ext uri="{FF2B5EF4-FFF2-40B4-BE49-F238E27FC236}">
                  <a16:creationId xmlns:a16="http://schemas.microsoft.com/office/drawing/2014/main" id="{7BBC475F-70CB-074C-B278-4F97EA6903C9}"/>
                </a:ext>
              </a:extLst>
            </p:cNvPr>
            <p:cNvSpPr/>
            <p:nvPr/>
          </p:nvSpPr>
          <p:spPr>
            <a:xfrm>
              <a:off x="2818739" y="1914857"/>
              <a:ext cx="834061" cy="896045"/>
            </a:xfrm>
            <a:prstGeom prst="roundRect">
              <a:avLst>
                <a:gd name="adj" fmla="val 1344"/>
              </a:avLst>
            </a:prstGeom>
            <a:gradFill flip="none" rotWithShape="1">
              <a:gsLst>
                <a:gs pos="100000">
                  <a:srgbClr val="1B254C"/>
                </a:gs>
                <a:gs pos="0">
                  <a:srgbClr val="6386FF"/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/>
              <a:endParaRPr sz="200">
                <a:latin typeface="Source Han Sans CN Regular"/>
                <a:ea typeface="Source Han Sans CN Regular"/>
              </a:endParaRPr>
            </a:p>
          </p:txBody>
        </p:sp>
        <p:sp>
          <p:nvSpPr>
            <p:cNvPr id="72" name="圆角矩形 151">
              <a:extLst>
                <a:ext uri="{FF2B5EF4-FFF2-40B4-BE49-F238E27FC236}">
                  <a16:creationId xmlns:a16="http://schemas.microsoft.com/office/drawing/2014/main" id="{D9C756C0-41B7-E64A-B9F0-36C25FA49BB1}"/>
                </a:ext>
              </a:extLst>
            </p:cNvPr>
            <p:cNvSpPr/>
            <p:nvPr/>
          </p:nvSpPr>
          <p:spPr>
            <a:xfrm>
              <a:off x="2818739" y="2475562"/>
              <a:ext cx="834061" cy="335340"/>
            </a:xfrm>
            <a:prstGeom prst="roundRect">
              <a:avLst>
                <a:gd name="adj" fmla="val 862"/>
              </a:avLst>
            </a:prstGeom>
            <a:gradFill flip="none" rotWithShape="1">
              <a:gsLst>
                <a:gs pos="0">
                  <a:srgbClr val="0D0D1E">
                    <a:alpha val="50000"/>
                  </a:srgbClr>
                </a:gs>
                <a:gs pos="100000">
                  <a:srgbClr val="0A1332">
                    <a:alpha val="81000"/>
                  </a:srgbClr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/>
              <a:endParaRPr sz="714" dirty="0">
                <a:latin typeface="Source Han Sans CN Regular"/>
                <a:ea typeface="Source Han Sans CN Regular"/>
              </a:endParaRPr>
            </a:p>
          </p:txBody>
        </p:sp>
        <p:sp>
          <p:nvSpPr>
            <p:cNvPr id="73" name="杀死进程">
              <a:extLst>
                <a:ext uri="{FF2B5EF4-FFF2-40B4-BE49-F238E27FC236}">
                  <a16:creationId xmlns:a16="http://schemas.microsoft.com/office/drawing/2014/main" id="{C4DDDDF3-87DE-3142-B7CC-3BB7F992B3E4}"/>
                </a:ext>
              </a:extLst>
            </p:cNvPr>
            <p:cNvSpPr txBox="1"/>
            <p:nvPr/>
          </p:nvSpPr>
          <p:spPr>
            <a:xfrm>
              <a:off x="2948295" y="2522315"/>
              <a:ext cx="600340" cy="24183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3547" tIns="43547" rIns="43547" bIns="43547" numCol="1" anchor="ctr">
              <a:spAutoFit/>
            </a:bodyPr>
            <a:lstStyle>
              <a:lvl1pPr defTabSz="1828800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lvl1pPr>
            </a:lstStyle>
            <a:p>
              <a:r>
                <a:rPr lang="en-US" altLang="zh-CN" sz="1000" dirty="0">
                  <a:solidFill>
                    <a:srgbClr val="FFD68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L</a:t>
              </a:r>
              <a:r>
                <a:rPr lang="zh-CN" altLang="en-US" sz="1000" dirty="0">
                  <a:solidFill>
                    <a:srgbClr val="FFD68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 </a:t>
              </a:r>
              <a:r>
                <a:rPr lang="en-US" altLang="zh-CN" sz="1000" dirty="0">
                  <a:solidFill>
                    <a:srgbClr val="FFD68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=</a:t>
              </a:r>
              <a:r>
                <a:rPr lang="zh-CN" altLang="en-US" sz="1000" dirty="0">
                  <a:solidFill>
                    <a:srgbClr val="FFD68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 </a:t>
              </a:r>
              <a:r>
                <a:rPr lang="en-US" altLang="zh-CN" sz="1000" dirty="0">
                  <a:solidFill>
                    <a:srgbClr val="FFD68E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app1</a:t>
              </a:r>
              <a:endParaRPr sz="1000" dirty="0">
                <a:solidFill>
                  <a:srgbClr val="FFD68E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121" name="杀死进程">
              <a:extLst>
                <a:ext uri="{FF2B5EF4-FFF2-40B4-BE49-F238E27FC236}">
                  <a16:creationId xmlns:a16="http://schemas.microsoft.com/office/drawing/2014/main" id="{61513DD2-7DCB-2B4C-A18D-337925712628}"/>
                </a:ext>
              </a:extLst>
            </p:cNvPr>
            <p:cNvSpPr txBox="1"/>
            <p:nvPr/>
          </p:nvSpPr>
          <p:spPr>
            <a:xfrm>
              <a:off x="3019415" y="1335787"/>
              <a:ext cx="600340" cy="24183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3547" tIns="43547" rIns="43547" bIns="43547" numCol="1" anchor="ctr">
              <a:spAutoFit/>
            </a:bodyPr>
            <a:lstStyle>
              <a:lvl1pPr defTabSz="1828800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lvl1pPr>
            </a:lstStyle>
            <a:p>
              <a:r>
                <a:rPr lang="en-US" altLang="zh-CN" sz="1000" dirty="0">
                  <a:solidFill>
                    <a:schemeClr val="bg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kubelet</a:t>
              </a:r>
              <a:endParaRPr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sp>
          <p:nvSpPr>
            <p:cNvPr id="124" name="杀死进程">
              <a:extLst>
                <a:ext uri="{FF2B5EF4-FFF2-40B4-BE49-F238E27FC236}">
                  <a16:creationId xmlns:a16="http://schemas.microsoft.com/office/drawing/2014/main" id="{73B62B56-FFB1-1642-9204-FC3404AD855C}"/>
                </a:ext>
              </a:extLst>
            </p:cNvPr>
            <p:cNvSpPr txBox="1"/>
            <p:nvPr/>
          </p:nvSpPr>
          <p:spPr>
            <a:xfrm>
              <a:off x="4000562" y="1335787"/>
              <a:ext cx="503113" cy="24183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3547" tIns="43547" rIns="43547" bIns="43547" numCol="1" anchor="ctr">
              <a:spAutoFit/>
            </a:bodyPr>
            <a:lstStyle>
              <a:lvl1pPr defTabSz="1828800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lvl1pPr>
            </a:lstStyle>
            <a:p>
              <a:r>
                <a:rPr lang="en-US" altLang="zh-CN" sz="1000" dirty="0">
                  <a:solidFill>
                    <a:schemeClr val="bg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rPr>
                <a:t>proxy</a:t>
              </a:r>
              <a:endParaRPr sz="1000" dirty="0">
                <a:solidFill>
                  <a:schemeClr val="bg1"/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endParaRPr>
            </a:p>
          </p:txBody>
        </p: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57BF23A6-2015-024F-8076-EC594B356FF6}"/>
                </a:ext>
              </a:extLst>
            </p:cNvPr>
            <p:cNvGrpSpPr/>
            <p:nvPr/>
          </p:nvGrpSpPr>
          <p:grpSpPr>
            <a:xfrm>
              <a:off x="3763619" y="1914857"/>
              <a:ext cx="834061" cy="896045"/>
              <a:chOff x="1851562" y="3648635"/>
              <a:chExt cx="834061" cy="896045"/>
            </a:xfrm>
          </p:grpSpPr>
          <p:sp>
            <p:nvSpPr>
              <p:cNvPr id="78" name="圆角矩形 150">
                <a:extLst>
                  <a:ext uri="{FF2B5EF4-FFF2-40B4-BE49-F238E27FC236}">
                    <a16:creationId xmlns:a16="http://schemas.microsoft.com/office/drawing/2014/main" id="{A7C28C43-1210-9943-A7FC-8498210A64DE}"/>
                  </a:ext>
                </a:extLst>
              </p:cNvPr>
              <p:cNvSpPr/>
              <p:nvPr/>
            </p:nvSpPr>
            <p:spPr>
              <a:xfrm>
                <a:off x="1851562" y="3648635"/>
                <a:ext cx="834061" cy="896045"/>
              </a:xfrm>
              <a:prstGeom prst="roundRect">
                <a:avLst>
                  <a:gd name="adj" fmla="val 1344"/>
                </a:avLst>
              </a:prstGeom>
              <a:gradFill flip="none" rotWithShape="1">
                <a:gsLst>
                  <a:gs pos="100000">
                    <a:srgbClr val="1B254C"/>
                  </a:gs>
                  <a:gs pos="0">
                    <a:srgbClr val="24305E"/>
                  </a:gs>
                </a:gsLst>
                <a:lin ang="240000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/>
                <a:endParaRPr sz="200">
                  <a:latin typeface="Source Han Sans CN Regular"/>
                  <a:ea typeface="Source Han Sans CN Regular"/>
                </a:endParaRPr>
              </a:p>
            </p:txBody>
          </p:sp>
          <p:sp>
            <p:nvSpPr>
              <p:cNvPr id="79" name="圆角矩形 151">
                <a:extLst>
                  <a:ext uri="{FF2B5EF4-FFF2-40B4-BE49-F238E27FC236}">
                    <a16:creationId xmlns:a16="http://schemas.microsoft.com/office/drawing/2014/main" id="{3EDD77E1-2F0D-4A46-ABB2-3086C651AE6B}"/>
                  </a:ext>
                </a:extLst>
              </p:cNvPr>
              <p:cNvSpPr/>
              <p:nvPr/>
            </p:nvSpPr>
            <p:spPr>
              <a:xfrm>
                <a:off x="1851562" y="4209340"/>
                <a:ext cx="834061" cy="335340"/>
              </a:xfrm>
              <a:prstGeom prst="roundRect">
                <a:avLst>
                  <a:gd name="adj" fmla="val 862"/>
                </a:avLst>
              </a:prstGeom>
              <a:gradFill flip="none" rotWithShape="1">
                <a:gsLst>
                  <a:gs pos="0">
                    <a:srgbClr val="0D0D1E">
                      <a:alpha val="50000"/>
                    </a:srgbClr>
                  </a:gs>
                  <a:gs pos="100000">
                    <a:srgbClr val="0A1332">
                      <a:alpha val="81000"/>
                    </a:srgbClr>
                  </a:gs>
                </a:gsLst>
                <a:lin ang="240000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/>
                <a:endParaRPr sz="714" dirty="0">
                  <a:latin typeface="Source Han Sans CN Regular"/>
                  <a:ea typeface="Source Han Sans CN Regular"/>
                </a:endParaRPr>
              </a:p>
            </p:txBody>
          </p:sp>
          <p:sp>
            <p:nvSpPr>
              <p:cNvPr id="80" name="杀死进程">
                <a:extLst>
                  <a:ext uri="{FF2B5EF4-FFF2-40B4-BE49-F238E27FC236}">
                    <a16:creationId xmlns:a16="http://schemas.microsoft.com/office/drawing/2014/main" id="{16E18919-C9CF-E942-BEF9-B9ADC7DC058B}"/>
                  </a:ext>
                </a:extLst>
              </p:cNvPr>
              <p:cNvSpPr txBox="1"/>
              <p:nvPr/>
            </p:nvSpPr>
            <p:spPr>
              <a:xfrm>
                <a:off x="1981118" y="4256093"/>
                <a:ext cx="600340" cy="24183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3547" tIns="43547" rIns="43547" bIns="43547" numCol="1" anchor="ctr">
                <a:spAutoFit/>
              </a:bodyPr>
              <a:lstStyle>
                <a:lvl1pPr defTabSz="1828800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lvl1pPr>
              </a:lstStyle>
              <a:p>
                <a:r>
                  <a:rPr lang="en-US" altLang="zh-CN" sz="1000" dirty="0">
                    <a:solidFill>
                      <a:schemeClr val="bg1"/>
                    </a:solidFill>
                    <a:latin typeface="Source Han Sans CN Medium" panose="020B0500000000000000" pitchFamily="34" charset="-128"/>
                    <a:ea typeface="Source Han Sans CN Medium" panose="020B0500000000000000" pitchFamily="34" charset="-128"/>
                  </a:rPr>
                  <a:t>L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ource Han Sans CN Medium" panose="020B0500000000000000" pitchFamily="34" charset="-128"/>
                    <a:ea typeface="Source Han Sans CN Medium" panose="020B0500000000000000" pitchFamily="34" charset="-128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ource Han Sans CN Medium" panose="020B0500000000000000" pitchFamily="34" charset="-128"/>
                    <a:ea typeface="Source Han Sans CN Medium" panose="020B0500000000000000" pitchFamily="34" charset="-128"/>
                  </a:rPr>
                  <a:t>=</a:t>
                </a:r>
                <a:r>
                  <a:rPr lang="zh-CN" altLang="en-US" sz="1000" dirty="0">
                    <a:solidFill>
                      <a:schemeClr val="bg1"/>
                    </a:solidFill>
                    <a:latin typeface="Source Han Sans CN Medium" panose="020B0500000000000000" pitchFamily="34" charset="-128"/>
                    <a:ea typeface="Source Han Sans CN Medium" panose="020B0500000000000000" pitchFamily="34" charset="-128"/>
                  </a:rPr>
                  <a:t> 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Source Han Sans CN Medium" panose="020B0500000000000000" pitchFamily="34" charset="-128"/>
                    <a:ea typeface="Source Han Sans CN Medium" panose="020B0500000000000000" pitchFamily="34" charset="-128"/>
                  </a:rPr>
                  <a:t>app2</a:t>
                </a:r>
                <a:endParaRPr sz="1000" dirty="0">
                  <a:solidFill>
                    <a:schemeClr val="bg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7BCD82A0-C09A-4649-A811-40FB03BA6A1D}"/>
                  </a:ext>
                </a:extLst>
              </p:cNvPr>
              <p:cNvSpPr txBox="1"/>
              <p:nvPr/>
            </p:nvSpPr>
            <p:spPr>
              <a:xfrm>
                <a:off x="2068186" y="3827601"/>
                <a:ext cx="42620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chemeClr val="bg1"/>
                    </a:solidFill>
                    <a:latin typeface="Source Han Sans CN" panose="020B0500000000000000" pitchFamily="34" charset="-128"/>
                    <a:ea typeface="Source Han Sans CN" panose="020B0500000000000000" pitchFamily="34" charset="-128"/>
                  </a:rPr>
                  <a:t>Pod</a:t>
                </a:r>
                <a:endParaRPr kumimoji="1" lang="zh-CN" altLang="en-US" sz="1000"/>
              </a:p>
            </p:txBody>
          </p:sp>
        </p:grpSp>
        <p:sp>
          <p:nvSpPr>
            <p:cNvPr id="120" name="矩形">
              <a:extLst>
                <a:ext uri="{FF2B5EF4-FFF2-40B4-BE49-F238E27FC236}">
                  <a16:creationId xmlns:a16="http://schemas.microsoft.com/office/drawing/2014/main" id="{D998CAA6-5FDC-304A-A2A7-1E9E35215FE8}"/>
                </a:ext>
              </a:extLst>
            </p:cNvPr>
            <p:cNvSpPr/>
            <p:nvPr/>
          </p:nvSpPr>
          <p:spPr>
            <a:xfrm>
              <a:off x="2824445" y="1298293"/>
              <a:ext cx="36000" cy="335340"/>
            </a:xfrm>
            <a:prstGeom prst="roundRect">
              <a:avLst>
                <a:gd name="adj" fmla="val 0"/>
              </a:avLst>
            </a:prstGeom>
            <a:solidFill>
              <a:srgbClr val="99DDFE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23" name="矩形">
              <a:extLst>
                <a:ext uri="{FF2B5EF4-FFF2-40B4-BE49-F238E27FC236}">
                  <a16:creationId xmlns:a16="http://schemas.microsoft.com/office/drawing/2014/main" id="{64902D18-C59A-F644-B8EF-42D4FABF5617}"/>
                </a:ext>
              </a:extLst>
            </p:cNvPr>
            <p:cNvSpPr/>
            <p:nvPr/>
          </p:nvSpPr>
          <p:spPr>
            <a:xfrm>
              <a:off x="3759165" y="1298293"/>
              <a:ext cx="36000" cy="335340"/>
            </a:xfrm>
            <a:prstGeom prst="roundRect">
              <a:avLst>
                <a:gd name="adj" fmla="val 0"/>
              </a:avLst>
            </a:prstGeom>
            <a:solidFill>
              <a:srgbClr val="99DDFE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E89C0249-BD53-7945-B2C0-1F91CC3D7FA9}"/>
                </a:ext>
              </a:extLst>
            </p:cNvPr>
            <p:cNvSpPr txBox="1"/>
            <p:nvPr/>
          </p:nvSpPr>
          <p:spPr>
            <a:xfrm>
              <a:off x="3035363" y="2093823"/>
              <a:ext cx="42620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rgbClr val="FFD68E"/>
                  </a:solidFill>
                  <a:latin typeface="Source Han Sans CN" panose="020B0500000000000000" pitchFamily="34" charset="-128"/>
                  <a:ea typeface="Source Han Sans CN" panose="020B0500000000000000" pitchFamily="34" charset="-128"/>
                </a:rPr>
                <a:t>Pod</a:t>
              </a:r>
              <a:endParaRPr kumimoji="1" lang="zh-CN" altLang="en-US" sz="1000">
                <a:solidFill>
                  <a:srgbClr val="FFD68E"/>
                </a:solidFill>
              </a:endParaRPr>
            </a:p>
          </p:txBody>
        </p:sp>
        <p:cxnSp>
          <p:nvCxnSpPr>
            <p:cNvPr id="212" name="直线箭头连接符 211">
              <a:extLst>
                <a:ext uri="{FF2B5EF4-FFF2-40B4-BE49-F238E27FC236}">
                  <a16:creationId xmlns:a16="http://schemas.microsoft.com/office/drawing/2014/main" id="{53C53773-8EFF-424A-B1E7-81C4039D8D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9541" y="1644605"/>
              <a:ext cx="1" cy="239558"/>
            </a:xfrm>
            <a:prstGeom prst="straightConnector1">
              <a:avLst/>
            </a:prstGeom>
            <a:ln w="12700">
              <a:solidFill>
                <a:srgbClr val="F4C57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线箭头连接符 212">
              <a:extLst>
                <a:ext uri="{FF2B5EF4-FFF2-40B4-BE49-F238E27FC236}">
                  <a16:creationId xmlns:a16="http://schemas.microsoft.com/office/drawing/2014/main" id="{F57F7328-4111-A04B-BB53-343E9F0ECAA8}"/>
                </a:ext>
              </a:extLst>
            </p:cNvPr>
            <p:cNvCxnSpPr>
              <a:cxnSpLocks/>
            </p:cNvCxnSpPr>
            <p:nvPr/>
          </p:nvCxnSpPr>
          <p:spPr>
            <a:xfrm>
              <a:off x="3248785" y="1775335"/>
              <a:ext cx="5042292" cy="0"/>
            </a:xfrm>
            <a:prstGeom prst="straightConnector1">
              <a:avLst/>
            </a:prstGeom>
            <a:ln w="12700">
              <a:solidFill>
                <a:srgbClr val="F4C57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线箭头连接符 213">
              <a:extLst>
                <a:ext uri="{FF2B5EF4-FFF2-40B4-BE49-F238E27FC236}">
                  <a16:creationId xmlns:a16="http://schemas.microsoft.com/office/drawing/2014/main" id="{1EEB9ED6-A70C-A14E-8F1D-885A2516CC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97630" y="1644605"/>
              <a:ext cx="1" cy="239558"/>
            </a:xfrm>
            <a:prstGeom prst="straightConnector1">
              <a:avLst/>
            </a:prstGeom>
            <a:ln w="12700">
              <a:solidFill>
                <a:srgbClr val="F4C57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D415E744-2050-544E-AE6A-4FD3C0539EED}"/>
                </a:ext>
              </a:extLst>
            </p:cNvPr>
            <p:cNvGrpSpPr/>
            <p:nvPr/>
          </p:nvGrpSpPr>
          <p:grpSpPr>
            <a:xfrm>
              <a:off x="4868894" y="1298293"/>
              <a:ext cx="1778941" cy="1512609"/>
              <a:chOff x="4797604" y="841093"/>
              <a:chExt cx="1778941" cy="1512609"/>
            </a:xfrm>
          </p:grpSpPr>
          <p:grpSp>
            <p:nvGrpSpPr>
              <p:cNvPr id="82" name="组合 81">
                <a:extLst>
                  <a:ext uri="{FF2B5EF4-FFF2-40B4-BE49-F238E27FC236}">
                    <a16:creationId xmlns:a16="http://schemas.microsoft.com/office/drawing/2014/main" id="{608D7E48-B720-9048-BE18-EA6527CA867A}"/>
                  </a:ext>
                </a:extLst>
              </p:cNvPr>
              <p:cNvGrpSpPr/>
              <p:nvPr/>
            </p:nvGrpSpPr>
            <p:grpSpPr>
              <a:xfrm>
                <a:off x="4797604" y="1457657"/>
                <a:ext cx="834061" cy="896045"/>
                <a:chOff x="1851562" y="3648635"/>
                <a:chExt cx="834061" cy="896045"/>
              </a:xfrm>
            </p:grpSpPr>
            <p:sp>
              <p:nvSpPr>
                <p:cNvPr id="83" name="圆角矩形 150">
                  <a:extLst>
                    <a:ext uri="{FF2B5EF4-FFF2-40B4-BE49-F238E27FC236}">
                      <a16:creationId xmlns:a16="http://schemas.microsoft.com/office/drawing/2014/main" id="{F2B7FA17-C894-2745-BA16-D97823354C78}"/>
                    </a:ext>
                  </a:extLst>
                </p:cNvPr>
                <p:cNvSpPr/>
                <p:nvPr/>
              </p:nvSpPr>
              <p:spPr>
                <a:xfrm>
                  <a:off x="1851562" y="3648635"/>
                  <a:ext cx="834061" cy="896045"/>
                </a:xfrm>
                <a:prstGeom prst="roundRect">
                  <a:avLst>
                    <a:gd name="adj" fmla="val 1344"/>
                  </a:avLst>
                </a:prstGeom>
                <a:gradFill flip="none" rotWithShape="1">
                  <a:gsLst>
                    <a:gs pos="100000">
                      <a:srgbClr val="1B254C"/>
                    </a:gs>
                    <a:gs pos="0">
                      <a:srgbClr val="24305E"/>
                    </a:gs>
                  </a:gsLst>
                  <a:lin ang="2400000" scaled="0"/>
                </a:gradFill>
                <a:ln w="3175" cap="flat">
                  <a:noFill/>
                  <a:miter lim="400000"/>
                </a:ln>
                <a:effectLst/>
              </p:spPr>
              <p:txBody>
                <a:bodyPr wrap="square" lIns="43547" tIns="43547" rIns="43547" bIns="43547" numCol="1" anchor="ctr">
                  <a:noAutofit/>
                </a:bodyPr>
                <a:lstStyle/>
                <a:p>
                  <a:pPr defTabSz="653247"/>
                  <a:endParaRPr sz="200">
                    <a:latin typeface="Source Han Sans CN Regular"/>
                    <a:ea typeface="Source Han Sans CN Regular"/>
                  </a:endParaRPr>
                </a:p>
              </p:txBody>
            </p:sp>
            <p:sp>
              <p:nvSpPr>
                <p:cNvPr id="84" name="圆角矩形 151">
                  <a:extLst>
                    <a:ext uri="{FF2B5EF4-FFF2-40B4-BE49-F238E27FC236}">
                      <a16:creationId xmlns:a16="http://schemas.microsoft.com/office/drawing/2014/main" id="{3D2A99F2-122B-904E-8D55-DB48B163140B}"/>
                    </a:ext>
                  </a:extLst>
                </p:cNvPr>
                <p:cNvSpPr/>
                <p:nvPr/>
              </p:nvSpPr>
              <p:spPr>
                <a:xfrm>
                  <a:off x="1851562" y="4209340"/>
                  <a:ext cx="834061" cy="335340"/>
                </a:xfrm>
                <a:prstGeom prst="roundRect">
                  <a:avLst>
                    <a:gd name="adj" fmla="val 862"/>
                  </a:avLst>
                </a:prstGeom>
                <a:gradFill flip="none" rotWithShape="1">
                  <a:gsLst>
                    <a:gs pos="0">
                      <a:srgbClr val="0D0D1E">
                        <a:alpha val="50000"/>
                      </a:srgbClr>
                    </a:gs>
                    <a:gs pos="100000">
                      <a:srgbClr val="0A1332">
                        <a:alpha val="81000"/>
                      </a:srgbClr>
                    </a:gs>
                  </a:gsLst>
                  <a:lin ang="2400000" scaled="0"/>
                </a:gradFill>
                <a:ln w="3175" cap="flat">
                  <a:noFill/>
                  <a:miter lim="400000"/>
                </a:ln>
                <a:effectLst/>
              </p:spPr>
              <p:txBody>
                <a:bodyPr wrap="square" lIns="43547" tIns="43547" rIns="43547" bIns="43547" numCol="1" anchor="ctr">
                  <a:noAutofit/>
                </a:bodyPr>
                <a:lstStyle/>
                <a:p>
                  <a:pPr defTabSz="653247"/>
                  <a:endParaRPr sz="714" dirty="0">
                    <a:latin typeface="Source Han Sans CN Regular"/>
                    <a:ea typeface="Source Han Sans CN Regular"/>
                  </a:endParaRPr>
                </a:p>
              </p:txBody>
            </p:sp>
            <p:sp>
              <p:nvSpPr>
                <p:cNvPr id="85" name="杀死进程">
                  <a:extLst>
                    <a:ext uri="{FF2B5EF4-FFF2-40B4-BE49-F238E27FC236}">
                      <a16:creationId xmlns:a16="http://schemas.microsoft.com/office/drawing/2014/main" id="{B1B29D56-0995-F54F-B62E-0784192F47EA}"/>
                    </a:ext>
                  </a:extLst>
                </p:cNvPr>
                <p:cNvSpPr txBox="1"/>
                <p:nvPr/>
              </p:nvSpPr>
              <p:spPr>
                <a:xfrm>
                  <a:off x="1981118" y="4256093"/>
                  <a:ext cx="600340" cy="241833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3547" tIns="43547" rIns="43547" bIns="43547" numCol="1" anchor="ctr">
                  <a:spAutoFit/>
                </a:bodyPr>
                <a:lstStyle>
                  <a:lvl1pPr defTabSz="1828800">
                    <a:defRPr sz="1800">
                      <a:latin typeface="Source Han Sans CN Regular"/>
                      <a:ea typeface="Source Han Sans CN Regular"/>
                      <a:cs typeface="Source Han Sans CN Regular"/>
                      <a:sym typeface="Source Han Sans CN Regular"/>
                    </a:defRPr>
                  </a:lvl1pPr>
                </a:lstStyle>
                <a:p>
                  <a:r>
                    <a:rPr lang="en-US" altLang="zh-CN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L</a:t>
                  </a:r>
                  <a:r>
                    <a:rPr lang="zh-CN" altLang="en-US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 </a:t>
                  </a:r>
                  <a:r>
                    <a:rPr lang="en-US" altLang="zh-CN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=</a:t>
                  </a:r>
                  <a:r>
                    <a:rPr lang="zh-CN" altLang="en-US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 </a:t>
                  </a:r>
                  <a:r>
                    <a:rPr lang="en-US" altLang="zh-CN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app1</a:t>
                  </a:r>
                  <a:endParaRPr sz="1000" dirty="0">
                    <a:solidFill>
                      <a:schemeClr val="bg1"/>
                    </a:solidFill>
                    <a:latin typeface="Source Han Sans CN Medium" panose="020B0500000000000000" pitchFamily="34" charset="-128"/>
                    <a:ea typeface="Source Han Sans CN Medium" panose="020B0500000000000000" pitchFamily="34" charset="-128"/>
                  </a:endParaRPr>
                </a:p>
              </p:txBody>
            </p:sp>
            <p:sp>
              <p:nvSpPr>
                <p:cNvPr id="86" name="文本框 85">
                  <a:extLst>
                    <a:ext uri="{FF2B5EF4-FFF2-40B4-BE49-F238E27FC236}">
                      <a16:creationId xmlns:a16="http://schemas.microsoft.com/office/drawing/2014/main" id="{99BCE781-6F5B-1E49-851C-5C2173E45EE4}"/>
                    </a:ext>
                  </a:extLst>
                </p:cNvPr>
                <p:cNvSpPr txBox="1"/>
                <p:nvPr/>
              </p:nvSpPr>
              <p:spPr>
                <a:xfrm>
                  <a:off x="2068186" y="3827601"/>
                  <a:ext cx="42620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dirty="0">
                      <a:solidFill>
                        <a:schemeClr val="bg1"/>
                      </a:solidFill>
                      <a:latin typeface="Source Han Sans CN" panose="020B0500000000000000" pitchFamily="34" charset="-128"/>
                      <a:ea typeface="Source Han Sans CN" panose="020B0500000000000000" pitchFamily="34" charset="-128"/>
                    </a:rPr>
                    <a:t>Pod</a:t>
                  </a:r>
                  <a:endParaRPr kumimoji="1" lang="zh-CN" altLang="en-US" sz="1000"/>
                </a:p>
              </p:txBody>
            </p:sp>
          </p:grpSp>
          <p:grpSp>
            <p:nvGrpSpPr>
              <p:cNvPr id="87" name="组合 86">
                <a:extLst>
                  <a:ext uri="{FF2B5EF4-FFF2-40B4-BE49-F238E27FC236}">
                    <a16:creationId xmlns:a16="http://schemas.microsoft.com/office/drawing/2014/main" id="{4C7AC62F-033C-9E42-A620-606E47565F41}"/>
                  </a:ext>
                </a:extLst>
              </p:cNvPr>
              <p:cNvGrpSpPr/>
              <p:nvPr/>
            </p:nvGrpSpPr>
            <p:grpSpPr>
              <a:xfrm>
                <a:off x="5742484" y="1457657"/>
                <a:ext cx="834061" cy="896045"/>
                <a:chOff x="1851562" y="3648635"/>
                <a:chExt cx="834061" cy="896045"/>
              </a:xfrm>
            </p:grpSpPr>
            <p:sp>
              <p:nvSpPr>
                <p:cNvPr id="88" name="圆角矩形 150">
                  <a:extLst>
                    <a:ext uri="{FF2B5EF4-FFF2-40B4-BE49-F238E27FC236}">
                      <a16:creationId xmlns:a16="http://schemas.microsoft.com/office/drawing/2014/main" id="{02A2A9D0-791C-FA48-A6AB-4B8C022E3C23}"/>
                    </a:ext>
                  </a:extLst>
                </p:cNvPr>
                <p:cNvSpPr/>
                <p:nvPr/>
              </p:nvSpPr>
              <p:spPr>
                <a:xfrm>
                  <a:off x="1851562" y="3648635"/>
                  <a:ext cx="834061" cy="896045"/>
                </a:xfrm>
                <a:prstGeom prst="roundRect">
                  <a:avLst>
                    <a:gd name="adj" fmla="val 1344"/>
                  </a:avLst>
                </a:prstGeom>
                <a:gradFill flip="none" rotWithShape="1">
                  <a:gsLst>
                    <a:gs pos="100000">
                      <a:srgbClr val="1B254C"/>
                    </a:gs>
                    <a:gs pos="0">
                      <a:srgbClr val="24305E"/>
                    </a:gs>
                  </a:gsLst>
                  <a:lin ang="2400000" scaled="0"/>
                </a:gradFill>
                <a:ln w="3175" cap="flat">
                  <a:noFill/>
                  <a:miter lim="400000"/>
                </a:ln>
                <a:effectLst/>
              </p:spPr>
              <p:txBody>
                <a:bodyPr wrap="square" lIns="43547" tIns="43547" rIns="43547" bIns="43547" numCol="1" anchor="ctr">
                  <a:noAutofit/>
                </a:bodyPr>
                <a:lstStyle/>
                <a:p>
                  <a:pPr defTabSz="653247"/>
                  <a:endParaRPr sz="200">
                    <a:latin typeface="Source Han Sans CN Regular"/>
                    <a:ea typeface="Source Han Sans CN Regular"/>
                  </a:endParaRPr>
                </a:p>
              </p:txBody>
            </p:sp>
            <p:sp>
              <p:nvSpPr>
                <p:cNvPr id="89" name="圆角矩形 151">
                  <a:extLst>
                    <a:ext uri="{FF2B5EF4-FFF2-40B4-BE49-F238E27FC236}">
                      <a16:creationId xmlns:a16="http://schemas.microsoft.com/office/drawing/2014/main" id="{30EAE895-A657-FA4F-AF47-52D723EF2661}"/>
                    </a:ext>
                  </a:extLst>
                </p:cNvPr>
                <p:cNvSpPr/>
                <p:nvPr/>
              </p:nvSpPr>
              <p:spPr>
                <a:xfrm>
                  <a:off x="1851562" y="4209340"/>
                  <a:ext cx="834061" cy="335340"/>
                </a:xfrm>
                <a:prstGeom prst="roundRect">
                  <a:avLst>
                    <a:gd name="adj" fmla="val 862"/>
                  </a:avLst>
                </a:prstGeom>
                <a:gradFill flip="none" rotWithShape="1">
                  <a:gsLst>
                    <a:gs pos="0">
                      <a:srgbClr val="0D0D1E">
                        <a:alpha val="50000"/>
                      </a:srgbClr>
                    </a:gs>
                    <a:gs pos="100000">
                      <a:srgbClr val="0A1332">
                        <a:alpha val="81000"/>
                      </a:srgbClr>
                    </a:gs>
                  </a:gsLst>
                  <a:lin ang="2400000" scaled="0"/>
                </a:gradFill>
                <a:ln w="3175" cap="flat">
                  <a:noFill/>
                  <a:miter lim="400000"/>
                </a:ln>
                <a:effectLst/>
              </p:spPr>
              <p:txBody>
                <a:bodyPr wrap="square" lIns="43547" tIns="43547" rIns="43547" bIns="43547" numCol="1" anchor="ctr">
                  <a:noAutofit/>
                </a:bodyPr>
                <a:lstStyle/>
                <a:p>
                  <a:pPr defTabSz="653247"/>
                  <a:endParaRPr sz="714" dirty="0">
                    <a:latin typeface="Source Han Sans CN Regular"/>
                    <a:ea typeface="Source Han Sans CN Regular"/>
                  </a:endParaRPr>
                </a:p>
              </p:txBody>
            </p:sp>
            <p:sp>
              <p:nvSpPr>
                <p:cNvPr id="90" name="杀死进程">
                  <a:extLst>
                    <a:ext uri="{FF2B5EF4-FFF2-40B4-BE49-F238E27FC236}">
                      <a16:creationId xmlns:a16="http://schemas.microsoft.com/office/drawing/2014/main" id="{5B2997F7-BE6F-E346-8AF4-BE3347C6460B}"/>
                    </a:ext>
                  </a:extLst>
                </p:cNvPr>
                <p:cNvSpPr txBox="1"/>
                <p:nvPr/>
              </p:nvSpPr>
              <p:spPr>
                <a:xfrm>
                  <a:off x="1981118" y="4256093"/>
                  <a:ext cx="600340" cy="241833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3547" tIns="43547" rIns="43547" bIns="43547" numCol="1" anchor="ctr">
                  <a:spAutoFit/>
                </a:bodyPr>
                <a:lstStyle>
                  <a:lvl1pPr defTabSz="1828800">
                    <a:defRPr sz="1800">
                      <a:latin typeface="Source Han Sans CN Regular"/>
                      <a:ea typeface="Source Han Sans CN Regular"/>
                      <a:cs typeface="Source Han Sans CN Regular"/>
                      <a:sym typeface="Source Han Sans CN Regular"/>
                    </a:defRPr>
                  </a:lvl1pPr>
                </a:lstStyle>
                <a:p>
                  <a:r>
                    <a:rPr lang="en-US" altLang="zh-CN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L</a:t>
                  </a:r>
                  <a:r>
                    <a:rPr lang="zh-CN" altLang="en-US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 </a:t>
                  </a:r>
                  <a:r>
                    <a:rPr lang="en-US" altLang="zh-CN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=</a:t>
                  </a:r>
                  <a:r>
                    <a:rPr lang="zh-CN" altLang="en-US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 </a:t>
                  </a:r>
                  <a:r>
                    <a:rPr lang="en-US" altLang="zh-CN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app2</a:t>
                  </a:r>
                  <a:endParaRPr sz="1000" dirty="0">
                    <a:solidFill>
                      <a:schemeClr val="bg1"/>
                    </a:solidFill>
                    <a:latin typeface="Source Han Sans CN Medium" panose="020B0500000000000000" pitchFamily="34" charset="-128"/>
                    <a:ea typeface="Source Han Sans CN Medium" panose="020B0500000000000000" pitchFamily="34" charset="-128"/>
                  </a:endParaRPr>
                </a:p>
              </p:txBody>
            </p:sp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C30829AF-26FD-7441-8886-35964DB2642B}"/>
                    </a:ext>
                  </a:extLst>
                </p:cNvPr>
                <p:cNvSpPr txBox="1"/>
                <p:nvPr/>
              </p:nvSpPr>
              <p:spPr>
                <a:xfrm>
                  <a:off x="2068186" y="3827601"/>
                  <a:ext cx="42620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dirty="0">
                      <a:solidFill>
                        <a:schemeClr val="bg1"/>
                      </a:solidFill>
                      <a:latin typeface="Source Han Sans CN" panose="020B0500000000000000" pitchFamily="34" charset="-128"/>
                      <a:ea typeface="Source Han Sans CN" panose="020B0500000000000000" pitchFamily="34" charset="-128"/>
                    </a:rPr>
                    <a:t>Pod</a:t>
                  </a:r>
                  <a:endParaRPr kumimoji="1" lang="zh-CN" altLang="en-US" sz="1000"/>
                </a:p>
              </p:txBody>
            </p:sp>
          </p:grpSp>
          <p:sp>
            <p:nvSpPr>
              <p:cNvPr id="180" name="矩形">
                <a:extLst>
                  <a:ext uri="{FF2B5EF4-FFF2-40B4-BE49-F238E27FC236}">
                    <a16:creationId xmlns:a16="http://schemas.microsoft.com/office/drawing/2014/main" id="{D4F2A0E2-E123-764A-A363-6F51922A16CA}"/>
                  </a:ext>
                </a:extLst>
              </p:cNvPr>
              <p:cNvSpPr/>
              <p:nvPr/>
            </p:nvSpPr>
            <p:spPr>
              <a:xfrm>
                <a:off x="5734659" y="841093"/>
                <a:ext cx="834060" cy="335340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686A95">
                      <a:alpha val="0"/>
                    </a:srgbClr>
                  </a:gs>
                  <a:gs pos="91108">
                    <a:srgbClr val="5D8395"/>
                  </a:gs>
                </a:gsLst>
                <a:lin ang="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pPr>
                <a:endParaRPr sz="643" dirty="0"/>
              </a:p>
            </p:txBody>
          </p:sp>
          <p:sp>
            <p:nvSpPr>
              <p:cNvPr id="181" name="矩形">
                <a:extLst>
                  <a:ext uri="{FF2B5EF4-FFF2-40B4-BE49-F238E27FC236}">
                    <a16:creationId xmlns:a16="http://schemas.microsoft.com/office/drawing/2014/main" id="{BD68312A-0E98-5647-8A9E-50ACC16B316E}"/>
                  </a:ext>
                </a:extLst>
              </p:cNvPr>
              <p:cNvSpPr/>
              <p:nvPr/>
            </p:nvSpPr>
            <p:spPr>
              <a:xfrm>
                <a:off x="4799939" y="841093"/>
                <a:ext cx="834060" cy="335340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686A95">
                      <a:alpha val="0"/>
                    </a:srgbClr>
                  </a:gs>
                  <a:gs pos="91108">
                    <a:srgbClr val="5D8395"/>
                  </a:gs>
                </a:gsLst>
                <a:lin ang="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pPr>
                <a:endParaRPr sz="643" dirty="0"/>
              </a:p>
            </p:txBody>
          </p:sp>
          <p:sp>
            <p:nvSpPr>
              <p:cNvPr id="182" name="杀死进程">
                <a:extLst>
                  <a:ext uri="{FF2B5EF4-FFF2-40B4-BE49-F238E27FC236}">
                    <a16:creationId xmlns:a16="http://schemas.microsoft.com/office/drawing/2014/main" id="{90DCF8FB-C5EF-F848-9AE9-DA612EBD14A2}"/>
                  </a:ext>
                </a:extLst>
              </p:cNvPr>
              <p:cNvSpPr txBox="1"/>
              <p:nvPr/>
            </p:nvSpPr>
            <p:spPr>
              <a:xfrm>
                <a:off x="5000615" y="878587"/>
                <a:ext cx="600340" cy="24183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3547" tIns="43547" rIns="43547" bIns="43547" numCol="1" anchor="ctr">
                <a:spAutoFit/>
              </a:bodyPr>
              <a:lstStyle>
                <a:lvl1pPr defTabSz="1828800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lvl1pPr>
              </a:lstStyle>
              <a:p>
                <a:r>
                  <a:rPr lang="en-US" altLang="zh-CN" sz="1000" dirty="0">
                    <a:solidFill>
                      <a:schemeClr val="bg1"/>
                    </a:solidFill>
                    <a:latin typeface="Source Han Sans CN Medium" panose="020B0500000000000000" pitchFamily="34" charset="-128"/>
                    <a:ea typeface="Source Han Sans CN Medium" panose="020B0500000000000000" pitchFamily="34" charset="-128"/>
                  </a:rPr>
                  <a:t>kubelet</a:t>
                </a:r>
                <a:endParaRPr sz="1000" dirty="0">
                  <a:solidFill>
                    <a:schemeClr val="bg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183" name="杀死进程">
                <a:extLst>
                  <a:ext uri="{FF2B5EF4-FFF2-40B4-BE49-F238E27FC236}">
                    <a16:creationId xmlns:a16="http://schemas.microsoft.com/office/drawing/2014/main" id="{2633AE15-8D3C-754D-AE22-97AB73E19F10}"/>
                  </a:ext>
                </a:extLst>
              </p:cNvPr>
              <p:cNvSpPr txBox="1"/>
              <p:nvPr/>
            </p:nvSpPr>
            <p:spPr>
              <a:xfrm>
                <a:off x="5981762" y="878587"/>
                <a:ext cx="503113" cy="24183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3547" tIns="43547" rIns="43547" bIns="43547" numCol="1" anchor="ctr">
                <a:spAutoFit/>
              </a:bodyPr>
              <a:lstStyle>
                <a:lvl1pPr defTabSz="1828800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lvl1pPr>
              </a:lstStyle>
              <a:p>
                <a:r>
                  <a:rPr lang="en-US" altLang="zh-CN" sz="1000" dirty="0">
                    <a:solidFill>
                      <a:schemeClr val="bg1"/>
                    </a:solidFill>
                    <a:latin typeface="Source Han Sans CN Medium" panose="020B0500000000000000" pitchFamily="34" charset="-128"/>
                    <a:ea typeface="Source Han Sans CN Medium" panose="020B0500000000000000" pitchFamily="34" charset="-128"/>
                  </a:rPr>
                  <a:t>proxy</a:t>
                </a:r>
                <a:endParaRPr sz="1000" dirty="0">
                  <a:solidFill>
                    <a:schemeClr val="bg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184" name="矩形">
                <a:extLst>
                  <a:ext uri="{FF2B5EF4-FFF2-40B4-BE49-F238E27FC236}">
                    <a16:creationId xmlns:a16="http://schemas.microsoft.com/office/drawing/2014/main" id="{BAE4A913-2E44-064E-BECF-7E5D664567B2}"/>
                  </a:ext>
                </a:extLst>
              </p:cNvPr>
              <p:cNvSpPr/>
              <p:nvPr/>
            </p:nvSpPr>
            <p:spPr>
              <a:xfrm>
                <a:off x="4805645" y="841093"/>
                <a:ext cx="36000" cy="335340"/>
              </a:xfrm>
              <a:prstGeom prst="roundRect">
                <a:avLst>
                  <a:gd name="adj" fmla="val 0"/>
                </a:avLst>
              </a:prstGeom>
              <a:solidFill>
                <a:srgbClr val="99DDFE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pPr>
                <a:endParaRPr sz="643" dirty="0"/>
              </a:p>
            </p:txBody>
          </p:sp>
          <p:sp>
            <p:nvSpPr>
              <p:cNvPr id="185" name="矩形">
                <a:extLst>
                  <a:ext uri="{FF2B5EF4-FFF2-40B4-BE49-F238E27FC236}">
                    <a16:creationId xmlns:a16="http://schemas.microsoft.com/office/drawing/2014/main" id="{667245F4-2CE2-BF47-ACDE-3D98F94CD02C}"/>
                  </a:ext>
                </a:extLst>
              </p:cNvPr>
              <p:cNvSpPr/>
              <p:nvPr/>
            </p:nvSpPr>
            <p:spPr>
              <a:xfrm>
                <a:off x="5740365" y="841093"/>
                <a:ext cx="36000" cy="335340"/>
              </a:xfrm>
              <a:prstGeom prst="roundRect">
                <a:avLst>
                  <a:gd name="adj" fmla="val 0"/>
                </a:avLst>
              </a:prstGeom>
              <a:solidFill>
                <a:srgbClr val="99DDFE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pPr>
                <a:endParaRPr sz="643" dirty="0"/>
              </a:p>
            </p:txBody>
          </p:sp>
          <p:cxnSp>
            <p:nvCxnSpPr>
              <p:cNvPr id="215" name="直线箭头连接符 214">
                <a:extLst>
                  <a:ext uri="{FF2B5EF4-FFF2-40B4-BE49-F238E27FC236}">
                    <a16:creationId xmlns:a16="http://schemas.microsoft.com/office/drawing/2014/main" id="{3CA59E96-245D-D545-A197-2BD0221823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37158" y="1187405"/>
                <a:ext cx="1" cy="239558"/>
              </a:xfrm>
              <a:prstGeom prst="straightConnector1">
                <a:avLst/>
              </a:prstGeom>
              <a:ln w="12700">
                <a:solidFill>
                  <a:srgbClr val="F4C57F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直线箭头连接符 215">
                <a:extLst>
                  <a:ext uri="{FF2B5EF4-FFF2-40B4-BE49-F238E27FC236}">
                    <a16:creationId xmlns:a16="http://schemas.microsoft.com/office/drawing/2014/main" id="{2B5A06CC-41E1-C348-8A4F-7DA3FA2858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165996" y="1187405"/>
                <a:ext cx="1" cy="239558"/>
              </a:xfrm>
              <a:prstGeom prst="straightConnector1">
                <a:avLst/>
              </a:prstGeom>
              <a:ln w="12700">
                <a:solidFill>
                  <a:srgbClr val="F4C57F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2E15763F-C2D3-CD4F-A311-FD5AB87F9424}"/>
                </a:ext>
              </a:extLst>
            </p:cNvPr>
            <p:cNvGrpSpPr/>
            <p:nvPr/>
          </p:nvGrpSpPr>
          <p:grpSpPr>
            <a:xfrm>
              <a:off x="6900626" y="1298293"/>
              <a:ext cx="1799261" cy="1512609"/>
              <a:chOff x="7127688" y="841093"/>
              <a:chExt cx="1799261" cy="1512609"/>
            </a:xfrm>
          </p:grpSpPr>
          <p:grpSp>
            <p:nvGrpSpPr>
              <p:cNvPr id="92" name="组合 91">
                <a:extLst>
                  <a:ext uri="{FF2B5EF4-FFF2-40B4-BE49-F238E27FC236}">
                    <a16:creationId xmlns:a16="http://schemas.microsoft.com/office/drawing/2014/main" id="{FF34F086-D265-8549-9E91-7253B5268B73}"/>
                  </a:ext>
                </a:extLst>
              </p:cNvPr>
              <p:cNvGrpSpPr/>
              <p:nvPr/>
            </p:nvGrpSpPr>
            <p:grpSpPr>
              <a:xfrm>
                <a:off x="7148008" y="1457657"/>
                <a:ext cx="834061" cy="896045"/>
                <a:chOff x="1851562" y="3648635"/>
                <a:chExt cx="834061" cy="896045"/>
              </a:xfrm>
            </p:grpSpPr>
            <p:sp>
              <p:nvSpPr>
                <p:cNvPr id="93" name="圆角矩形 150">
                  <a:extLst>
                    <a:ext uri="{FF2B5EF4-FFF2-40B4-BE49-F238E27FC236}">
                      <a16:creationId xmlns:a16="http://schemas.microsoft.com/office/drawing/2014/main" id="{53E9EAD2-0816-DC47-A0EA-A4E94D8A88C2}"/>
                    </a:ext>
                  </a:extLst>
                </p:cNvPr>
                <p:cNvSpPr/>
                <p:nvPr/>
              </p:nvSpPr>
              <p:spPr>
                <a:xfrm>
                  <a:off x="1851562" y="3648635"/>
                  <a:ext cx="834061" cy="896045"/>
                </a:xfrm>
                <a:prstGeom prst="roundRect">
                  <a:avLst>
                    <a:gd name="adj" fmla="val 1344"/>
                  </a:avLst>
                </a:prstGeom>
                <a:gradFill flip="none" rotWithShape="1">
                  <a:gsLst>
                    <a:gs pos="100000">
                      <a:srgbClr val="1B254C"/>
                    </a:gs>
                    <a:gs pos="0">
                      <a:srgbClr val="24305E"/>
                    </a:gs>
                  </a:gsLst>
                  <a:lin ang="2400000" scaled="0"/>
                </a:gradFill>
                <a:ln w="3175" cap="flat">
                  <a:noFill/>
                  <a:miter lim="400000"/>
                </a:ln>
                <a:effectLst/>
              </p:spPr>
              <p:txBody>
                <a:bodyPr wrap="square" lIns="43547" tIns="43547" rIns="43547" bIns="43547" numCol="1" anchor="ctr">
                  <a:noAutofit/>
                </a:bodyPr>
                <a:lstStyle/>
                <a:p>
                  <a:pPr defTabSz="653247"/>
                  <a:endParaRPr sz="200">
                    <a:latin typeface="Source Han Sans CN Regular"/>
                    <a:ea typeface="Source Han Sans CN Regular"/>
                  </a:endParaRPr>
                </a:p>
              </p:txBody>
            </p:sp>
            <p:sp>
              <p:nvSpPr>
                <p:cNvPr id="94" name="圆角矩形 151">
                  <a:extLst>
                    <a:ext uri="{FF2B5EF4-FFF2-40B4-BE49-F238E27FC236}">
                      <a16:creationId xmlns:a16="http://schemas.microsoft.com/office/drawing/2014/main" id="{9F86424C-7995-9D41-88DF-E09515CD6CAE}"/>
                    </a:ext>
                  </a:extLst>
                </p:cNvPr>
                <p:cNvSpPr/>
                <p:nvPr/>
              </p:nvSpPr>
              <p:spPr>
                <a:xfrm>
                  <a:off x="1851562" y="4209340"/>
                  <a:ext cx="834061" cy="335340"/>
                </a:xfrm>
                <a:prstGeom prst="roundRect">
                  <a:avLst>
                    <a:gd name="adj" fmla="val 862"/>
                  </a:avLst>
                </a:prstGeom>
                <a:gradFill flip="none" rotWithShape="1">
                  <a:gsLst>
                    <a:gs pos="0">
                      <a:srgbClr val="0D0D1E">
                        <a:alpha val="50000"/>
                      </a:srgbClr>
                    </a:gs>
                    <a:gs pos="100000">
                      <a:srgbClr val="0A1332">
                        <a:alpha val="81000"/>
                      </a:srgbClr>
                    </a:gs>
                  </a:gsLst>
                  <a:lin ang="2400000" scaled="0"/>
                </a:gradFill>
                <a:ln w="3175" cap="flat">
                  <a:noFill/>
                  <a:miter lim="400000"/>
                </a:ln>
                <a:effectLst/>
              </p:spPr>
              <p:txBody>
                <a:bodyPr wrap="square" lIns="43547" tIns="43547" rIns="43547" bIns="43547" numCol="1" anchor="ctr">
                  <a:noAutofit/>
                </a:bodyPr>
                <a:lstStyle/>
                <a:p>
                  <a:pPr defTabSz="653247"/>
                  <a:endParaRPr sz="714" dirty="0">
                    <a:latin typeface="Source Han Sans CN Regular"/>
                    <a:ea typeface="Source Han Sans CN Regular"/>
                  </a:endParaRPr>
                </a:p>
              </p:txBody>
            </p:sp>
            <p:sp>
              <p:nvSpPr>
                <p:cNvPr id="95" name="杀死进程">
                  <a:extLst>
                    <a:ext uri="{FF2B5EF4-FFF2-40B4-BE49-F238E27FC236}">
                      <a16:creationId xmlns:a16="http://schemas.microsoft.com/office/drawing/2014/main" id="{E41F0AC5-FA6C-184B-8D08-94BFE517B453}"/>
                    </a:ext>
                  </a:extLst>
                </p:cNvPr>
                <p:cNvSpPr txBox="1"/>
                <p:nvPr/>
              </p:nvSpPr>
              <p:spPr>
                <a:xfrm>
                  <a:off x="1981118" y="4256093"/>
                  <a:ext cx="600340" cy="241833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3547" tIns="43547" rIns="43547" bIns="43547" numCol="1" anchor="ctr">
                  <a:spAutoFit/>
                </a:bodyPr>
                <a:lstStyle>
                  <a:lvl1pPr defTabSz="1828800">
                    <a:defRPr sz="1800">
                      <a:latin typeface="Source Han Sans CN Regular"/>
                      <a:ea typeface="Source Han Sans CN Regular"/>
                      <a:cs typeface="Source Han Sans CN Regular"/>
                      <a:sym typeface="Source Han Sans CN Regular"/>
                    </a:defRPr>
                  </a:lvl1pPr>
                </a:lstStyle>
                <a:p>
                  <a:r>
                    <a:rPr lang="en-US" altLang="zh-CN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L</a:t>
                  </a:r>
                  <a:r>
                    <a:rPr lang="zh-CN" altLang="en-US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 </a:t>
                  </a:r>
                  <a:r>
                    <a:rPr lang="en-US" altLang="zh-CN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=</a:t>
                  </a:r>
                  <a:r>
                    <a:rPr lang="zh-CN" altLang="en-US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 </a:t>
                  </a:r>
                  <a:r>
                    <a:rPr lang="en-US" altLang="zh-CN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app3</a:t>
                  </a:r>
                  <a:endParaRPr sz="1000" dirty="0">
                    <a:solidFill>
                      <a:schemeClr val="bg1"/>
                    </a:solidFill>
                    <a:latin typeface="Source Han Sans CN Medium" panose="020B0500000000000000" pitchFamily="34" charset="-128"/>
                    <a:ea typeface="Source Han Sans CN Medium" panose="020B0500000000000000" pitchFamily="34" charset="-128"/>
                  </a:endParaRPr>
                </a:p>
              </p:txBody>
            </p:sp>
            <p:sp>
              <p:nvSpPr>
                <p:cNvPr id="97" name="文本框 96">
                  <a:extLst>
                    <a:ext uri="{FF2B5EF4-FFF2-40B4-BE49-F238E27FC236}">
                      <a16:creationId xmlns:a16="http://schemas.microsoft.com/office/drawing/2014/main" id="{CF925A39-21AB-D949-831D-E9EABB33F269}"/>
                    </a:ext>
                  </a:extLst>
                </p:cNvPr>
                <p:cNvSpPr txBox="1"/>
                <p:nvPr/>
              </p:nvSpPr>
              <p:spPr>
                <a:xfrm>
                  <a:off x="2068186" y="3827601"/>
                  <a:ext cx="42620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dirty="0">
                      <a:solidFill>
                        <a:schemeClr val="bg1"/>
                      </a:solidFill>
                      <a:latin typeface="Source Han Sans CN" panose="020B0500000000000000" pitchFamily="34" charset="-128"/>
                      <a:ea typeface="Source Han Sans CN" panose="020B0500000000000000" pitchFamily="34" charset="-128"/>
                    </a:rPr>
                    <a:t>Pod</a:t>
                  </a:r>
                  <a:endParaRPr kumimoji="1" lang="zh-CN" altLang="en-US" sz="1000"/>
                </a:p>
              </p:txBody>
            </p:sp>
          </p:grpSp>
          <p:grpSp>
            <p:nvGrpSpPr>
              <p:cNvPr id="98" name="组合 97">
                <a:extLst>
                  <a:ext uri="{FF2B5EF4-FFF2-40B4-BE49-F238E27FC236}">
                    <a16:creationId xmlns:a16="http://schemas.microsoft.com/office/drawing/2014/main" id="{5ED0C6E0-3EC4-2940-9F92-33D4163B81F5}"/>
                  </a:ext>
                </a:extLst>
              </p:cNvPr>
              <p:cNvGrpSpPr/>
              <p:nvPr/>
            </p:nvGrpSpPr>
            <p:grpSpPr>
              <a:xfrm>
                <a:off x="8092888" y="1457657"/>
                <a:ext cx="834061" cy="896045"/>
                <a:chOff x="1851562" y="3648635"/>
                <a:chExt cx="834061" cy="896045"/>
              </a:xfrm>
            </p:grpSpPr>
            <p:sp>
              <p:nvSpPr>
                <p:cNvPr id="100" name="圆角矩形 150">
                  <a:extLst>
                    <a:ext uri="{FF2B5EF4-FFF2-40B4-BE49-F238E27FC236}">
                      <a16:creationId xmlns:a16="http://schemas.microsoft.com/office/drawing/2014/main" id="{1628F096-9E12-AC45-86D7-857777E4B017}"/>
                    </a:ext>
                  </a:extLst>
                </p:cNvPr>
                <p:cNvSpPr/>
                <p:nvPr/>
              </p:nvSpPr>
              <p:spPr>
                <a:xfrm>
                  <a:off x="1851562" y="3648635"/>
                  <a:ext cx="834061" cy="896045"/>
                </a:xfrm>
                <a:prstGeom prst="roundRect">
                  <a:avLst>
                    <a:gd name="adj" fmla="val 1344"/>
                  </a:avLst>
                </a:prstGeom>
                <a:gradFill flip="none" rotWithShape="1">
                  <a:gsLst>
                    <a:gs pos="100000">
                      <a:srgbClr val="1B254C"/>
                    </a:gs>
                    <a:gs pos="0">
                      <a:srgbClr val="24305E"/>
                    </a:gs>
                  </a:gsLst>
                  <a:lin ang="2400000" scaled="0"/>
                </a:gradFill>
                <a:ln w="3175" cap="flat">
                  <a:noFill/>
                  <a:miter lim="400000"/>
                </a:ln>
                <a:effectLst/>
              </p:spPr>
              <p:txBody>
                <a:bodyPr wrap="square" lIns="43547" tIns="43547" rIns="43547" bIns="43547" numCol="1" anchor="ctr">
                  <a:noAutofit/>
                </a:bodyPr>
                <a:lstStyle/>
                <a:p>
                  <a:pPr defTabSz="653247"/>
                  <a:endParaRPr sz="200">
                    <a:latin typeface="Source Han Sans CN Regular"/>
                    <a:ea typeface="Source Han Sans CN Regular"/>
                  </a:endParaRPr>
                </a:p>
              </p:txBody>
            </p:sp>
            <p:sp>
              <p:nvSpPr>
                <p:cNvPr id="108" name="圆角矩形 151">
                  <a:extLst>
                    <a:ext uri="{FF2B5EF4-FFF2-40B4-BE49-F238E27FC236}">
                      <a16:creationId xmlns:a16="http://schemas.microsoft.com/office/drawing/2014/main" id="{BCD800C4-B242-5948-8CC5-B1CD76856117}"/>
                    </a:ext>
                  </a:extLst>
                </p:cNvPr>
                <p:cNvSpPr/>
                <p:nvPr/>
              </p:nvSpPr>
              <p:spPr>
                <a:xfrm>
                  <a:off x="1851562" y="4209340"/>
                  <a:ext cx="834061" cy="335340"/>
                </a:xfrm>
                <a:prstGeom prst="roundRect">
                  <a:avLst>
                    <a:gd name="adj" fmla="val 862"/>
                  </a:avLst>
                </a:prstGeom>
                <a:gradFill flip="none" rotWithShape="1">
                  <a:gsLst>
                    <a:gs pos="0">
                      <a:srgbClr val="0D0D1E">
                        <a:alpha val="50000"/>
                      </a:srgbClr>
                    </a:gs>
                    <a:gs pos="100000">
                      <a:srgbClr val="0A1332">
                        <a:alpha val="81000"/>
                      </a:srgbClr>
                    </a:gs>
                  </a:gsLst>
                  <a:lin ang="2400000" scaled="0"/>
                </a:gradFill>
                <a:ln w="3175" cap="flat">
                  <a:noFill/>
                  <a:miter lim="400000"/>
                </a:ln>
                <a:effectLst/>
              </p:spPr>
              <p:txBody>
                <a:bodyPr wrap="square" lIns="43547" tIns="43547" rIns="43547" bIns="43547" numCol="1" anchor="ctr">
                  <a:noAutofit/>
                </a:bodyPr>
                <a:lstStyle/>
                <a:p>
                  <a:pPr defTabSz="653247"/>
                  <a:endParaRPr sz="714" dirty="0">
                    <a:latin typeface="Source Han Sans CN Regular"/>
                    <a:ea typeface="Source Han Sans CN Regular"/>
                  </a:endParaRPr>
                </a:p>
              </p:txBody>
            </p:sp>
            <p:sp>
              <p:nvSpPr>
                <p:cNvPr id="109" name="杀死进程">
                  <a:extLst>
                    <a:ext uri="{FF2B5EF4-FFF2-40B4-BE49-F238E27FC236}">
                      <a16:creationId xmlns:a16="http://schemas.microsoft.com/office/drawing/2014/main" id="{E6E59B80-DAB9-1F47-9769-27DD5F2E9335}"/>
                    </a:ext>
                  </a:extLst>
                </p:cNvPr>
                <p:cNvSpPr txBox="1"/>
                <p:nvPr/>
              </p:nvSpPr>
              <p:spPr>
                <a:xfrm>
                  <a:off x="1981118" y="4256093"/>
                  <a:ext cx="600340" cy="241833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3547" tIns="43547" rIns="43547" bIns="43547" numCol="1" anchor="ctr">
                  <a:spAutoFit/>
                </a:bodyPr>
                <a:lstStyle>
                  <a:lvl1pPr defTabSz="1828800">
                    <a:defRPr sz="1800">
                      <a:latin typeface="Source Han Sans CN Regular"/>
                      <a:ea typeface="Source Han Sans CN Regular"/>
                      <a:cs typeface="Source Han Sans CN Regular"/>
                      <a:sym typeface="Source Han Sans CN Regular"/>
                    </a:defRPr>
                  </a:lvl1pPr>
                </a:lstStyle>
                <a:p>
                  <a:r>
                    <a:rPr lang="en-US" altLang="zh-CN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L</a:t>
                  </a:r>
                  <a:r>
                    <a:rPr lang="zh-CN" altLang="en-US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 </a:t>
                  </a:r>
                  <a:r>
                    <a:rPr lang="en-US" altLang="zh-CN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=</a:t>
                  </a:r>
                  <a:r>
                    <a:rPr lang="zh-CN" altLang="en-US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 </a:t>
                  </a:r>
                  <a:r>
                    <a:rPr lang="en-US" altLang="zh-CN" sz="1000" dirty="0">
                      <a:solidFill>
                        <a:schemeClr val="bg1"/>
                      </a:solidFill>
                      <a:latin typeface="Source Han Sans CN Medium" panose="020B0500000000000000" pitchFamily="34" charset="-128"/>
                      <a:ea typeface="Source Han Sans CN Medium" panose="020B0500000000000000" pitchFamily="34" charset="-128"/>
                    </a:rPr>
                    <a:t>app3</a:t>
                  </a:r>
                  <a:endParaRPr sz="1000" dirty="0">
                    <a:solidFill>
                      <a:schemeClr val="bg1"/>
                    </a:solidFill>
                    <a:latin typeface="Source Han Sans CN Medium" panose="020B0500000000000000" pitchFamily="34" charset="-128"/>
                    <a:ea typeface="Source Han Sans CN Medium" panose="020B0500000000000000" pitchFamily="34" charset="-128"/>
                  </a:endParaRPr>
                </a:p>
              </p:txBody>
            </p:sp>
            <p:sp>
              <p:nvSpPr>
                <p:cNvPr id="117" name="文本框 116">
                  <a:extLst>
                    <a:ext uri="{FF2B5EF4-FFF2-40B4-BE49-F238E27FC236}">
                      <a16:creationId xmlns:a16="http://schemas.microsoft.com/office/drawing/2014/main" id="{8E6FDB79-C482-D845-9AFD-A138DDB03A7C}"/>
                    </a:ext>
                  </a:extLst>
                </p:cNvPr>
                <p:cNvSpPr txBox="1"/>
                <p:nvPr/>
              </p:nvSpPr>
              <p:spPr>
                <a:xfrm>
                  <a:off x="2068186" y="3827601"/>
                  <a:ext cx="42620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dirty="0">
                      <a:solidFill>
                        <a:schemeClr val="bg1"/>
                      </a:solidFill>
                      <a:latin typeface="Source Han Sans CN" panose="020B0500000000000000" pitchFamily="34" charset="-128"/>
                      <a:ea typeface="Source Han Sans CN" panose="020B0500000000000000" pitchFamily="34" charset="-128"/>
                    </a:rPr>
                    <a:t>Pod</a:t>
                  </a:r>
                  <a:endParaRPr kumimoji="1" lang="zh-CN" altLang="en-US" sz="1000"/>
                </a:p>
              </p:txBody>
            </p:sp>
          </p:grpSp>
          <p:sp>
            <p:nvSpPr>
              <p:cNvPr id="186" name="矩形">
                <a:extLst>
                  <a:ext uri="{FF2B5EF4-FFF2-40B4-BE49-F238E27FC236}">
                    <a16:creationId xmlns:a16="http://schemas.microsoft.com/office/drawing/2014/main" id="{999ECEAB-BBAA-9C44-A200-0068771176BF}"/>
                  </a:ext>
                </a:extLst>
              </p:cNvPr>
              <p:cNvSpPr/>
              <p:nvPr/>
            </p:nvSpPr>
            <p:spPr>
              <a:xfrm>
                <a:off x="8062408" y="841093"/>
                <a:ext cx="834060" cy="335340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686A95">
                      <a:alpha val="0"/>
                    </a:srgbClr>
                  </a:gs>
                  <a:gs pos="91108">
                    <a:srgbClr val="5D8395"/>
                  </a:gs>
                </a:gsLst>
                <a:lin ang="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pPr>
                <a:endParaRPr sz="643" dirty="0"/>
              </a:p>
            </p:txBody>
          </p:sp>
          <p:sp>
            <p:nvSpPr>
              <p:cNvPr id="187" name="矩形">
                <a:extLst>
                  <a:ext uri="{FF2B5EF4-FFF2-40B4-BE49-F238E27FC236}">
                    <a16:creationId xmlns:a16="http://schemas.microsoft.com/office/drawing/2014/main" id="{646B03D0-A6F9-C646-958E-0E7EAEB219DC}"/>
                  </a:ext>
                </a:extLst>
              </p:cNvPr>
              <p:cNvSpPr/>
              <p:nvPr/>
            </p:nvSpPr>
            <p:spPr>
              <a:xfrm>
                <a:off x="7127688" y="841093"/>
                <a:ext cx="834060" cy="335340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686A95">
                      <a:alpha val="0"/>
                    </a:srgbClr>
                  </a:gs>
                  <a:gs pos="91108">
                    <a:srgbClr val="5D8395"/>
                  </a:gs>
                </a:gsLst>
                <a:lin ang="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pPr>
                <a:endParaRPr sz="643" dirty="0"/>
              </a:p>
            </p:txBody>
          </p:sp>
          <p:sp>
            <p:nvSpPr>
              <p:cNvPr id="188" name="杀死进程">
                <a:extLst>
                  <a:ext uri="{FF2B5EF4-FFF2-40B4-BE49-F238E27FC236}">
                    <a16:creationId xmlns:a16="http://schemas.microsoft.com/office/drawing/2014/main" id="{CD58A5F3-280D-6246-A2D8-64ABF817ED0B}"/>
                  </a:ext>
                </a:extLst>
              </p:cNvPr>
              <p:cNvSpPr txBox="1"/>
              <p:nvPr/>
            </p:nvSpPr>
            <p:spPr>
              <a:xfrm>
                <a:off x="7328364" y="878587"/>
                <a:ext cx="600340" cy="24183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3547" tIns="43547" rIns="43547" bIns="43547" numCol="1" anchor="ctr">
                <a:spAutoFit/>
              </a:bodyPr>
              <a:lstStyle>
                <a:lvl1pPr defTabSz="1828800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lvl1pPr>
              </a:lstStyle>
              <a:p>
                <a:r>
                  <a:rPr lang="en-US" altLang="zh-CN" sz="1000" dirty="0">
                    <a:solidFill>
                      <a:schemeClr val="bg1"/>
                    </a:solidFill>
                    <a:latin typeface="Source Han Sans CN Medium" panose="020B0500000000000000" pitchFamily="34" charset="-128"/>
                    <a:ea typeface="Source Han Sans CN Medium" panose="020B0500000000000000" pitchFamily="34" charset="-128"/>
                  </a:rPr>
                  <a:t>kubelet</a:t>
                </a:r>
                <a:endParaRPr sz="1000" dirty="0">
                  <a:solidFill>
                    <a:schemeClr val="bg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189" name="杀死进程">
                <a:extLst>
                  <a:ext uri="{FF2B5EF4-FFF2-40B4-BE49-F238E27FC236}">
                    <a16:creationId xmlns:a16="http://schemas.microsoft.com/office/drawing/2014/main" id="{359D46BD-12EF-974A-83F6-37058D49C082}"/>
                  </a:ext>
                </a:extLst>
              </p:cNvPr>
              <p:cNvSpPr txBox="1"/>
              <p:nvPr/>
            </p:nvSpPr>
            <p:spPr>
              <a:xfrm>
                <a:off x="8309511" y="878587"/>
                <a:ext cx="503113" cy="24183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3547" tIns="43547" rIns="43547" bIns="43547" numCol="1" anchor="ctr">
                <a:spAutoFit/>
              </a:bodyPr>
              <a:lstStyle>
                <a:lvl1pPr defTabSz="1828800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lvl1pPr>
              </a:lstStyle>
              <a:p>
                <a:r>
                  <a:rPr lang="en-US" altLang="zh-CN" sz="1000" dirty="0">
                    <a:solidFill>
                      <a:schemeClr val="bg1"/>
                    </a:solidFill>
                    <a:latin typeface="Source Han Sans CN Medium" panose="020B0500000000000000" pitchFamily="34" charset="-128"/>
                    <a:ea typeface="Source Han Sans CN Medium" panose="020B0500000000000000" pitchFamily="34" charset="-128"/>
                  </a:rPr>
                  <a:t>proxy</a:t>
                </a:r>
                <a:endParaRPr sz="1000" dirty="0">
                  <a:solidFill>
                    <a:schemeClr val="bg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190" name="矩形">
                <a:extLst>
                  <a:ext uri="{FF2B5EF4-FFF2-40B4-BE49-F238E27FC236}">
                    <a16:creationId xmlns:a16="http://schemas.microsoft.com/office/drawing/2014/main" id="{BB088EC8-2135-BA42-A3C4-A4FFB08A7AA7}"/>
                  </a:ext>
                </a:extLst>
              </p:cNvPr>
              <p:cNvSpPr/>
              <p:nvPr/>
            </p:nvSpPr>
            <p:spPr>
              <a:xfrm>
                <a:off x="7133394" y="841093"/>
                <a:ext cx="36000" cy="335340"/>
              </a:xfrm>
              <a:prstGeom prst="roundRect">
                <a:avLst>
                  <a:gd name="adj" fmla="val 0"/>
                </a:avLst>
              </a:prstGeom>
              <a:solidFill>
                <a:srgbClr val="99DDFE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pPr>
                <a:endParaRPr sz="643" dirty="0"/>
              </a:p>
            </p:txBody>
          </p:sp>
          <p:sp>
            <p:nvSpPr>
              <p:cNvPr id="191" name="矩形">
                <a:extLst>
                  <a:ext uri="{FF2B5EF4-FFF2-40B4-BE49-F238E27FC236}">
                    <a16:creationId xmlns:a16="http://schemas.microsoft.com/office/drawing/2014/main" id="{52CA834A-E4F4-C04F-9657-344AB558C092}"/>
                  </a:ext>
                </a:extLst>
              </p:cNvPr>
              <p:cNvSpPr/>
              <p:nvPr/>
            </p:nvSpPr>
            <p:spPr>
              <a:xfrm>
                <a:off x="8068114" y="841093"/>
                <a:ext cx="36000" cy="335340"/>
              </a:xfrm>
              <a:prstGeom prst="roundRect">
                <a:avLst>
                  <a:gd name="adj" fmla="val 0"/>
                </a:avLst>
              </a:prstGeom>
              <a:solidFill>
                <a:srgbClr val="99DDFE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pPr>
                <a:endParaRPr sz="643" dirty="0"/>
              </a:p>
            </p:txBody>
          </p:sp>
          <p:cxnSp>
            <p:nvCxnSpPr>
              <p:cNvPr id="211" name="直线箭头连接符 210">
                <a:extLst>
                  <a:ext uri="{FF2B5EF4-FFF2-40B4-BE49-F238E27FC236}">
                    <a16:creationId xmlns:a16="http://schemas.microsoft.com/office/drawing/2014/main" id="{DE20CE88-87A4-354E-A270-8395D830F2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18139" y="1187405"/>
                <a:ext cx="1" cy="237554"/>
              </a:xfrm>
              <a:prstGeom prst="straightConnector1">
                <a:avLst/>
              </a:prstGeom>
              <a:ln w="12700">
                <a:solidFill>
                  <a:srgbClr val="F4C57F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线箭头连接符 216">
                <a:extLst>
                  <a:ext uri="{FF2B5EF4-FFF2-40B4-BE49-F238E27FC236}">
                    <a16:creationId xmlns:a16="http://schemas.microsoft.com/office/drawing/2014/main" id="{60B8B5DB-28D9-9F4E-BE92-3D662969B9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48329" y="1187405"/>
                <a:ext cx="1" cy="239558"/>
              </a:xfrm>
              <a:prstGeom prst="straightConnector1">
                <a:avLst/>
              </a:prstGeom>
              <a:ln w="12700">
                <a:solidFill>
                  <a:srgbClr val="F4C57F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62A7CEAE-EDF0-BF4B-B6A2-A6487B22A2DB}"/>
                </a:ext>
              </a:extLst>
            </p:cNvPr>
            <p:cNvGrpSpPr/>
            <p:nvPr/>
          </p:nvGrpSpPr>
          <p:grpSpPr>
            <a:xfrm>
              <a:off x="551474" y="1326048"/>
              <a:ext cx="1799260" cy="1611470"/>
              <a:chOff x="5245472" y="292421"/>
              <a:chExt cx="1799260" cy="1611470"/>
            </a:xfrm>
          </p:grpSpPr>
          <p:sp>
            <p:nvSpPr>
              <p:cNvPr id="132" name="矩形">
                <a:extLst>
                  <a:ext uri="{FF2B5EF4-FFF2-40B4-BE49-F238E27FC236}">
                    <a16:creationId xmlns:a16="http://schemas.microsoft.com/office/drawing/2014/main" id="{E229B9C3-A922-814D-9213-DBCB6174CF15}"/>
                  </a:ext>
                </a:extLst>
              </p:cNvPr>
              <p:cNvSpPr/>
              <p:nvPr/>
            </p:nvSpPr>
            <p:spPr>
              <a:xfrm>
                <a:off x="5314491" y="1331848"/>
                <a:ext cx="1730241" cy="197237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3D2371"/>
                  </a:gs>
                  <a:gs pos="100000">
                    <a:srgbClr val="3D1950">
                      <a:alpha val="41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93" name="圆角矩形 151">
                <a:extLst>
                  <a:ext uri="{FF2B5EF4-FFF2-40B4-BE49-F238E27FC236}">
                    <a16:creationId xmlns:a16="http://schemas.microsoft.com/office/drawing/2014/main" id="{A28E0045-C631-364C-89D1-479B5310044A}"/>
                  </a:ext>
                </a:extLst>
              </p:cNvPr>
              <p:cNvSpPr/>
              <p:nvPr/>
            </p:nvSpPr>
            <p:spPr>
              <a:xfrm>
                <a:off x="6210672" y="292421"/>
                <a:ext cx="834060" cy="306399"/>
              </a:xfrm>
              <a:prstGeom prst="roundRect">
                <a:avLst>
                  <a:gd name="adj" fmla="val 862"/>
                </a:avLst>
              </a:prstGeom>
              <a:gradFill flip="none" rotWithShape="1">
                <a:gsLst>
                  <a:gs pos="0">
                    <a:srgbClr val="686A95">
                      <a:alpha val="0"/>
                    </a:srgbClr>
                  </a:gs>
                  <a:gs pos="91108">
                    <a:srgbClr val="524895"/>
                  </a:gs>
                </a:gsLst>
                <a:lin ang="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/>
                <a:endParaRPr sz="643" dirty="0">
                  <a:latin typeface="Source Han Sans CN Regular"/>
                  <a:ea typeface="Source Han Sans CN Regular"/>
                </a:endParaRPr>
              </a:p>
            </p:txBody>
          </p:sp>
          <p:sp>
            <p:nvSpPr>
              <p:cNvPr id="194" name="杀死进程">
                <a:extLst>
                  <a:ext uri="{FF2B5EF4-FFF2-40B4-BE49-F238E27FC236}">
                    <a16:creationId xmlns:a16="http://schemas.microsoft.com/office/drawing/2014/main" id="{40D53BF7-F939-1B40-98EA-71817E301776}"/>
                  </a:ext>
                </a:extLst>
              </p:cNvPr>
              <p:cNvSpPr txBox="1"/>
              <p:nvPr/>
            </p:nvSpPr>
            <p:spPr>
              <a:xfrm>
                <a:off x="6403336" y="338008"/>
                <a:ext cx="531182" cy="24183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3547" tIns="43547" rIns="43547" bIns="43547" numCol="1" anchor="ctr">
                <a:spAutoFit/>
              </a:bodyPr>
              <a:lstStyle>
                <a:lvl1pPr defTabSz="1828800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lvl1pPr>
              </a:lstStyle>
              <a:p>
                <a:pPr algn="ctr"/>
                <a:r>
                  <a:rPr lang="en" altLang="zh-CN" sz="1000" dirty="0">
                    <a:solidFill>
                      <a:schemeClr val="bg1"/>
                    </a:solidFill>
                    <a:latin typeface="Exo" pitchFamily="2" charset="0"/>
                    <a:ea typeface="Source Han Sans CN Medium" panose="020B0500000000000000" pitchFamily="34" charset="-128"/>
                  </a:rPr>
                  <a:t>Auth</a:t>
                </a:r>
                <a:endParaRPr sz="1000" dirty="0">
                  <a:solidFill>
                    <a:schemeClr val="bg1"/>
                  </a:solidFill>
                  <a:latin typeface="Exo" pitchFamily="2" charset="0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01" name="矩形 200">
                <a:extLst>
                  <a:ext uri="{FF2B5EF4-FFF2-40B4-BE49-F238E27FC236}">
                    <a16:creationId xmlns:a16="http://schemas.microsoft.com/office/drawing/2014/main" id="{19061660-6C52-2D46-A315-1D88FBBA9898}"/>
                  </a:ext>
                </a:extLst>
              </p:cNvPr>
              <p:cNvSpPr/>
              <p:nvPr/>
            </p:nvSpPr>
            <p:spPr>
              <a:xfrm flipH="1">
                <a:off x="6279691" y="292421"/>
                <a:ext cx="45719" cy="296970"/>
              </a:xfrm>
              <a:prstGeom prst="rect">
                <a:avLst/>
              </a:prstGeom>
              <a:solidFill>
                <a:srgbClr val="5147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2" name="圆角矩形 151">
                <a:extLst>
                  <a:ext uri="{FF2B5EF4-FFF2-40B4-BE49-F238E27FC236}">
                    <a16:creationId xmlns:a16="http://schemas.microsoft.com/office/drawing/2014/main" id="{DD31B008-8489-BC4E-A026-971613980852}"/>
                  </a:ext>
                </a:extLst>
              </p:cNvPr>
              <p:cNvSpPr/>
              <p:nvPr/>
            </p:nvSpPr>
            <p:spPr>
              <a:xfrm>
                <a:off x="6210672" y="761589"/>
                <a:ext cx="834060" cy="306399"/>
              </a:xfrm>
              <a:prstGeom prst="roundRect">
                <a:avLst>
                  <a:gd name="adj" fmla="val 862"/>
                </a:avLst>
              </a:prstGeom>
              <a:gradFill flip="none" rotWithShape="1">
                <a:gsLst>
                  <a:gs pos="0">
                    <a:srgbClr val="686A95">
                      <a:alpha val="0"/>
                    </a:srgbClr>
                  </a:gs>
                  <a:gs pos="91108">
                    <a:srgbClr val="524895"/>
                  </a:gs>
                </a:gsLst>
                <a:lin ang="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/>
                <a:endParaRPr sz="643" dirty="0">
                  <a:latin typeface="Source Han Sans CN Regular"/>
                  <a:ea typeface="Source Han Sans CN Regular"/>
                </a:endParaRPr>
              </a:p>
            </p:txBody>
          </p:sp>
          <p:sp>
            <p:nvSpPr>
              <p:cNvPr id="203" name="杀死进程">
                <a:extLst>
                  <a:ext uri="{FF2B5EF4-FFF2-40B4-BE49-F238E27FC236}">
                    <a16:creationId xmlns:a16="http://schemas.microsoft.com/office/drawing/2014/main" id="{B52587C7-0AB3-6346-9A82-57CDA650C350}"/>
                  </a:ext>
                </a:extLst>
              </p:cNvPr>
              <p:cNvSpPr txBox="1"/>
              <p:nvPr/>
            </p:nvSpPr>
            <p:spPr>
              <a:xfrm>
                <a:off x="6325343" y="800191"/>
                <a:ext cx="704681" cy="24183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3547" tIns="43547" rIns="43547" bIns="43547" numCol="1" anchor="ctr">
                <a:spAutoFit/>
              </a:bodyPr>
              <a:lstStyle>
                <a:lvl1pPr defTabSz="1828800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lvl1pPr>
              </a:lstStyle>
              <a:p>
                <a:pPr algn="ctr"/>
                <a:r>
                  <a:rPr lang="en" altLang="zh-CN" sz="1000" dirty="0">
                    <a:solidFill>
                      <a:schemeClr val="bg1"/>
                    </a:solidFill>
                    <a:latin typeface="Exo" pitchFamily="2" charset="0"/>
                    <a:ea typeface="Source Han Sans CN Medium" panose="020B0500000000000000" pitchFamily="34" charset="-128"/>
                  </a:rPr>
                  <a:t>apiserver</a:t>
                </a:r>
                <a:endParaRPr sz="1000" dirty="0">
                  <a:solidFill>
                    <a:schemeClr val="bg1"/>
                  </a:solidFill>
                  <a:latin typeface="Exo" pitchFamily="2" charset="0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04" name="矩形 203">
                <a:extLst>
                  <a:ext uri="{FF2B5EF4-FFF2-40B4-BE49-F238E27FC236}">
                    <a16:creationId xmlns:a16="http://schemas.microsoft.com/office/drawing/2014/main" id="{3A842853-7310-8F4F-8633-38718AE89E17}"/>
                  </a:ext>
                </a:extLst>
              </p:cNvPr>
              <p:cNvSpPr/>
              <p:nvPr/>
            </p:nvSpPr>
            <p:spPr>
              <a:xfrm flipH="1">
                <a:off x="6279691" y="761589"/>
                <a:ext cx="45719" cy="296970"/>
              </a:xfrm>
              <a:prstGeom prst="rect">
                <a:avLst/>
              </a:prstGeom>
              <a:solidFill>
                <a:srgbClr val="5147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5" name="圆角矩形 151">
                <a:extLst>
                  <a:ext uri="{FF2B5EF4-FFF2-40B4-BE49-F238E27FC236}">
                    <a16:creationId xmlns:a16="http://schemas.microsoft.com/office/drawing/2014/main" id="{F8685AFC-77B3-FF4A-8643-8F3283C5D373}"/>
                  </a:ext>
                </a:extLst>
              </p:cNvPr>
              <p:cNvSpPr/>
              <p:nvPr/>
            </p:nvSpPr>
            <p:spPr>
              <a:xfrm>
                <a:off x="5245472" y="761589"/>
                <a:ext cx="851338" cy="306399"/>
              </a:xfrm>
              <a:prstGeom prst="roundRect">
                <a:avLst>
                  <a:gd name="adj" fmla="val 862"/>
                </a:avLst>
              </a:prstGeom>
              <a:gradFill flip="none" rotWithShape="1">
                <a:gsLst>
                  <a:gs pos="0">
                    <a:srgbClr val="686A95">
                      <a:alpha val="0"/>
                    </a:srgbClr>
                  </a:gs>
                  <a:gs pos="91108">
                    <a:srgbClr val="524895"/>
                  </a:gs>
                </a:gsLst>
                <a:lin ang="0" scaled="0"/>
              </a:gradFill>
              <a:ln w="3175" cap="flat">
                <a:noFill/>
                <a:miter lim="400000"/>
              </a:ln>
              <a:effectLst/>
            </p:spPr>
            <p:txBody>
              <a:bodyPr wrap="square" lIns="43547" tIns="43547" rIns="43547" bIns="43547" numCol="1" anchor="ctr">
                <a:noAutofit/>
              </a:bodyPr>
              <a:lstStyle/>
              <a:p>
                <a:pPr defTabSz="653247"/>
                <a:endParaRPr sz="643" dirty="0">
                  <a:latin typeface="Source Han Sans CN Regular"/>
                  <a:ea typeface="Source Han Sans CN Regular"/>
                </a:endParaRPr>
              </a:p>
            </p:txBody>
          </p:sp>
          <p:sp>
            <p:nvSpPr>
              <p:cNvPr id="206" name="杀死进程">
                <a:extLst>
                  <a:ext uri="{FF2B5EF4-FFF2-40B4-BE49-F238E27FC236}">
                    <a16:creationId xmlns:a16="http://schemas.microsoft.com/office/drawing/2014/main" id="{45E769AA-911D-F042-ADFA-4D9FE7E5333E}"/>
                  </a:ext>
                </a:extLst>
              </p:cNvPr>
              <p:cNvSpPr txBox="1"/>
              <p:nvPr/>
            </p:nvSpPr>
            <p:spPr>
              <a:xfrm>
                <a:off x="5360143" y="800191"/>
                <a:ext cx="736667" cy="24183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3547" tIns="43547" rIns="43547" bIns="43547" numCol="1" anchor="ctr">
                <a:spAutoFit/>
              </a:bodyPr>
              <a:lstStyle>
                <a:lvl1pPr defTabSz="1828800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lvl1pPr>
              </a:lstStyle>
              <a:p>
                <a:pPr algn="ctr"/>
                <a:r>
                  <a:rPr lang="en" altLang="zh-CN" sz="1000" dirty="0">
                    <a:solidFill>
                      <a:schemeClr val="bg1"/>
                    </a:solidFill>
                    <a:latin typeface="Exo" pitchFamily="2" charset="0"/>
                    <a:ea typeface="Source Han Sans CN Medium" panose="020B0500000000000000" pitchFamily="34" charset="-128"/>
                  </a:rPr>
                  <a:t>scheduler</a:t>
                </a:r>
                <a:endParaRPr sz="1000" dirty="0">
                  <a:solidFill>
                    <a:schemeClr val="bg1"/>
                  </a:solidFill>
                  <a:latin typeface="Exo" pitchFamily="2" charset="0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07" name="矩形 206">
                <a:extLst>
                  <a:ext uri="{FF2B5EF4-FFF2-40B4-BE49-F238E27FC236}">
                    <a16:creationId xmlns:a16="http://schemas.microsoft.com/office/drawing/2014/main" id="{DB7E0D85-EEDD-1943-8716-6EF4EF72BC98}"/>
                  </a:ext>
                </a:extLst>
              </p:cNvPr>
              <p:cNvSpPr/>
              <p:nvPr/>
            </p:nvSpPr>
            <p:spPr>
              <a:xfrm flipH="1">
                <a:off x="5314491" y="761589"/>
                <a:ext cx="45719" cy="296970"/>
              </a:xfrm>
              <a:prstGeom prst="rect">
                <a:avLst/>
              </a:prstGeom>
              <a:solidFill>
                <a:srgbClr val="5147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8" name="矩形">
                <a:extLst>
                  <a:ext uri="{FF2B5EF4-FFF2-40B4-BE49-F238E27FC236}">
                    <a16:creationId xmlns:a16="http://schemas.microsoft.com/office/drawing/2014/main" id="{42104C04-D976-954D-843B-F7927F126813}"/>
                  </a:ext>
                </a:extLst>
              </p:cNvPr>
              <p:cNvSpPr/>
              <p:nvPr/>
            </p:nvSpPr>
            <p:spPr>
              <a:xfrm>
                <a:off x="5314491" y="1691738"/>
                <a:ext cx="1730241" cy="192947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3D2371"/>
                  </a:gs>
                  <a:gs pos="100000">
                    <a:srgbClr val="3D1950">
                      <a:alpha val="41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09" name="杀死进程">
                <a:extLst>
                  <a:ext uri="{FF2B5EF4-FFF2-40B4-BE49-F238E27FC236}">
                    <a16:creationId xmlns:a16="http://schemas.microsoft.com/office/drawing/2014/main" id="{8A4801B3-2CE0-D148-9134-7B53990C00F6}"/>
                  </a:ext>
                </a:extLst>
              </p:cNvPr>
              <p:cNvSpPr txBox="1"/>
              <p:nvPr/>
            </p:nvSpPr>
            <p:spPr>
              <a:xfrm>
                <a:off x="5512482" y="1314387"/>
                <a:ext cx="1397131" cy="24183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3547" tIns="43547" rIns="43547" bIns="43547" numCol="1" anchor="ctr">
                <a:spAutoFit/>
              </a:bodyPr>
              <a:lstStyle>
                <a:lvl1pPr defTabSz="1828800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lvl1pPr>
              </a:lstStyle>
              <a:p>
                <a:pPr algn="ctr"/>
                <a:r>
                  <a:rPr lang="en" altLang="zh-CN" sz="1000" dirty="0">
                    <a:solidFill>
                      <a:schemeClr val="bg1"/>
                    </a:solidFill>
                    <a:latin typeface="Exo" pitchFamily="2" charset="0"/>
                    <a:ea typeface="Source Han Sans CN Medium" panose="020B0500000000000000" pitchFamily="34" charset="-128"/>
                  </a:rPr>
                  <a:t>Controller-Manager</a:t>
                </a:r>
                <a:endParaRPr sz="1000" dirty="0">
                  <a:solidFill>
                    <a:schemeClr val="bg1"/>
                  </a:solidFill>
                  <a:latin typeface="Exo" pitchFamily="2" charset="0"/>
                  <a:ea typeface="Source Han Sans CN Medium" panose="020B0500000000000000" pitchFamily="34" charset="-128"/>
                </a:endParaRPr>
              </a:p>
            </p:txBody>
          </p:sp>
          <p:sp>
            <p:nvSpPr>
              <p:cNvPr id="210" name="杀死进程">
                <a:extLst>
                  <a:ext uri="{FF2B5EF4-FFF2-40B4-BE49-F238E27FC236}">
                    <a16:creationId xmlns:a16="http://schemas.microsoft.com/office/drawing/2014/main" id="{41F0C7A4-237A-4C49-BB8D-A1B120659538}"/>
                  </a:ext>
                </a:extLst>
              </p:cNvPr>
              <p:cNvSpPr txBox="1"/>
              <p:nvPr/>
            </p:nvSpPr>
            <p:spPr>
              <a:xfrm>
                <a:off x="5955756" y="1662058"/>
                <a:ext cx="531182" cy="241833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3547" tIns="43547" rIns="43547" bIns="43547" numCol="1" anchor="ctr">
                <a:spAutoFit/>
              </a:bodyPr>
              <a:lstStyle>
                <a:lvl1pPr defTabSz="1828800">
                  <a:defRPr sz="1800">
                    <a:latin typeface="Source Han Sans CN Regular"/>
                    <a:ea typeface="Source Han Sans CN Regular"/>
                    <a:cs typeface="Source Han Sans CN Regular"/>
                    <a:sym typeface="Source Han Sans CN Regular"/>
                  </a:defRPr>
                </a:lvl1pPr>
              </a:lstStyle>
              <a:p>
                <a:pPr algn="ctr"/>
                <a:r>
                  <a:rPr lang="en" altLang="zh-CN" sz="1000" dirty="0">
                    <a:solidFill>
                      <a:schemeClr val="bg1"/>
                    </a:solidFill>
                    <a:latin typeface="Exo" pitchFamily="2" charset="0"/>
                    <a:ea typeface="Source Han Sans CN Medium" panose="020B0500000000000000" pitchFamily="34" charset="-128"/>
                  </a:rPr>
                  <a:t>etcd</a:t>
                </a:r>
                <a:endParaRPr sz="1000" dirty="0">
                  <a:solidFill>
                    <a:schemeClr val="bg1"/>
                  </a:solidFill>
                  <a:latin typeface="Exo" pitchFamily="2" charset="0"/>
                  <a:ea typeface="Source Han Sans CN Medium" panose="020B0500000000000000" pitchFamily="34" charset="-128"/>
                </a:endParaRPr>
              </a:p>
            </p:txBody>
          </p:sp>
          <p:cxnSp>
            <p:nvCxnSpPr>
              <p:cNvPr id="12" name="直线箭头连接符 11">
                <a:extLst>
                  <a:ext uri="{FF2B5EF4-FFF2-40B4-BE49-F238E27FC236}">
                    <a16:creationId xmlns:a16="http://schemas.microsoft.com/office/drawing/2014/main" id="{903DECC5-A851-F948-AA8D-974BD34719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8927" y="585418"/>
                <a:ext cx="0" cy="215506"/>
              </a:xfrm>
              <a:prstGeom prst="straightConnector1">
                <a:avLst/>
              </a:prstGeom>
              <a:ln w="12700">
                <a:solidFill>
                  <a:srgbClr val="FFD68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线箭头连接符 217">
                <a:extLst>
                  <a:ext uri="{FF2B5EF4-FFF2-40B4-BE49-F238E27FC236}">
                    <a16:creationId xmlns:a16="http://schemas.microsoft.com/office/drawing/2014/main" id="{CE0645A1-9E6A-3944-A760-F791E7CD10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4890" y="921107"/>
                <a:ext cx="228533" cy="0"/>
              </a:xfrm>
              <a:prstGeom prst="straightConnector1">
                <a:avLst/>
              </a:prstGeom>
              <a:ln w="12700">
                <a:solidFill>
                  <a:srgbClr val="FFD68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肘形连接符 21">
                <a:extLst>
                  <a:ext uri="{FF2B5EF4-FFF2-40B4-BE49-F238E27FC236}">
                    <a16:creationId xmlns:a16="http://schemas.microsoft.com/office/drawing/2014/main" id="{D08C8653-3847-9A47-85B1-425D8982F10F}"/>
                  </a:ext>
                </a:extLst>
              </p:cNvPr>
              <p:cNvCxnSpPr>
                <a:stCxn id="209" idx="0"/>
                <a:endCxn id="203" idx="2"/>
              </p:cNvCxnSpPr>
              <p:nvPr/>
            </p:nvCxnSpPr>
            <p:spPr>
              <a:xfrm rot="5400000" flipH="1" flipV="1">
                <a:off x="6308185" y="944888"/>
                <a:ext cx="272363" cy="466636"/>
              </a:xfrm>
              <a:prstGeom prst="bentConnector3">
                <a:avLst/>
              </a:prstGeom>
              <a:ln w="12700">
                <a:solidFill>
                  <a:srgbClr val="FFD68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肘形连接符 32">
              <a:extLst>
                <a:ext uri="{FF2B5EF4-FFF2-40B4-BE49-F238E27FC236}">
                  <a16:creationId xmlns:a16="http://schemas.microsoft.com/office/drawing/2014/main" id="{C84763FE-A00C-8B4B-819D-A9D720BBB25B}"/>
                </a:ext>
              </a:extLst>
            </p:cNvPr>
            <p:cNvCxnSpPr>
              <a:stCxn id="203" idx="3"/>
              <a:endCxn id="119" idx="0"/>
            </p:cNvCxnSpPr>
            <p:nvPr/>
          </p:nvCxnSpPr>
          <p:spPr>
            <a:xfrm flipV="1">
              <a:off x="2336026" y="1298293"/>
              <a:ext cx="899743" cy="656442"/>
            </a:xfrm>
            <a:prstGeom prst="bentConnector4">
              <a:avLst>
                <a:gd name="adj1" fmla="val 19935"/>
                <a:gd name="adj2" fmla="val 134824"/>
              </a:avLst>
            </a:prstGeom>
            <a:ln w="12700">
              <a:solidFill>
                <a:srgbClr val="FFD6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肘形连接符 35">
              <a:extLst>
                <a:ext uri="{FF2B5EF4-FFF2-40B4-BE49-F238E27FC236}">
                  <a16:creationId xmlns:a16="http://schemas.microsoft.com/office/drawing/2014/main" id="{B483215F-6EE4-F54A-A9B3-33C52B997142}"/>
                </a:ext>
              </a:extLst>
            </p:cNvPr>
            <p:cNvCxnSpPr>
              <a:stCxn id="203" idx="3"/>
              <a:endCxn id="181" idx="0"/>
            </p:cNvCxnSpPr>
            <p:nvPr/>
          </p:nvCxnSpPr>
          <p:spPr>
            <a:xfrm flipV="1">
              <a:off x="2336026" y="1298293"/>
              <a:ext cx="2952233" cy="656442"/>
            </a:xfrm>
            <a:prstGeom prst="bentConnector4">
              <a:avLst>
                <a:gd name="adj1" fmla="val 6098"/>
                <a:gd name="adj2" fmla="val 134824"/>
              </a:avLst>
            </a:prstGeom>
            <a:ln w="12700">
              <a:solidFill>
                <a:srgbClr val="FFD6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肘形连接符 220">
              <a:extLst>
                <a:ext uri="{FF2B5EF4-FFF2-40B4-BE49-F238E27FC236}">
                  <a16:creationId xmlns:a16="http://schemas.microsoft.com/office/drawing/2014/main" id="{002A1D00-50FE-B040-903E-71EA6488954D}"/>
                </a:ext>
              </a:extLst>
            </p:cNvPr>
            <p:cNvCxnSpPr>
              <a:cxnSpLocks/>
              <a:endCxn id="187" idx="0"/>
            </p:cNvCxnSpPr>
            <p:nvPr/>
          </p:nvCxnSpPr>
          <p:spPr>
            <a:xfrm flipV="1">
              <a:off x="2488426" y="1298293"/>
              <a:ext cx="4829230" cy="656442"/>
            </a:xfrm>
            <a:prstGeom prst="bentConnector4">
              <a:avLst>
                <a:gd name="adj1" fmla="val 595"/>
                <a:gd name="adj2" fmla="val 134824"/>
              </a:avLst>
            </a:prstGeom>
            <a:ln w="12700">
              <a:solidFill>
                <a:srgbClr val="FFD6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线连接符 59">
              <a:extLst>
                <a:ext uri="{FF2B5EF4-FFF2-40B4-BE49-F238E27FC236}">
                  <a16:creationId xmlns:a16="http://schemas.microsoft.com/office/drawing/2014/main" id="{451B2752-76A9-A342-A731-1248B733ACFC}"/>
                </a:ext>
              </a:extLst>
            </p:cNvPr>
            <p:cNvCxnSpPr/>
            <p:nvPr/>
          </p:nvCxnSpPr>
          <p:spPr>
            <a:xfrm>
              <a:off x="2341580" y="2019664"/>
              <a:ext cx="175709" cy="0"/>
            </a:xfrm>
            <a:prstGeom prst="line">
              <a:avLst/>
            </a:prstGeom>
            <a:ln w="12700">
              <a:solidFill>
                <a:srgbClr val="FFD68E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线连接符 221">
              <a:extLst>
                <a:ext uri="{FF2B5EF4-FFF2-40B4-BE49-F238E27FC236}">
                  <a16:creationId xmlns:a16="http://schemas.microsoft.com/office/drawing/2014/main" id="{8EB7482D-D82C-274F-B893-A87E0DFF1345}"/>
                </a:ext>
              </a:extLst>
            </p:cNvPr>
            <p:cNvCxnSpPr>
              <a:cxnSpLocks/>
            </p:cNvCxnSpPr>
            <p:nvPr/>
          </p:nvCxnSpPr>
          <p:spPr>
            <a:xfrm>
              <a:off x="2514114" y="2019664"/>
              <a:ext cx="0" cy="802174"/>
            </a:xfrm>
            <a:prstGeom prst="line">
              <a:avLst/>
            </a:prstGeom>
            <a:ln w="12700">
              <a:solidFill>
                <a:srgbClr val="FFD6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线连接符 222">
              <a:extLst>
                <a:ext uri="{FF2B5EF4-FFF2-40B4-BE49-F238E27FC236}">
                  <a16:creationId xmlns:a16="http://schemas.microsoft.com/office/drawing/2014/main" id="{7C0E1753-14B0-D149-9ABB-3D0D91A93E17}"/>
                </a:ext>
              </a:extLst>
            </p:cNvPr>
            <p:cNvCxnSpPr>
              <a:cxnSpLocks/>
            </p:cNvCxnSpPr>
            <p:nvPr/>
          </p:nvCxnSpPr>
          <p:spPr>
            <a:xfrm>
              <a:off x="2341580" y="2815300"/>
              <a:ext cx="175709" cy="0"/>
            </a:xfrm>
            <a:prstGeom prst="line">
              <a:avLst/>
            </a:prstGeom>
            <a:ln w="12700">
              <a:solidFill>
                <a:srgbClr val="FFD68E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4" name="Picture 7">
              <a:extLst>
                <a:ext uri="{FF2B5EF4-FFF2-40B4-BE49-F238E27FC236}">
                  <a16:creationId xmlns:a16="http://schemas.microsoft.com/office/drawing/2014/main" id="{77EC4BC6-4DC6-8045-A756-8B02B09EF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645" y="2902321"/>
              <a:ext cx="633400" cy="385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7">
              <a:extLst>
                <a:ext uri="{FF2B5EF4-FFF2-40B4-BE49-F238E27FC236}">
                  <a16:creationId xmlns:a16="http://schemas.microsoft.com/office/drawing/2014/main" id="{2C2FD164-B5E5-0140-8CCE-B9729C120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045" y="2902321"/>
              <a:ext cx="633400" cy="385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7">
              <a:extLst>
                <a:ext uri="{FF2B5EF4-FFF2-40B4-BE49-F238E27FC236}">
                  <a16:creationId xmlns:a16="http://schemas.microsoft.com/office/drawing/2014/main" id="{B1458795-96EF-5046-B95F-52D997570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4869" y="2902321"/>
              <a:ext cx="633400" cy="385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7" name="文本框 226">
              <a:extLst>
                <a:ext uri="{FF2B5EF4-FFF2-40B4-BE49-F238E27FC236}">
                  <a16:creationId xmlns:a16="http://schemas.microsoft.com/office/drawing/2014/main" id="{1997B528-3E0D-1247-AB4B-7FA8162118A7}"/>
                </a:ext>
              </a:extLst>
            </p:cNvPr>
            <p:cNvSpPr txBox="1"/>
            <p:nvPr/>
          </p:nvSpPr>
          <p:spPr>
            <a:xfrm>
              <a:off x="3019415" y="2975463"/>
              <a:ext cx="4571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Node</a:t>
              </a:r>
              <a:endParaRPr lang="en-US" altLang="zh-CN" sz="8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  <p:sp>
          <p:nvSpPr>
            <p:cNvPr id="228" name="文本框 227">
              <a:extLst>
                <a:ext uri="{FF2B5EF4-FFF2-40B4-BE49-F238E27FC236}">
                  <a16:creationId xmlns:a16="http://schemas.microsoft.com/office/drawing/2014/main" id="{A0698A6E-A2F6-264F-B8E7-128635B8EC38}"/>
                </a:ext>
              </a:extLst>
            </p:cNvPr>
            <p:cNvSpPr txBox="1"/>
            <p:nvPr/>
          </p:nvSpPr>
          <p:spPr>
            <a:xfrm>
              <a:off x="5040239" y="2975463"/>
              <a:ext cx="4571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Node</a:t>
              </a:r>
              <a:endParaRPr lang="en-US" altLang="zh-CN" sz="8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  <p:sp>
          <p:nvSpPr>
            <p:cNvPr id="229" name="文本框 228">
              <a:extLst>
                <a:ext uri="{FF2B5EF4-FFF2-40B4-BE49-F238E27FC236}">
                  <a16:creationId xmlns:a16="http://schemas.microsoft.com/office/drawing/2014/main" id="{F4F5F7EB-87B3-8741-A3EB-1E5FD88D358B}"/>
                </a:ext>
              </a:extLst>
            </p:cNvPr>
            <p:cNvSpPr txBox="1"/>
            <p:nvPr/>
          </p:nvSpPr>
          <p:spPr>
            <a:xfrm>
              <a:off x="7088495" y="2975463"/>
              <a:ext cx="45717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Node</a:t>
              </a:r>
              <a:endParaRPr lang="en-US" altLang="zh-CN" sz="8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  <p:sp>
          <p:nvSpPr>
            <p:cNvPr id="230" name="文本框 229">
              <a:extLst>
                <a:ext uri="{FF2B5EF4-FFF2-40B4-BE49-F238E27FC236}">
                  <a16:creationId xmlns:a16="http://schemas.microsoft.com/office/drawing/2014/main" id="{345D71B2-7B1F-4243-A48A-8585877D3D58}"/>
                </a:ext>
              </a:extLst>
            </p:cNvPr>
            <p:cNvSpPr txBox="1"/>
            <p:nvPr/>
          </p:nvSpPr>
          <p:spPr>
            <a:xfrm>
              <a:off x="1309487" y="2975463"/>
              <a:ext cx="52450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Master</a:t>
              </a:r>
              <a:endParaRPr lang="en-US" altLang="zh-CN" sz="800" dirty="0">
                <a:solidFill>
                  <a:schemeClr val="bg1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endParaRPr>
            </a:p>
          </p:txBody>
        </p:sp>
      </p:grpSp>
      <p:sp>
        <p:nvSpPr>
          <p:cNvPr id="232" name="TextBox 1">
            <a:extLst>
              <a:ext uri="{FF2B5EF4-FFF2-40B4-BE49-F238E27FC236}">
                <a16:creationId xmlns:a16="http://schemas.microsoft.com/office/drawing/2014/main" id="{4301CF4A-FB61-664F-924A-4E260E3B0D5B}"/>
              </a:ext>
            </a:extLst>
          </p:cNvPr>
          <p:cNvSpPr txBox="1"/>
          <p:nvPr/>
        </p:nvSpPr>
        <p:spPr>
          <a:xfrm>
            <a:off x="2058702" y="3301460"/>
            <a:ext cx="1533532" cy="468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" altLang="zh-CN" sz="1400" spc="107" dirty="0">
                <a:solidFill>
                  <a:schemeClr val="bg1">
                    <a:lumMod val="85000"/>
                  </a:schemeClr>
                </a:solidFill>
                <a:latin typeface="Exo" pitchFamily="2" charset="0"/>
                <a:ea typeface="Source Han Sans CN" panose="020B0500000000000000" pitchFamily="34" charset="-128"/>
                <a:cs typeface="Source Han Sans CN" charset="-122"/>
              </a:rPr>
              <a:t>K8S</a:t>
            </a:r>
          </a:p>
        </p:txBody>
      </p:sp>
      <p:sp>
        <p:nvSpPr>
          <p:cNvPr id="233" name="矩形 232">
            <a:extLst>
              <a:ext uri="{FF2B5EF4-FFF2-40B4-BE49-F238E27FC236}">
                <a16:creationId xmlns:a16="http://schemas.microsoft.com/office/drawing/2014/main" id="{F5B2CD3D-E936-974D-87D6-1A4A5DE02C6F}"/>
              </a:ext>
            </a:extLst>
          </p:cNvPr>
          <p:cNvSpPr/>
          <p:nvPr/>
        </p:nvSpPr>
        <p:spPr>
          <a:xfrm>
            <a:off x="1909847" y="3698866"/>
            <a:ext cx="1753162" cy="94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3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完善的编排调度</a:t>
            </a:r>
          </a:p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3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可靠的质量</a:t>
            </a:r>
          </a:p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300" spc="40" dirty="0">
                <a:solidFill>
                  <a:srgbClr val="D9D9D9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运营维护略复杂</a:t>
            </a:r>
          </a:p>
        </p:txBody>
      </p:sp>
      <p:sp>
        <p:nvSpPr>
          <p:cNvPr id="234" name="TextBox 1">
            <a:extLst>
              <a:ext uri="{FF2B5EF4-FFF2-40B4-BE49-F238E27FC236}">
                <a16:creationId xmlns:a16="http://schemas.microsoft.com/office/drawing/2014/main" id="{CCEF5B51-5092-BE48-9CC0-E8C8F3B6ADA8}"/>
              </a:ext>
            </a:extLst>
          </p:cNvPr>
          <p:cNvSpPr txBox="1"/>
          <p:nvPr/>
        </p:nvSpPr>
        <p:spPr>
          <a:xfrm>
            <a:off x="5519987" y="3301460"/>
            <a:ext cx="1533532" cy="468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400" b="1" dirty="0">
                <a:solidFill>
                  <a:srgbClr val="FFDE8D"/>
                </a:solidFill>
                <a:latin typeface="Exo" pitchFamily="2" charset="0"/>
              </a:rPr>
              <a:t>Cube</a:t>
            </a:r>
            <a:endParaRPr lang="en" altLang="zh-CN" sz="1400" b="1" spc="107" dirty="0">
              <a:solidFill>
                <a:srgbClr val="FFDE8D"/>
              </a:solidFill>
              <a:latin typeface="Exo" pitchFamily="2" charset="0"/>
              <a:ea typeface="Source Han Sans CN" panose="020B0500000000000000" pitchFamily="34" charset="-128"/>
              <a:cs typeface="Source Han Sans CN" charset="-122"/>
            </a:endParaRPr>
          </a:p>
        </p:txBody>
      </p:sp>
      <p:sp>
        <p:nvSpPr>
          <p:cNvPr id="235" name="矩形 234">
            <a:extLst>
              <a:ext uri="{FF2B5EF4-FFF2-40B4-BE49-F238E27FC236}">
                <a16:creationId xmlns:a16="http://schemas.microsoft.com/office/drawing/2014/main" id="{DC966956-3130-204D-B6AE-A8F5884044D6}"/>
              </a:ext>
            </a:extLst>
          </p:cNvPr>
          <p:cNvSpPr/>
          <p:nvPr/>
        </p:nvSpPr>
        <p:spPr>
          <a:xfrm>
            <a:off x="5371132" y="3698866"/>
            <a:ext cx="1753162" cy="94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300" b="1" spc="40" dirty="0">
                <a:solidFill>
                  <a:srgbClr val="FFDE8D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最小运行单位</a:t>
            </a:r>
          </a:p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300" b="1" spc="40" dirty="0">
                <a:solidFill>
                  <a:srgbClr val="FFDE8D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云原生实现</a:t>
            </a:r>
          </a:p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300" b="1" spc="40" dirty="0">
                <a:solidFill>
                  <a:srgbClr val="FFDE8D"/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仅为算力买单</a:t>
            </a:r>
          </a:p>
        </p:txBody>
      </p:sp>
      <p:sp>
        <p:nvSpPr>
          <p:cNvPr id="236" name="下箭头 235">
            <a:extLst>
              <a:ext uri="{FF2B5EF4-FFF2-40B4-BE49-F238E27FC236}">
                <a16:creationId xmlns:a16="http://schemas.microsoft.com/office/drawing/2014/main" id="{06820BAE-C434-6248-812C-FE1C4EC27DF9}"/>
              </a:ext>
            </a:extLst>
          </p:cNvPr>
          <p:cNvSpPr/>
          <p:nvPr/>
        </p:nvSpPr>
        <p:spPr>
          <a:xfrm rot="16200000">
            <a:off x="4116227" y="3325550"/>
            <a:ext cx="474111" cy="1592922"/>
          </a:xfrm>
          <a:prstGeom prst="downArrow">
            <a:avLst/>
          </a:prstGeom>
          <a:gradFill>
            <a:gsLst>
              <a:gs pos="99000">
                <a:srgbClr val="FFD68E"/>
              </a:gs>
              <a:gs pos="0">
                <a:srgbClr val="473A28">
                  <a:alpha val="2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1684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圆角矩形 151">
            <a:extLst>
              <a:ext uri="{FF2B5EF4-FFF2-40B4-BE49-F238E27FC236}">
                <a16:creationId xmlns:a16="http://schemas.microsoft.com/office/drawing/2014/main" id="{EBE5A9F3-4E8E-EA4B-A79A-9CFC9806B5A4}"/>
              </a:ext>
            </a:extLst>
          </p:cNvPr>
          <p:cNvSpPr/>
          <p:nvPr/>
        </p:nvSpPr>
        <p:spPr>
          <a:xfrm>
            <a:off x="1313252" y="3154866"/>
            <a:ext cx="1572138" cy="296270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pic>
        <p:nvPicPr>
          <p:cNvPr id="107" name="图片 106">
            <a:extLst>
              <a:ext uri="{FF2B5EF4-FFF2-40B4-BE49-F238E27FC236}">
                <a16:creationId xmlns:a16="http://schemas.microsoft.com/office/drawing/2014/main" id="{102D8442-F301-D642-9DCA-FAD863347DAE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849980" y="3277984"/>
            <a:ext cx="2411013" cy="1046221"/>
          </a:xfrm>
          <a:prstGeom prst="rect">
            <a:avLst/>
          </a:prstGeom>
        </p:spPr>
      </p:pic>
      <p:sp>
        <p:nvSpPr>
          <p:cNvPr id="145" name="圆角矩形 150">
            <a:extLst>
              <a:ext uri="{FF2B5EF4-FFF2-40B4-BE49-F238E27FC236}">
                <a16:creationId xmlns:a16="http://schemas.microsoft.com/office/drawing/2014/main" id="{4E93C63A-88BB-1B41-9A6B-1FE6FF152212}"/>
              </a:ext>
            </a:extLst>
          </p:cNvPr>
          <p:cNvSpPr/>
          <p:nvPr/>
        </p:nvSpPr>
        <p:spPr>
          <a:xfrm>
            <a:off x="1313253" y="1414365"/>
            <a:ext cx="1572139" cy="2042440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0">
                <a:srgbClr val="433A71"/>
              </a:gs>
              <a:gs pos="100000">
                <a:srgbClr val="3D1950">
                  <a:alpha val="41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>
              <a:solidFill>
                <a:schemeClr val="lt1"/>
              </a:solidFill>
            </a:endParaRPr>
          </a:p>
        </p:txBody>
      </p:sp>
      <p:sp>
        <p:nvSpPr>
          <p:cNvPr id="24" name="标题 2">
            <a:extLst>
              <a:ext uri="{FF2B5EF4-FFF2-40B4-BE49-F238E27FC236}">
                <a16:creationId xmlns:a16="http://schemas.microsoft.com/office/drawing/2014/main" id="{8D41D821-3B6C-F546-9A9D-16EA1149DD69}"/>
              </a:ext>
            </a:extLst>
          </p:cNvPr>
          <p:cNvSpPr txBox="1">
            <a:spLocks/>
          </p:cNvSpPr>
          <p:nvPr/>
        </p:nvSpPr>
        <p:spPr>
          <a:xfrm>
            <a:off x="800189" y="501533"/>
            <a:ext cx="276030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轻量级运行时</a:t>
            </a:r>
          </a:p>
        </p:txBody>
      </p:sp>
      <p:sp>
        <p:nvSpPr>
          <p:cNvPr id="118" name="矩形">
            <a:extLst>
              <a:ext uri="{FF2B5EF4-FFF2-40B4-BE49-F238E27FC236}">
                <a16:creationId xmlns:a16="http://schemas.microsoft.com/office/drawing/2014/main" id="{5D92C632-6AC8-5B4A-853A-AE7734CD9C1D}"/>
              </a:ext>
            </a:extLst>
          </p:cNvPr>
          <p:cNvSpPr/>
          <p:nvPr/>
        </p:nvSpPr>
        <p:spPr>
          <a:xfrm>
            <a:off x="6487968" y="1655821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149" name="矩形">
            <a:extLst>
              <a:ext uri="{FF2B5EF4-FFF2-40B4-BE49-F238E27FC236}">
                <a16:creationId xmlns:a16="http://schemas.microsoft.com/office/drawing/2014/main" id="{665A9CD8-799B-9A4D-8828-B86F8CCD6C93}"/>
              </a:ext>
            </a:extLst>
          </p:cNvPr>
          <p:cNvSpPr/>
          <p:nvPr/>
        </p:nvSpPr>
        <p:spPr>
          <a:xfrm>
            <a:off x="6487968" y="3024034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sp>
        <p:nvSpPr>
          <p:cNvPr id="285" name="圆角矩形 151">
            <a:extLst>
              <a:ext uri="{FF2B5EF4-FFF2-40B4-BE49-F238E27FC236}">
                <a16:creationId xmlns:a16="http://schemas.microsoft.com/office/drawing/2014/main" id="{76BD9471-4EB8-C14E-8813-1E3F5F1315C7}"/>
              </a:ext>
            </a:extLst>
          </p:cNvPr>
          <p:cNvSpPr/>
          <p:nvPr/>
        </p:nvSpPr>
        <p:spPr>
          <a:xfrm>
            <a:off x="1668623" y="1875389"/>
            <a:ext cx="693472" cy="30639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286" name="杀死进程">
            <a:extLst>
              <a:ext uri="{FF2B5EF4-FFF2-40B4-BE49-F238E27FC236}">
                <a16:creationId xmlns:a16="http://schemas.microsoft.com/office/drawing/2014/main" id="{42B6FF27-1E8D-E94C-9307-7EAC7F08987F}"/>
              </a:ext>
            </a:extLst>
          </p:cNvPr>
          <p:cNvSpPr txBox="1"/>
          <p:nvPr/>
        </p:nvSpPr>
        <p:spPr>
          <a:xfrm>
            <a:off x="1742312" y="1918305"/>
            <a:ext cx="627979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" altLang="zh-CN" sz="800" dirty="0">
                <a:solidFill>
                  <a:srgbClr val="FFDE8D"/>
                </a:solidFill>
                <a:latin typeface="Exo" pitchFamily="2" charset="0"/>
                <a:ea typeface="Source Han Sans CN Medium" panose="020B0500000000000000" pitchFamily="34" charset="-128"/>
              </a:rPr>
              <a:t>containerd</a:t>
            </a:r>
            <a:endParaRPr sz="800" dirty="0">
              <a:solidFill>
                <a:srgbClr val="FFDE8D"/>
              </a:solidFill>
              <a:latin typeface="Exo" pitchFamily="2" charset="0"/>
              <a:ea typeface="Source Han Sans CN Medium" panose="020B0500000000000000" pitchFamily="34" charset="-128"/>
            </a:endParaRPr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42C5934C-6811-B846-B1B7-1DEEC42541AD}"/>
              </a:ext>
            </a:extLst>
          </p:cNvPr>
          <p:cNvSpPr/>
          <p:nvPr/>
        </p:nvSpPr>
        <p:spPr>
          <a:xfrm>
            <a:off x="1708843" y="1870364"/>
            <a:ext cx="28800" cy="301995"/>
          </a:xfrm>
          <a:prstGeom prst="rect">
            <a:avLst/>
          </a:prstGeom>
          <a:solidFill>
            <a:srgbClr val="756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EC119822-4057-8744-B463-3C05FBA8BF36}"/>
              </a:ext>
            </a:extLst>
          </p:cNvPr>
          <p:cNvSpPr/>
          <p:nvPr/>
        </p:nvSpPr>
        <p:spPr>
          <a:xfrm>
            <a:off x="1346678" y="3560238"/>
            <a:ext cx="73385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" altLang="zh-CN" sz="900" b="1" spc="40" dirty="0">
                <a:solidFill>
                  <a:schemeClr val="bg1"/>
                </a:solidFill>
                <a:latin typeface="Exo" pitchFamily="2" charset="0"/>
                <a:ea typeface="Source Han Sans CN" panose="020B0500000000000000" pitchFamily="34" charset="-128"/>
              </a:rPr>
              <a:t>Phy Host</a:t>
            </a:r>
          </a:p>
        </p:txBody>
      </p:sp>
      <p:pic>
        <p:nvPicPr>
          <p:cNvPr id="96" name="图片 95">
            <a:extLst>
              <a:ext uri="{FF2B5EF4-FFF2-40B4-BE49-F238E27FC236}">
                <a16:creationId xmlns:a16="http://schemas.microsoft.com/office/drawing/2014/main" id="{EF1491D2-F8B9-B642-8520-8623DE84CB63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857268" y="938342"/>
            <a:ext cx="2403726" cy="104622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7B8C09F-4A90-7242-B951-04F29E634AAC}"/>
              </a:ext>
            </a:extLst>
          </p:cNvPr>
          <p:cNvSpPr/>
          <p:nvPr/>
        </p:nvSpPr>
        <p:spPr>
          <a:xfrm>
            <a:off x="6088479" y="1007239"/>
            <a:ext cx="957698" cy="36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高度安全</a:t>
            </a: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8502251D-DC8C-3344-AD21-0F04CB86E4DE}"/>
              </a:ext>
            </a:extLst>
          </p:cNvPr>
          <p:cNvSpPr/>
          <p:nvPr/>
        </p:nvSpPr>
        <p:spPr>
          <a:xfrm>
            <a:off x="6088479" y="1331347"/>
            <a:ext cx="1973724" cy="557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100" spc="40" dirty="0">
                <a:solidFill>
                  <a:schemeClr val="bg1">
                    <a:lumMod val="9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基于</a:t>
            </a:r>
            <a:r>
              <a:rPr lang="en" altLang="zh-CN" sz="1100" spc="40" dirty="0">
                <a:solidFill>
                  <a:schemeClr val="bg1">
                    <a:lumMod val="95000"/>
                  </a:schemeClr>
                </a:solidFill>
                <a:latin typeface="Exo" pitchFamily="2" charset="0"/>
                <a:ea typeface="Source Han Sans CN Light" panose="020B0300000000000000" pitchFamily="34" charset="-128"/>
              </a:rPr>
              <a:t>KVM</a:t>
            </a:r>
            <a:r>
              <a:rPr lang="zh-CN" altLang="en-US" sz="1100" spc="40" dirty="0">
                <a:solidFill>
                  <a:schemeClr val="bg1">
                    <a:lumMod val="9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虚拟化实现隔离</a:t>
            </a:r>
          </a:p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100" spc="40" dirty="0">
                <a:solidFill>
                  <a:schemeClr val="bg1">
                    <a:lumMod val="9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最小设备实现</a:t>
            </a: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56C511AF-F71F-B84C-A4E4-21B548B95150}"/>
              </a:ext>
            </a:extLst>
          </p:cNvPr>
          <p:cNvSpPr/>
          <p:nvPr/>
        </p:nvSpPr>
        <p:spPr>
          <a:xfrm>
            <a:off x="6082129" y="3401584"/>
            <a:ext cx="957698" cy="36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容器语义</a:t>
            </a: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9DE31883-F5E1-104D-9983-AB528AFFD524}"/>
              </a:ext>
            </a:extLst>
          </p:cNvPr>
          <p:cNvSpPr/>
          <p:nvPr/>
        </p:nvSpPr>
        <p:spPr>
          <a:xfrm>
            <a:off x="6082129" y="3725692"/>
            <a:ext cx="1795891" cy="303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100" spc="40" dirty="0">
                <a:solidFill>
                  <a:schemeClr val="bg1">
                    <a:lumMod val="9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完整实现</a:t>
            </a:r>
            <a:r>
              <a:rPr lang="en" altLang="zh-CN" sz="1100" spc="40" dirty="0">
                <a:solidFill>
                  <a:schemeClr val="bg1">
                    <a:lumMod val="9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C</a:t>
            </a:r>
            <a:r>
              <a:rPr lang="en-US" altLang="zh-CN" sz="1100" spc="40" dirty="0">
                <a:solidFill>
                  <a:schemeClr val="bg1">
                    <a:lumMod val="9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R</a:t>
            </a:r>
            <a:r>
              <a:rPr lang="en" altLang="zh-CN" sz="1100" spc="40" dirty="0">
                <a:solidFill>
                  <a:schemeClr val="bg1">
                    <a:lumMod val="9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I</a:t>
            </a:r>
            <a:r>
              <a:rPr lang="zh-CN" altLang="en-US" sz="1100" spc="40" dirty="0">
                <a:solidFill>
                  <a:schemeClr val="bg1">
                    <a:lumMod val="9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接口</a:t>
            </a:r>
          </a:p>
        </p:txBody>
      </p:sp>
      <p:pic>
        <p:nvPicPr>
          <p:cNvPr id="106" name="图片 105">
            <a:extLst>
              <a:ext uri="{FF2B5EF4-FFF2-40B4-BE49-F238E27FC236}">
                <a16:creationId xmlns:a16="http://schemas.microsoft.com/office/drawing/2014/main" id="{84DFFEC8-EFBF-6E45-891B-282854FD6C2B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863825" y="2108163"/>
            <a:ext cx="2397168" cy="1046221"/>
          </a:xfrm>
          <a:prstGeom prst="rect">
            <a:avLst/>
          </a:prstGeom>
        </p:spPr>
      </p:pic>
      <p:sp>
        <p:nvSpPr>
          <p:cNvPr id="102" name="矩形 101">
            <a:extLst>
              <a:ext uri="{FF2B5EF4-FFF2-40B4-BE49-F238E27FC236}">
                <a16:creationId xmlns:a16="http://schemas.microsoft.com/office/drawing/2014/main" id="{7177F85B-AF17-9F44-A36B-2E7B49807B78}"/>
              </a:ext>
            </a:extLst>
          </p:cNvPr>
          <p:cNvSpPr/>
          <p:nvPr/>
        </p:nvSpPr>
        <p:spPr>
          <a:xfrm>
            <a:off x="6138183" y="2206069"/>
            <a:ext cx="957698" cy="36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性能卓越</a:t>
            </a: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FC83F138-0A61-E145-8109-49ACC69FC5D4}"/>
              </a:ext>
            </a:extLst>
          </p:cNvPr>
          <p:cNvSpPr/>
          <p:nvPr/>
        </p:nvSpPr>
        <p:spPr>
          <a:xfrm>
            <a:off x="6138183" y="2530177"/>
            <a:ext cx="1795891" cy="557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" altLang="zh-CN" sz="1100" spc="40" dirty="0">
                <a:solidFill>
                  <a:schemeClr val="bg1">
                    <a:lumMod val="9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100ms</a:t>
            </a:r>
            <a:r>
              <a:rPr lang="zh-CN" altLang="en-US" sz="1100" spc="40" dirty="0">
                <a:solidFill>
                  <a:schemeClr val="bg1">
                    <a:lumMod val="9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启动</a:t>
            </a:r>
          </a:p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100" spc="40" dirty="0">
                <a:solidFill>
                  <a:schemeClr val="bg1">
                    <a:lumMod val="9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虚拟化消耗极少</a:t>
            </a:r>
          </a:p>
        </p:txBody>
      </p:sp>
      <p:sp>
        <p:nvSpPr>
          <p:cNvPr id="97" name="饼形 96">
            <a:extLst>
              <a:ext uri="{FF2B5EF4-FFF2-40B4-BE49-F238E27FC236}">
                <a16:creationId xmlns:a16="http://schemas.microsoft.com/office/drawing/2014/main" id="{680DE40D-53AE-8E4E-B078-C0D7C872ACE5}"/>
              </a:ext>
            </a:extLst>
          </p:cNvPr>
          <p:cNvSpPr/>
          <p:nvPr/>
        </p:nvSpPr>
        <p:spPr>
          <a:xfrm>
            <a:off x="7560643" y="2450372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8" name="饼形 107">
            <a:extLst>
              <a:ext uri="{FF2B5EF4-FFF2-40B4-BE49-F238E27FC236}">
                <a16:creationId xmlns:a16="http://schemas.microsoft.com/office/drawing/2014/main" id="{0734740D-B68C-B940-899E-7FED370C0BCE}"/>
              </a:ext>
            </a:extLst>
          </p:cNvPr>
          <p:cNvSpPr/>
          <p:nvPr/>
        </p:nvSpPr>
        <p:spPr>
          <a:xfrm>
            <a:off x="7560643" y="3620804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9" name="饼形 108">
            <a:extLst>
              <a:ext uri="{FF2B5EF4-FFF2-40B4-BE49-F238E27FC236}">
                <a16:creationId xmlns:a16="http://schemas.microsoft.com/office/drawing/2014/main" id="{A7895436-05BC-D144-9A67-A6C064F1D15C}"/>
              </a:ext>
            </a:extLst>
          </p:cNvPr>
          <p:cNvSpPr/>
          <p:nvPr/>
        </p:nvSpPr>
        <p:spPr>
          <a:xfrm>
            <a:off x="7544842" y="1289589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0" name="圆角矩形 151">
            <a:extLst>
              <a:ext uri="{FF2B5EF4-FFF2-40B4-BE49-F238E27FC236}">
                <a16:creationId xmlns:a16="http://schemas.microsoft.com/office/drawing/2014/main" id="{F88D5E40-5284-6146-91D1-58FD4BB7BA3A}"/>
              </a:ext>
            </a:extLst>
          </p:cNvPr>
          <p:cNvSpPr/>
          <p:nvPr/>
        </p:nvSpPr>
        <p:spPr>
          <a:xfrm>
            <a:off x="2138527" y="3575746"/>
            <a:ext cx="617146" cy="178215"/>
          </a:xfrm>
          <a:prstGeom prst="roundRect">
            <a:avLst>
              <a:gd name="adj" fmla="val 862"/>
            </a:avLst>
          </a:prstGeom>
          <a:gradFill>
            <a:gsLst>
              <a:gs pos="99000">
                <a:srgbClr val="FFD68E"/>
              </a:gs>
              <a:gs pos="0">
                <a:srgbClr val="473A28">
                  <a:alpha val="2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dirty="0">
              <a:solidFill>
                <a:schemeClr val="lt1"/>
              </a:solidFill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916ECC36-C1E9-8E4F-BDE9-C3BE2641CF4E}"/>
              </a:ext>
            </a:extLst>
          </p:cNvPr>
          <p:cNvSpPr/>
          <p:nvPr/>
        </p:nvSpPr>
        <p:spPr>
          <a:xfrm>
            <a:off x="2257234" y="3572779"/>
            <a:ext cx="39882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" altLang="zh-CN" sz="700" b="1" spc="40" dirty="0">
                <a:solidFill>
                  <a:schemeClr val="bg1"/>
                </a:solidFill>
                <a:latin typeface="Exo" pitchFamily="2" charset="0"/>
                <a:ea typeface="Source Han Sans CN" panose="020B0500000000000000" pitchFamily="34" charset="-128"/>
              </a:rPr>
              <a:t>KVM</a:t>
            </a:r>
          </a:p>
        </p:txBody>
      </p:sp>
      <p:sp>
        <p:nvSpPr>
          <p:cNvPr id="114" name="杀死进程">
            <a:extLst>
              <a:ext uri="{FF2B5EF4-FFF2-40B4-BE49-F238E27FC236}">
                <a16:creationId xmlns:a16="http://schemas.microsoft.com/office/drawing/2014/main" id="{3EF1BDB1-BC59-D64D-BC2E-7585457024C9}"/>
              </a:ext>
            </a:extLst>
          </p:cNvPr>
          <p:cNvSpPr txBox="1"/>
          <p:nvPr/>
        </p:nvSpPr>
        <p:spPr>
          <a:xfrm>
            <a:off x="1709101" y="3150209"/>
            <a:ext cx="934107" cy="25670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800" b="1" spc="40" dirty="0">
                <a:solidFill>
                  <a:srgbClr val="E9BB7A"/>
                </a:solidFill>
                <a:latin typeface="Exo" pitchFamily="2" charset="0"/>
                <a:ea typeface="Source Han Sans CN Normal" panose="020B0400000000000000" pitchFamily="34" charset="-128"/>
              </a:rPr>
              <a:t>Guset Kernel</a:t>
            </a:r>
          </a:p>
        </p:txBody>
      </p:sp>
      <p:sp>
        <p:nvSpPr>
          <p:cNvPr id="116" name="圆角矩形 151">
            <a:extLst>
              <a:ext uri="{FF2B5EF4-FFF2-40B4-BE49-F238E27FC236}">
                <a16:creationId xmlns:a16="http://schemas.microsoft.com/office/drawing/2014/main" id="{97D18287-56C5-0E44-A275-14E4C40D1684}"/>
              </a:ext>
            </a:extLst>
          </p:cNvPr>
          <p:cNvSpPr/>
          <p:nvPr/>
        </p:nvSpPr>
        <p:spPr>
          <a:xfrm>
            <a:off x="1313252" y="1415265"/>
            <a:ext cx="1572138" cy="296270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113" name="杀死进程">
            <a:extLst>
              <a:ext uri="{FF2B5EF4-FFF2-40B4-BE49-F238E27FC236}">
                <a16:creationId xmlns:a16="http://schemas.microsoft.com/office/drawing/2014/main" id="{2FECF5F9-3368-D849-A3E8-87AF214A9861}"/>
              </a:ext>
            </a:extLst>
          </p:cNvPr>
          <p:cNvSpPr txBox="1"/>
          <p:nvPr/>
        </p:nvSpPr>
        <p:spPr>
          <a:xfrm>
            <a:off x="1808390" y="1412403"/>
            <a:ext cx="934107" cy="25670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800" spc="40" dirty="0">
                <a:solidFill>
                  <a:schemeClr val="bg1"/>
                </a:solidFill>
                <a:latin typeface="Exo" pitchFamily="2" charset="0"/>
                <a:ea typeface="Source Han Sans CN Normal" panose="020B0400000000000000" pitchFamily="34" charset="-128"/>
              </a:rPr>
              <a:t>QEMU VM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3CDDD3F-10EC-E144-9078-5FD7F37DAF64}"/>
              </a:ext>
            </a:extLst>
          </p:cNvPr>
          <p:cNvGrpSpPr/>
          <p:nvPr/>
        </p:nvGrpSpPr>
        <p:grpSpPr>
          <a:xfrm>
            <a:off x="1993198" y="2348649"/>
            <a:ext cx="660807" cy="681416"/>
            <a:chOff x="1951920" y="2433830"/>
            <a:chExt cx="660807" cy="681416"/>
          </a:xfrm>
        </p:grpSpPr>
        <p:sp>
          <p:nvSpPr>
            <p:cNvPr id="119" name="圆角矩形 151">
              <a:extLst>
                <a:ext uri="{FF2B5EF4-FFF2-40B4-BE49-F238E27FC236}">
                  <a16:creationId xmlns:a16="http://schemas.microsoft.com/office/drawing/2014/main" id="{92FE9349-0F40-DF43-870C-CCAC734CAB05}"/>
                </a:ext>
              </a:extLst>
            </p:cNvPr>
            <p:cNvSpPr/>
            <p:nvPr/>
          </p:nvSpPr>
          <p:spPr>
            <a:xfrm>
              <a:off x="1951920" y="2446924"/>
              <a:ext cx="660807" cy="264668"/>
            </a:xfrm>
            <a:prstGeom prst="roundRect">
              <a:avLst>
                <a:gd name="adj" fmla="val 862"/>
              </a:avLst>
            </a:prstGeom>
            <a:gradFill flip="none" rotWithShape="1">
              <a:gsLst>
                <a:gs pos="0">
                  <a:srgbClr val="0D0D1E">
                    <a:alpha val="50000"/>
                  </a:srgbClr>
                </a:gs>
                <a:gs pos="100000">
                  <a:srgbClr val="0A1332">
                    <a:alpha val="81000"/>
                  </a:srgbClr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20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714" dirty="0"/>
            </a:p>
          </p:txBody>
        </p:sp>
        <p:sp>
          <p:nvSpPr>
            <p:cNvPr id="296" name="杀死进程">
              <a:extLst>
                <a:ext uri="{FF2B5EF4-FFF2-40B4-BE49-F238E27FC236}">
                  <a16:creationId xmlns:a16="http://schemas.microsoft.com/office/drawing/2014/main" id="{0F72B05B-10A8-5D44-84F6-6923E05D1CD5}"/>
                </a:ext>
              </a:extLst>
            </p:cNvPr>
            <p:cNvSpPr txBox="1"/>
            <p:nvPr/>
          </p:nvSpPr>
          <p:spPr>
            <a:xfrm>
              <a:off x="1951920" y="2433830"/>
              <a:ext cx="660807" cy="25670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3547" tIns="43547" rIns="43547" bIns="43547" numCol="1" anchor="ctr">
              <a:spAutoFit/>
            </a:bodyPr>
            <a:lstStyle>
              <a:lvl1pPr defTabSz="1828800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" altLang="zh-CN" sz="800" dirty="0">
                  <a:solidFill>
                    <a:schemeClr val="bg1"/>
                  </a:solidFill>
                  <a:latin typeface="Exo" pitchFamily="2" charset="0"/>
                  <a:ea typeface="Source Han Sans CN Medium" panose="020B0500000000000000" pitchFamily="34" charset="-128"/>
                </a:rPr>
                <a:t>Container</a:t>
              </a:r>
              <a:endParaRPr sz="800" dirty="0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endParaRPr>
            </a:p>
          </p:txBody>
        </p:sp>
        <p:sp>
          <p:nvSpPr>
            <p:cNvPr id="120" name="圆角矩形 151">
              <a:extLst>
                <a:ext uri="{FF2B5EF4-FFF2-40B4-BE49-F238E27FC236}">
                  <a16:creationId xmlns:a16="http://schemas.microsoft.com/office/drawing/2014/main" id="{DECCFB83-EA9C-964D-B50E-25E198FBE865}"/>
                </a:ext>
              </a:extLst>
            </p:cNvPr>
            <p:cNvSpPr/>
            <p:nvPr/>
          </p:nvSpPr>
          <p:spPr>
            <a:xfrm>
              <a:off x="1951920" y="2850578"/>
              <a:ext cx="660807" cy="264668"/>
            </a:xfrm>
            <a:prstGeom prst="roundRect">
              <a:avLst>
                <a:gd name="adj" fmla="val 862"/>
              </a:avLst>
            </a:prstGeom>
            <a:gradFill flip="none" rotWithShape="1">
              <a:gsLst>
                <a:gs pos="0">
                  <a:srgbClr val="0D0D1E">
                    <a:alpha val="50000"/>
                  </a:srgbClr>
                </a:gs>
                <a:gs pos="100000">
                  <a:srgbClr val="0A1332">
                    <a:alpha val="81000"/>
                  </a:srgbClr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20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714" dirty="0"/>
            </a:p>
          </p:txBody>
        </p:sp>
        <p:sp>
          <p:nvSpPr>
            <p:cNvPr id="121" name="杀死进程">
              <a:extLst>
                <a:ext uri="{FF2B5EF4-FFF2-40B4-BE49-F238E27FC236}">
                  <a16:creationId xmlns:a16="http://schemas.microsoft.com/office/drawing/2014/main" id="{BFCBB603-79AB-F94C-B06F-63D7E569539F}"/>
                </a:ext>
              </a:extLst>
            </p:cNvPr>
            <p:cNvSpPr txBox="1"/>
            <p:nvPr/>
          </p:nvSpPr>
          <p:spPr>
            <a:xfrm>
              <a:off x="1951920" y="2837484"/>
              <a:ext cx="660807" cy="25670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3547" tIns="43547" rIns="43547" bIns="43547" numCol="1" anchor="ctr">
              <a:spAutoFit/>
            </a:bodyPr>
            <a:lstStyle>
              <a:lvl1pPr defTabSz="1828800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" altLang="zh-CN" sz="800" dirty="0">
                  <a:solidFill>
                    <a:schemeClr val="bg1"/>
                  </a:solidFill>
                  <a:latin typeface="Exo" pitchFamily="2" charset="0"/>
                  <a:ea typeface="Source Han Sans CN Medium" panose="020B0500000000000000" pitchFamily="34" charset="-128"/>
                </a:rPr>
                <a:t>Container</a:t>
              </a:r>
              <a:endParaRPr sz="800" dirty="0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endParaRPr>
            </a:p>
          </p:txBody>
        </p:sp>
      </p:grp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906C756E-7517-4943-8016-E10268341E83}"/>
              </a:ext>
            </a:extLst>
          </p:cNvPr>
          <p:cNvCxnSpPr/>
          <p:nvPr/>
        </p:nvCxnSpPr>
        <p:spPr>
          <a:xfrm>
            <a:off x="1803006" y="2181788"/>
            <a:ext cx="0" cy="705726"/>
          </a:xfrm>
          <a:prstGeom prst="line">
            <a:avLst/>
          </a:prstGeom>
          <a:ln w="9525">
            <a:solidFill>
              <a:srgbClr val="FFDE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线连接符 121">
            <a:extLst>
              <a:ext uri="{FF2B5EF4-FFF2-40B4-BE49-F238E27FC236}">
                <a16:creationId xmlns:a16="http://schemas.microsoft.com/office/drawing/2014/main" id="{2D648AFC-DCC1-194C-B75D-965EC0E9EE7F}"/>
              </a:ext>
            </a:extLst>
          </p:cNvPr>
          <p:cNvCxnSpPr>
            <a:cxnSpLocks/>
          </p:cNvCxnSpPr>
          <p:nvPr/>
        </p:nvCxnSpPr>
        <p:spPr>
          <a:xfrm>
            <a:off x="1797928" y="2884412"/>
            <a:ext cx="195270" cy="0"/>
          </a:xfrm>
          <a:prstGeom prst="line">
            <a:avLst/>
          </a:prstGeom>
          <a:ln w="9525">
            <a:solidFill>
              <a:srgbClr val="FFDE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线连接符 123">
            <a:extLst>
              <a:ext uri="{FF2B5EF4-FFF2-40B4-BE49-F238E27FC236}">
                <a16:creationId xmlns:a16="http://schemas.microsoft.com/office/drawing/2014/main" id="{2B6A147F-2CD8-1141-BD6B-CD7A4B625D75}"/>
              </a:ext>
            </a:extLst>
          </p:cNvPr>
          <p:cNvCxnSpPr>
            <a:cxnSpLocks/>
          </p:cNvCxnSpPr>
          <p:nvPr/>
        </p:nvCxnSpPr>
        <p:spPr>
          <a:xfrm>
            <a:off x="1797928" y="2487172"/>
            <a:ext cx="195270" cy="0"/>
          </a:xfrm>
          <a:prstGeom prst="line">
            <a:avLst/>
          </a:prstGeom>
          <a:ln w="9525">
            <a:solidFill>
              <a:srgbClr val="FFDE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圆角矩形 151">
            <a:extLst>
              <a:ext uri="{FF2B5EF4-FFF2-40B4-BE49-F238E27FC236}">
                <a16:creationId xmlns:a16="http://schemas.microsoft.com/office/drawing/2014/main" id="{039886EF-5E49-9440-B5C8-B2D4D94DD1A1}"/>
              </a:ext>
            </a:extLst>
          </p:cNvPr>
          <p:cNvSpPr/>
          <p:nvPr/>
        </p:nvSpPr>
        <p:spPr>
          <a:xfrm>
            <a:off x="1313252" y="1412403"/>
            <a:ext cx="1572138" cy="2467869"/>
          </a:xfrm>
          <a:prstGeom prst="roundRect">
            <a:avLst>
              <a:gd name="adj" fmla="val 862"/>
            </a:avLst>
          </a:prstGeom>
          <a:noFill/>
          <a:ln w="12700" cap="flat">
            <a:solidFill>
              <a:srgbClr val="FFDE8D">
                <a:alpha val="50000"/>
              </a:srgbClr>
            </a:solidFill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36" name="圆角矩形 151">
            <a:extLst>
              <a:ext uri="{FF2B5EF4-FFF2-40B4-BE49-F238E27FC236}">
                <a16:creationId xmlns:a16="http://schemas.microsoft.com/office/drawing/2014/main" id="{AD8CA077-E87A-4C4A-AC0D-672E5512BD46}"/>
              </a:ext>
            </a:extLst>
          </p:cNvPr>
          <p:cNvSpPr/>
          <p:nvPr/>
        </p:nvSpPr>
        <p:spPr>
          <a:xfrm>
            <a:off x="3527063" y="3154866"/>
            <a:ext cx="1572138" cy="296270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137" name="圆角矩形 150">
            <a:extLst>
              <a:ext uri="{FF2B5EF4-FFF2-40B4-BE49-F238E27FC236}">
                <a16:creationId xmlns:a16="http://schemas.microsoft.com/office/drawing/2014/main" id="{F4C0BC80-E808-894E-A40D-81C1DDE2D510}"/>
              </a:ext>
            </a:extLst>
          </p:cNvPr>
          <p:cNvSpPr/>
          <p:nvPr/>
        </p:nvSpPr>
        <p:spPr>
          <a:xfrm>
            <a:off x="3527064" y="1414365"/>
            <a:ext cx="1572139" cy="2042440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0">
                <a:srgbClr val="433A71"/>
              </a:gs>
              <a:gs pos="100000">
                <a:srgbClr val="3D1950">
                  <a:alpha val="41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>
              <a:solidFill>
                <a:schemeClr val="lt1"/>
              </a:solidFill>
            </a:endParaRPr>
          </a:p>
        </p:txBody>
      </p:sp>
      <p:sp>
        <p:nvSpPr>
          <p:cNvPr id="138" name="圆角矩形 151">
            <a:extLst>
              <a:ext uri="{FF2B5EF4-FFF2-40B4-BE49-F238E27FC236}">
                <a16:creationId xmlns:a16="http://schemas.microsoft.com/office/drawing/2014/main" id="{1F978C69-277A-A749-BBEE-CE45C458D5A1}"/>
              </a:ext>
            </a:extLst>
          </p:cNvPr>
          <p:cNvSpPr/>
          <p:nvPr/>
        </p:nvSpPr>
        <p:spPr>
          <a:xfrm>
            <a:off x="3882434" y="1875389"/>
            <a:ext cx="693472" cy="306399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139" name="杀死进程">
            <a:extLst>
              <a:ext uri="{FF2B5EF4-FFF2-40B4-BE49-F238E27FC236}">
                <a16:creationId xmlns:a16="http://schemas.microsoft.com/office/drawing/2014/main" id="{C99EBBC9-8541-794A-8D00-ECA6E4B89FA8}"/>
              </a:ext>
            </a:extLst>
          </p:cNvPr>
          <p:cNvSpPr txBox="1"/>
          <p:nvPr/>
        </p:nvSpPr>
        <p:spPr>
          <a:xfrm>
            <a:off x="3956123" y="1918305"/>
            <a:ext cx="627979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" altLang="zh-CN" sz="800" dirty="0">
                <a:solidFill>
                  <a:srgbClr val="FFDE8D"/>
                </a:solidFill>
                <a:latin typeface="Exo" pitchFamily="2" charset="0"/>
                <a:ea typeface="Source Han Sans CN Medium" panose="020B0500000000000000" pitchFamily="34" charset="-128"/>
              </a:rPr>
              <a:t>agent</a:t>
            </a:r>
            <a:endParaRPr sz="800" dirty="0">
              <a:solidFill>
                <a:srgbClr val="FFDE8D"/>
              </a:solidFill>
              <a:latin typeface="Exo" pitchFamily="2" charset="0"/>
              <a:ea typeface="Source Han Sans CN Medium" panose="020B0500000000000000" pitchFamily="34" charset="-128"/>
            </a:endParaRPr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06DD1055-AD5A-0749-9D29-7DF58F3DD0C8}"/>
              </a:ext>
            </a:extLst>
          </p:cNvPr>
          <p:cNvSpPr/>
          <p:nvPr/>
        </p:nvSpPr>
        <p:spPr>
          <a:xfrm>
            <a:off x="3922654" y="1870364"/>
            <a:ext cx="28800" cy="301995"/>
          </a:xfrm>
          <a:prstGeom prst="rect">
            <a:avLst/>
          </a:prstGeom>
          <a:solidFill>
            <a:srgbClr val="756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6C9CD8D6-3F56-5844-B84E-1B9105C7BAD5}"/>
              </a:ext>
            </a:extLst>
          </p:cNvPr>
          <p:cNvSpPr/>
          <p:nvPr/>
        </p:nvSpPr>
        <p:spPr>
          <a:xfrm>
            <a:off x="3560489" y="3560238"/>
            <a:ext cx="73385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" altLang="zh-CN" sz="900" b="1" spc="40" dirty="0">
                <a:solidFill>
                  <a:schemeClr val="bg1"/>
                </a:solidFill>
                <a:latin typeface="Exo" pitchFamily="2" charset="0"/>
                <a:ea typeface="Source Han Sans CN" panose="020B0500000000000000" pitchFamily="34" charset="-128"/>
              </a:rPr>
              <a:t>Phy Host</a:t>
            </a:r>
          </a:p>
        </p:txBody>
      </p:sp>
      <p:sp>
        <p:nvSpPr>
          <p:cNvPr id="147" name="圆角矩形 151">
            <a:extLst>
              <a:ext uri="{FF2B5EF4-FFF2-40B4-BE49-F238E27FC236}">
                <a16:creationId xmlns:a16="http://schemas.microsoft.com/office/drawing/2014/main" id="{AB5FD9AC-6BC2-A544-A6FB-8D050750A4B8}"/>
              </a:ext>
            </a:extLst>
          </p:cNvPr>
          <p:cNvSpPr/>
          <p:nvPr/>
        </p:nvSpPr>
        <p:spPr>
          <a:xfrm>
            <a:off x="4352338" y="3575746"/>
            <a:ext cx="617146" cy="178215"/>
          </a:xfrm>
          <a:prstGeom prst="roundRect">
            <a:avLst>
              <a:gd name="adj" fmla="val 862"/>
            </a:avLst>
          </a:prstGeom>
          <a:gradFill>
            <a:gsLst>
              <a:gs pos="99000">
                <a:srgbClr val="FFD68E"/>
              </a:gs>
              <a:gs pos="0">
                <a:srgbClr val="473A28">
                  <a:alpha val="2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dirty="0">
              <a:solidFill>
                <a:schemeClr val="lt1"/>
              </a:solidFill>
            </a:endParaRP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00A0E95A-798C-E34E-9E3E-77C8C1D10F74}"/>
              </a:ext>
            </a:extLst>
          </p:cNvPr>
          <p:cNvSpPr/>
          <p:nvPr/>
        </p:nvSpPr>
        <p:spPr>
          <a:xfrm>
            <a:off x="4471045" y="3572779"/>
            <a:ext cx="39882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" altLang="zh-CN" sz="700" b="1" spc="40" dirty="0">
                <a:solidFill>
                  <a:schemeClr val="bg1"/>
                </a:solidFill>
                <a:latin typeface="Exo" pitchFamily="2" charset="0"/>
                <a:ea typeface="Source Han Sans CN" panose="020B0500000000000000" pitchFamily="34" charset="-128"/>
              </a:rPr>
              <a:t>KVM</a:t>
            </a:r>
          </a:p>
        </p:txBody>
      </p:sp>
      <p:sp>
        <p:nvSpPr>
          <p:cNvPr id="150" name="杀死进程">
            <a:extLst>
              <a:ext uri="{FF2B5EF4-FFF2-40B4-BE49-F238E27FC236}">
                <a16:creationId xmlns:a16="http://schemas.microsoft.com/office/drawing/2014/main" id="{4EFA9FF6-4B50-8E43-AB53-CE0A250E2A0C}"/>
              </a:ext>
            </a:extLst>
          </p:cNvPr>
          <p:cNvSpPr txBox="1"/>
          <p:nvPr/>
        </p:nvSpPr>
        <p:spPr>
          <a:xfrm>
            <a:off x="3922912" y="3150209"/>
            <a:ext cx="934107" cy="25670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800" b="1" spc="40" dirty="0">
                <a:solidFill>
                  <a:srgbClr val="E9BB7A"/>
                </a:solidFill>
                <a:latin typeface="Exo" pitchFamily="2" charset="0"/>
                <a:ea typeface="Source Han Sans CN Normal" panose="020B0400000000000000" pitchFamily="34" charset="-128"/>
              </a:rPr>
              <a:t>Guset Kernel</a:t>
            </a:r>
          </a:p>
        </p:txBody>
      </p:sp>
      <p:sp>
        <p:nvSpPr>
          <p:cNvPr id="152" name="圆角矩形 151">
            <a:extLst>
              <a:ext uri="{FF2B5EF4-FFF2-40B4-BE49-F238E27FC236}">
                <a16:creationId xmlns:a16="http://schemas.microsoft.com/office/drawing/2014/main" id="{858B3EF7-6A1F-984D-AB59-FAC8EBA66737}"/>
              </a:ext>
            </a:extLst>
          </p:cNvPr>
          <p:cNvSpPr/>
          <p:nvPr/>
        </p:nvSpPr>
        <p:spPr>
          <a:xfrm>
            <a:off x="3527063" y="1415265"/>
            <a:ext cx="1572138" cy="296270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686A95">
                  <a:alpha val="0"/>
                </a:srgbClr>
              </a:gs>
              <a:gs pos="91108">
                <a:srgbClr val="524895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154" name="杀死进程">
            <a:extLst>
              <a:ext uri="{FF2B5EF4-FFF2-40B4-BE49-F238E27FC236}">
                <a16:creationId xmlns:a16="http://schemas.microsoft.com/office/drawing/2014/main" id="{5791ED9C-52F6-1A42-B203-E3EC0E3A48D8}"/>
              </a:ext>
            </a:extLst>
          </p:cNvPr>
          <p:cNvSpPr txBox="1"/>
          <p:nvPr/>
        </p:nvSpPr>
        <p:spPr>
          <a:xfrm>
            <a:off x="3887205" y="1420060"/>
            <a:ext cx="934107" cy="25670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800" spc="40" dirty="0">
                <a:solidFill>
                  <a:schemeClr val="bg1"/>
                </a:solidFill>
                <a:latin typeface="Exo" pitchFamily="2" charset="0"/>
                <a:ea typeface="Source Han Sans CN Normal" panose="020B0400000000000000" pitchFamily="34" charset="-128"/>
              </a:rPr>
              <a:t>Firecracker VM</a:t>
            </a:r>
          </a:p>
        </p:txBody>
      </p:sp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3A821228-3385-CD43-9E7D-D985D7647C81}"/>
              </a:ext>
            </a:extLst>
          </p:cNvPr>
          <p:cNvGrpSpPr/>
          <p:nvPr/>
        </p:nvGrpSpPr>
        <p:grpSpPr>
          <a:xfrm>
            <a:off x="4207009" y="2348649"/>
            <a:ext cx="660807" cy="681416"/>
            <a:chOff x="1951920" y="2433830"/>
            <a:chExt cx="660807" cy="681416"/>
          </a:xfrm>
        </p:grpSpPr>
        <p:sp>
          <p:nvSpPr>
            <p:cNvPr id="158" name="圆角矩形 151">
              <a:extLst>
                <a:ext uri="{FF2B5EF4-FFF2-40B4-BE49-F238E27FC236}">
                  <a16:creationId xmlns:a16="http://schemas.microsoft.com/office/drawing/2014/main" id="{41562C42-B9DD-1241-9C7F-289B6499EFA2}"/>
                </a:ext>
              </a:extLst>
            </p:cNvPr>
            <p:cNvSpPr/>
            <p:nvPr/>
          </p:nvSpPr>
          <p:spPr>
            <a:xfrm>
              <a:off x="1951920" y="2446924"/>
              <a:ext cx="660807" cy="264668"/>
            </a:xfrm>
            <a:prstGeom prst="roundRect">
              <a:avLst>
                <a:gd name="adj" fmla="val 862"/>
              </a:avLst>
            </a:prstGeom>
            <a:gradFill flip="none" rotWithShape="1">
              <a:gsLst>
                <a:gs pos="0">
                  <a:srgbClr val="0D0D1E">
                    <a:alpha val="50000"/>
                  </a:srgbClr>
                </a:gs>
                <a:gs pos="100000">
                  <a:srgbClr val="0A1332">
                    <a:alpha val="81000"/>
                  </a:srgbClr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20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714" dirty="0"/>
            </a:p>
          </p:txBody>
        </p:sp>
        <p:sp>
          <p:nvSpPr>
            <p:cNvPr id="160" name="杀死进程">
              <a:extLst>
                <a:ext uri="{FF2B5EF4-FFF2-40B4-BE49-F238E27FC236}">
                  <a16:creationId xmlns:a16="http://schemas.microsoft.com/office/drawing/2014/main" id="{03E29D04-CAAA-E94F-BD9B-8A763D501384}"/>
                </a:ext>
              </a:extLst>
            </p:cNvPr>
            <p:cNvSpPr txBox="1"/>
            <p:nvPr/>
          </p:nvSpPr>
          <p:spPr>
            <a:xfrm>
              <a:off x="1951920" y="2433830"/>
              <a:ext cx="660807" cy="25670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3547" tIns="43547" rIns="43547" bIns="43547" numCol="1" anchor="ctr">
              <a:spAutoFit/>
            </a:bodyPr>
            <a:lstStyle>
              <a:lvl1pPr defTabSz="1828800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" altLang="zh-CN" sz="800" dirty="0">
                  <a:solidFill>
                    <a:schemeClr val="bg1"/>
                  </a:solidFill>
                  <a:latin typeface="Exo" pitchFamily="2" charset="0"/>
                  <a:ea typeface="Source Han Sans CN Medium" panose="020B0500000000000000" pitchFamily="34" charset="-128"/>
                </a:rPr>
                <a:t>Container</a:t>
              </a:r>
              <a:endParaRPr sz="800" dirty="0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endParaRPr>
            </a:p>
          </p:txBody>
        </p:sp>
        <p:sp>
          <p:nvSpPr>
            <p:cNvPr id="162" name="圆角矩形 151">
              <a:extLst>
                <a:ext uri="{FF2B5EF4-FFF2-40B4-BE49-F238E27FC236}">
                  <a16:creationId xmlns:a16="http://schemas.microsoft.com/office/drawing/2014/main" id="{4F3264C5-8B27-484C-BD9C-DB556665D5A8}"/>
                </a:ext>
              </a:extLst>
            </p:cNvPr>
            <p:cNvSpPr/>
            <p:nvPr/>
          </p:nvSpPr>
          <p:spPr>
            <a:xfrm>
              <a:off x="1951920" y="2850578"/>
              <a:ext cx="660807" cy="264668"/>
            </a:xfrm>
            <a:prstGeom prst="roundRect">
              <a:avLst>
                <a:gd name="adj" fmla="val 862"/>
              </a:avLst>
            </a:prstGeom>
            <a:gradFill flip="none" rotWithShape="1">
              <a:gsLst>
                <a:gs pos="0">
                  <a:srgbClr val="0D0D1E">
                    <a:alpha val="50000"/>
                  </a:srgbClr>
                </a:gs>
                <a:gs pos="100000">
                  <a:srgbClr val="0A1332">
                    <a:alpha val="81000"/>
                  </a:srgbClr>
                </a:gs>
              </a:gsLst>
              <a:lin ang="240000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20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714" dirty="0"/>
            </a:p>
          </p:txBody>
        </p:sp>
        <p:sp>
          <p:nvSpPr>
            <p:cNvPr id="165" name="杀死进程">
              <a:extLst>
                <a:ext uri="{FF2B5EF4-FFF2-40B4-BE49-F238E27FC236}">
                  <a16:creationId xmlns:a16="http://schemas.microsoft.com/office/drawing/2014/main" id="{8214A3AC-AB3D-D442-AD2E-42CEE0CA723B}"/>
                </a:ext>
              </a:extLst>
            </p:cNvPr>
            <p:cNvSpPr txBox="1"/>
            <p:nvPr/>
          </p:nvSpPr>
          <p:spPr>
            <a:xfrm>
              <a:off x="1951920" y="2837484"/>
              <a:ext cx="660807" cy="25670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3547" tIns="43547" rIns="43547" bIns="43547" numCol="1" anchor="ctr">
              <a:spAutoFit/>
            </a:bodyPr>
            <a:lstStyle>
              <a:lvl1pPr defTabSz="1828800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" altLang="zh-CN" sz="800" dirty="0">
                  <a:solidFill>
                    <a:schemeClr val="bg1"/>
                  </a:solidFill>
                  <a:latin typeface="Exo" pitchFamily="2" charset="0"/>
                  <a:ea typeface="Source Han Sans CN Medium" panose="020B0500000000000000" pitchFamily="34" charset="-128"/>
                </a:rPr>
                <a:t>Container</a:t>
              </a:r>
              <a:endParaRPr sz="800" dirty="0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endParaRPr>
            </a:p>
          </p:txBody>
        </p:sp>
      </p:grpSp>
      <p:cxnSp>
        <p:nvCxnSpPr>
          <p:cNvPr id="166" name="直线连接符 165">
            <a:extLst>
              <a:ext uri="{FF2B5EF4-FFF2-40B4-BE49-F238E27FC236}">
                <a16:creationId xmlns:a16="http://schemas.microsoft.com/office/drawing/2014/main" id="{C0EF9223-6008-9F44-B77D-015634879A2B}"/>
              </a:ext>
            </a:extLst>
          </p:cNvPr>
          <p:cNvCxnSpPr/>
          <p:nvPr/>
        </p:nvCxnSpPr>
        <p:spPr>
          <a:xfrm>
            <a:off x="4016817" y="2181788"/>
            <a:ext cx="0" cy="705726"/>
          </a:xfrm>
          <a:prstGeom prst="line">
            <a:avLst/>
          </a:prstGeom>
          <a:ln w="9525">
            <a:solidFill>
              <a:srgbClr val="FFDE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线连接符 167">
            <a:extLst>
              <a:ext uri="{FF2B5EF4-FFF2-40B4-BE49-F238E27FC236}">
                <a16:creationId xmlns:a16="http://schemas.microsoft.com/office/drawing/2014/main" id="{7AE583CB-D67E-4343-8309-5194960ABC0C}"/>
              </a:ext>
            </a:extLst>
          </p:cNvPr>
          <p:cNvCxnSpPr>
            <a:cxnSpLocks/>
          </p:cNvCxnSpPr>
          <p:nvPr/>
        </p:nvCxnSpPr>
        <p:spPr>
          <a:xfrm>
            <a:off x="4011739" y="2884412"/>
            <a:ext cx="195270" cy="0"/>
          </a:xfrm>
          <a:prstGeom prst="line">
            <a:avLst/>
          </a:prstGeom>
          <a:ln w="9525">
            <a:solidFill>
              <a:srgbClr val="FFDE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线连接符 182">
            <a:extLst>
              <a:ext uri="{FF2B5EF4-FFF2-40B4-BE49-F238E27FC236}">
                <a16:creationId xmlns:a16="http://schemas.microsoft.com/office/drawing/2014/main" id="{37DE9C3E-618E-994A-83F6-600FF3F0665E}"/>
              </a:ext>
            </a:extLst>
          </p:cNvPr>
          <p:cNvCxnSpPr>
            <a:cxnSpLocks/>
          </p:cNvCxnSpPr>
          <p:nvPr/>
        </p:nvCxnSpPr>
        <p:spPr>
          <a:xfrm>
            <a:off x="4011739" y="2487172"/>
            <a:ext cx="195270" cy="0"/>
          </a:xfrm>
          <a:prstGeom prst="line">
            <a:avLst/>
          </a:prstGeom>
          <a:ln w="9525">
            <a:solidFill>
              <a:srgbClr val="FFDE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圆角矩形 151">
            <a:extLst>
              <a:ext uri="{FF2B5EF4-FFF2-40B4-BE49-F238E27FC236}">
                <a16:creationId xmlns:a16="http://schemas.microsoft.com/office/drawing/2014/main" id="{7B9A42E4-C06B-C74F-9428-B51CDB7EC828}"/>
              </a:ext>
            </a:extLst>
          </p:cNvPr>
          <p:cNvSpPr/>
          <p:nvPr/>
        </p:nvSpPr>
        <p:spPr>
          <a:xfrm>
            <a:off x="3527063" y="1412403"/>
            <a:ext cx="1572138" cy="2467869"/>
          </a:xfrm>
          <a:prstGeom prst="roundRect">
            <a:avLst>
              <a:gd name="adj" fmla="val 862"/>
            </a:avLst>
          </a:prstGeom>
          <a:noFill/>
          <a:ln w="12700" cap="flat">
            <a:solidFill>
              <a:srgbClr val="FFDE8D">
                <a:alpha val="50000"/>
              </a:srgbClr>
            </a:solidFill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 dirty="0"/>
          </a:p>
        </p:txBody>
      </p:sp>
      <p:sp>
        <p:nvSpPr>
          <p:cNvPr id="185" name="下箭头 184">
            <a:extLst>
              <a:ext uri="{FF2B5EF4-FFF2-40B4-BE49-F238E27FC236}">
                <a16:creationId xmlns:a16="http://schemas.microsoft.com/office/drawing/2014/main" id="{0842614F-670C-5348-8BF5-FC80AFD0E034}"/>
              </a:ext>
            </a:extLst>
          </p:cNvPr>
          <p:cNvSpPr/>
          <p:nvPr/>
        </p:nvSpPr>
        <p:spPr>
          <a:xfrm rot="16200000">
            <a:off x="3040709" y="2304123"/>
            <a:ext cx="273832" cy="602469"/>
          </a:xfrm>
          <a:prstGeom prst="downArrow">
            <a:avLst/>
          </a:prstGeom>
          <a:gradFill>
            <a:gsLst>
              <a:gs pos="99000">
                <a:srgbClr val="FFD68E"/>
              </a:gs>
              <a:gs pos="0">
                <a:srgbClr val="473A28">
                  <a:alpha val="2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11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2">
            <a:extLst>
              <a:ext uri="{FF2B5EF4-FFF2-40B4-BE49-F238E27FC236}">
                <a16:creationId xmlns:a16="http://schemas.microsoft.com/office/drawing/2014/main" id="{8D41D821-3B6C-F546-9A9D-16EA1149DD69}"/>
              </a:ext>
            </a:extLst>
          </p:cNvPr>
          <p:cNvSpPr txBox="1">
            <a:spLocks/>
          </p:cNvSpPr>
          <p:nvPr/>
        </p:nvSpPr>
        <p:spPr>
          <a:xfrm>
            <a:off x="2098845" y="581611"/>
            <a:ext cx="494631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zh-CN" altLang="en-US" sz="2400" dirty="0"/>
              <a:t>镜像快速加载</a:t>
            </a:r>
          </a:p>
        </p:txBody>
      </p:sp>
      <p:sp>
        <p:nvSpPr>
          <p:cNvPr id="107" name="矩形">
            <a:extLst>
              <a:ext uri="{FF2B5EF4-FFF2-40B4-BE49-F238E27FC236}">
                <a16:creationId xmlns:a16="http://schemas.microsoft.com/office/drawing/2014/main" id="{BE5F16A5-4AA7-2B4F-B85D-70411C302D8E}"/>
              </a:ext>
            </a:extLst>
          </p:cNvPr>
          <p:cNvSpPr/>
          <p:nvPr/>
        </p:nvSpPr>
        <p:spPr>
          <a:xfrm>
            <a:off x="5868868" y="2209613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pic>
        <p:nvPicPr>
          <p:cNvPr id="108" name="图片 107">
            <a:extLst>
              <a:ext uri="{FF2B5EF4-FFF2-40B4-BE49-F238E27FC236}">
                <a16:creationId xmlns:a16="http://schemas.microsoft.com/office/drawing/2014/main" id="{2EF2BBE2-3EEF-1A49-A6F1-7FA2A9424D12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547772" y="1492134"/>
            <a:ext cx="2094121" cy="1198675"/>
          </a:xfrm>
          <a:prstGeom prst="rect">
            <a:avLst/>
          </a:prstGeom>
        </p:spPr>
      </p:pic>
      <p:sp>
        <p:nvSpPr>
          <p:cNvPr id="110" name="矩形 109">
            <a:extLst>
              <a:ext uri="{FF2B5EF4-FFF2-40B4-BE49-F238E27FC236}">
                <a16:creationId xmlns:a16="http://schemas.microsoft.com/office/drawing/2014/main" id="{F083CBAD-79DD-F14A-AB41-70BB599E6881}"/>
              </a:ext>
            </a:extLst>
          </p:cNvPr>
          <p:cNvSpPr/>
          <p:nvPr/>
        </p:nvSpPr>
        <p:spPr>
          <a:xfrm>
            <a:off x="5668170" y="1561031"/>
            <a:ext cx="1344214" cy="36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镜像远程挂载</a:t>
            </a: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2E5766D3-DB68-DB43-9265-74A9F8FDE930}"/>
              </a:ext>
            </a:extLst>
          </p:cNvPr>
          <p:cNvSpPr/>
          <p:nvPr/>
        </p:nvSpPr>
        <p:spPr>
          <a:xfrm>
            <a:off x="5668170" y="1918250"/>
            <a:ext cx="1973724" cy="557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100" spc="40" dirty="0">
                <a:solidFill>
                  <a:schemeClr val="bg1">
                    <a:lumMod val="9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容器镜像以</a:t>
            </a:r>
            <a:r>
              <a:rPr lang="en" altLang="zh-CN" sz="1100" spc="40" dirty="0">
                <a:solidFill>
                  <a:schemeClr val="bg1">
                    <a:lumMod val="9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NBD</a:t>
            </a:r>
            <a:r>
              <a:rPr lang="zh-CN" altLang="en-US" sz="1100" spc="40" dirty="0">
                <a:solidFill>
                  <a:schemeClr val="bg1">
                    <a:lumMod val="9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的形式</a:t>
            </a:r>
          </a:p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100" spc="40" dirty="0">
                <a:solidFill>
                  <a:schemeClr val="bg1">
                    <a:lumMod val="9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一次拉取，多点使用</a:t>
            </a:r>
          </a:p>
        </p:txBody>
      </p:sp>
      <p:sp>
        <p:nvSpPr>
          <p:cNvPr id="140" name="饼形 139">
            <a:extLst>
              <a:ext uri="{FF2B5EF4-FFF2-40B4-BE49-F238E27FC236}">
                <a16:creationId xmlns:a16="http://schemas.microsoft.com/office/drawing/2014/main" id="{6E0640CB-A6C1-084E-8B35-66F2A8CBA3AD}"/>
              </a:ext>
            </a:extLst>
          </p:cNvPr>
          <p:cNvSpPr/>
          <p:nvPr/>
        </p:nvSpPr>
        <p:spPr>
          <a:xfrm>
            <a:off x="6931318" y="1997747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1" name="矩形">
            <a:extLst>
              <a:ext uri="{FF2B5EF4-FFF2-40B4-BE49-F238E27FC236}">
                <a16:creationId xmlns:a16="http://schemas.microsoft.com/office/drawing/2014/main" id="{25E23929-DB9F-D349-B711-5EA74DF6D34A}"/>
              </a:ext>
            </a:extLst>
          </p:cNvPr>
          <p:cNvSpPr/>
          <p:nvPr/>
        </p:nvSpPr>
        <p:spPr>
          <a:xfrm>
            <a:off x="5868868" y="3791278"/>
            <a:ext cx="669009" cy="2672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D0D1E">
                  <a:alpha val="19000"/>
                </a:srgbClr>
              </a:gs>
              <a:gs pos="100000">
                <a:srgbClr val="0A1332">
                  <a:alpha val="38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>
              <a:latin typeface="Source Han Sans CN Regular"/>
              <a:ea typeface="Source Han Sans CN Regular"/>
            </a:endParaRPr>
          </a:p>
        </p:txBody>
      </p:sp>
      <p:pic>
        <p:nvPicPr>
          <p:cNvPr id="142" name="图片 141">
            <a:extLst>
              <a:ext uri="{FF2B5EF4-FFF2-40B4-BE49-F238E27FC236}">
                <a16:creationId xmlns:a16="http://schemas.microsoft.com/office/drawing/2014/main" id="{07931AD3-43A6-4A46-9D00-B449E573E0D4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547772" y="2968883"/>
            <a:ext cx="2094121" cy="1151137"/>
          </a:xfrm>
          <a:prstGeom prst="rect">
            <a:avLst/>
          </a:prstGeom>
        </p:spPr>
      </p:pic>
      <p:sp>
        <p:nvSpPr>
          <p:cNvPr id="143" name="矩形 142">
            <a:extLst>
              <a:ext uri="{FF2B5EF4-FFF2-40B4-BE49-F238E27FC236}">
                <a16:creationId xmlns:a16="http://schemas.microsoft.com/office/drawing/2014/main" id="{68CA5E85-B70C-964B-886D-320F9A956B58}"/>
              </a:ext>
            </a:extLst>
          </p:cNvPr>
          <p:cNvSpPr/>
          <p:nvPr/>
        </p:nvSpPr>
        <p:spPr>
          <a:xfrm>
            <a:off x="5668170" y="3016940"/>
            <a:ext cx="957698" cy="36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镜像缓存</a:t>
            </a:r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B10708B5-8ED4-4740-8C52-1F5D8E165FBA}"/>
              </a:ext>
            </a:extLst>
          </p:cNvPr>
          <p:cNvSpPr/>
          <p:nvPr/>
        </p:nvSpPr>
        <p:spPr>
          <a:xfrm>
            <a:off x="5668170" y="3367557"/>
            <a:ext cx="1689765" cy="557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1100" spc="40" dirty="0">
                <a:solidFill>
                  <a:schemeClr val="bg1">
                    <a:lumMod val="9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可预先加载制定镜像到缓存中旬</a:t>
            </a:r>
          </a:p>
        </p:txBody>
      </p:sp>
      <p:sp>
        <p:nvSpPr>
          <p:cNvPr id="146" name="饼形 145">
            <a:extLst>
              <a:ext uri="{FF2B5EF4-FFF2-40B4-BE49-F238E27FC236}">
                <a16:creationId xmlns:a16="http://schemas.microsoft.com/office/drawing/2014/main" id="{DA14B83F-CD9D-A941-ABA8-09EB571DE74A}"/>
              </a:ext>
            </a:extLst>
          </p:cNvPr>
          <p:cNvSpPr/>
          <p:nvPr/>
        </p:nvSpPr>
        <p:spPr>
          <a:xfrm>
            <a:off x="6931318" y="3417374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3" name="圆角矩形 150">
            <a:extLst>
              <a:ext uri="{FF2B5EF4-FFF2-40B4-BE49-F238E27FC236}">
                <a16:creationId xmlns:a16="http://schemas.microsoft.com/office/drawing/2014/main" id="{9B06AD36-C49A-9C42-98E2-A3861D34EB4A}"/>
              </a:ext>
            </a:extLst>
          </p:cNvPr>
          <p:cNvSpPr/>
          <p:nvPr/>
        </p:nvSpPr>
        <p:spPr>
          <a:xfrm>
            <a:off x="3118709" y="1492134"/>
            <a:ext cx="1859207" cy="2611394"/>
          </a:xfrm>
          <a:prstGeom prst="roundRect">
            <a:avLst>
              <a:gd name="adj" fmla="val 2946"/>
            </a:avLst>
          </a:prstGeom>
          <a:gradFill flip="none" rotWithShape="1">
            <a:gsLst>
              <a:gs pos="0">
                <a:srgbClr val="285A71">
                  <a:alpha val="88000"/>
                </a:srgbClr>
              </a:gs>
              <a:gs pos="100000">
                <a:srgbClr val="203B50">
                  <a:alpha val="55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dirty="0">
              <a:solidFill>
                <a:schemeClr val="lt1"/>
              </a:solidFill>
            </a:endParaRPr>
          </a:p>
        </p:txBody>
      </p:sp>
      <p:sp>
        <p:nvSpPr>
          <p:cNvPr id="164" name="圆角矩形 150">
            <a:extLst>
              <a:ext uri="{FF2B5EF4-FFF2-40B4-BE49-F238E27FC236}">
                <a16:creationId xmlns:a16="http://schemas.microsoft.com/office/drawing/2014/main" id="{CDBBD72D-A221-DE48-8D16-2D49627CE780}"/>
              </a:ext>
            </a:extLst>
          </p:cNvPr>
          <p:cNvSpPr/>
          <p:nvPr/>
        </p:nvSpPr>
        <p:spPr>
          <a:xfrm>
            <a:off x="927445" y="1492134"/>
            <a:ext cx="2009206" cy="2611394"/>
          </a:xfrm>
          <a:prstGeom prst="roundRect">
            <a:avLst>
              <a:gd name="adj" fmla="val 2946"/>
            </a:avLst>
          </a:prstGeom>
          <a:gradFill flip="none" rotWithShape="1">
            <a:gsLst>
              <a:gs pos="0">
                <a:srgbClr val="285A71">
                  <a:alpha val="88000"/>
                </a:srgbClr>
              </a:gs>
              <a:gs pos="100000">
                <a:srgbClr val="203B50">
                  <a:alpha val="55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dirty="0">
              <a:solidFill>
                <a:schemeClr val="lt1"/>
              </a:solidFill>
            </a:endParaRPr>
          </a:p>
        </p:txBody>
      </p:sp>
      <p:sp>
        <p:nvSpPr>
          <p:cNvPr id="165" name="圆角矩形 151">
            <a:extLst>
              <a:ext uri="{FF2B5EF4-FFF2-40B4-BE49-F238E27FC236}">
                <a16:creationId xmlns:a16="http://schemas.microsoft.com/office/drawing/2014/main" id="{62D4BDDE-5339-8948-98D1-194DEB8293FA}"/>
              </a:ext>
            </a:extLst>
          </p:cNvPr>
          <p:cNvSpPr/>
          <p:nvPr/>
        </p:nvSpPr>
        <p:spPr>
          <a:xfrm>
            <a:off x="1184922" y="2101709"/>
            <a:ext cx="1434411" cy="39572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166" name="杀死进程">
            <a:extLst>
              <a:ext uri="{FF2B5EF4-FFF2-40B4-BE49-F238E27FC236}">
                <a16:creationId xmlns:a16="http://schemas.microsoft.com/office/drawing/2014/main" id="{4673B5F1-2241-6D41-A4B0-E5ED6063AD40}"/>
              </a:ext>
            </a:extLst>
          </p:cNvPr>
          <p:cNvSpPr txBox="1"/>
          <p:nvPr/>
        </p:nvSpPr>
        <p:spPr>
          <a:xfrm>
            <a:off x="1695366" y="2179578"/>
            <a:ext cx="562486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0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Cube</a:t>
            </a:r>
            <a:endParaRPr sz="1000" dirty="0">
              <a:solidFill>
                <a:schemeClr val="bg1"/>
              </a:solidFill>
              <a:latin typeface="Exo" pitchFamily="2" charset="0"/>
              <a:ea typeface="Source Han Sans CN Medium" panose="020B0500000000000000" pitchFamily="34" charset="-128"/>
            </a:endParaRPr>
          </a:p>
        </p:txBody>
      </p:sp>
      <p:grpSp>
        <p:nvGrpSpPr>
          <p:cNvPr id="168" name="成组">
            <a:extLst>
              <a:ext uri="{FF2B5EF4-FFF2-40B4-BE49-F238E27FC236}">
                <a16:creationId xmlns:a16="http://schemas.microsoft.com/office/drawing/2014/main" id="{95A1402C-8015-0B4B-9BD2-61809DDE1C72}"/>
              </a:ext>
            </a:extLst>
          </p:cNvPr>
          <p:cNvGrpSpPr/>
          <p:nvPr/>
        </p:nvGrpSpPr>
        <p:grpSpPr>
          <a:xfrm>
            <a:off x="3290164" y="2101709"/>
            <a:ext cx="1220679" cy="326899"/>
            <a:chOff x="0" y="0"/>
            <a:chExt cx="2652637" cy="608462"/>
          </a:xfrm>
        </p:grpSpPr>
        <p:sp>
          <p:nvSpPr>
            <p:cNvPr id="169" name="矩形">
              <a:extLst>
                <a:ext uri="{FF2B5EF4-FFF2-40B4-BE49-F238E27FC236}">
                  <a16:creationId xmlns:a16="http://schemas.microsoft.com/office/drawing/2014/main" id="{A7250DD2-1CD9-BD40-88AE-4DEA210D758A}"/>
                </a:ext>
              </a:extLst>
            </p:cNvPr>
            <p:cNvSpPr/>
            <p:nvPr/>
          </p:nvSpPr>
          <p:spPr>
            <a:xfrm>
              <a:off x="0" y="0"/>
              <a:ext cx="2652637" cy="602091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70" name="矩形">
              <a:extLst>
                <a:ext uri="{FF2B5EF4-FFF2-40B4-BE49-F238E27FC236}">
                  <a16:creationId xmlns:a16="http://schemas.microsoft.com/office/drawing/2014/main" id="{3155AE87-68EE-2542-8C15-2DB4BDB41B77}"/>
                </a:ext>
              </a:extLst>
            </p:cNvPr>
            <p:cNvSpPr/>
            <p:nvPr/>
          </p:nvSpPr>
          <p:spPr>
            <a:xfrm>
              <a:off x="0" y="6373"/>
              <a:ext cx="91176" cy="602089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71" name="杀死进程">
            <a:extLst>
              <a:ext uri="{FF2B5EF4-FFF2-40B4-BE49-F238E27FC236}">
                <a16:creationId xmlns:a16="http://schemas.microsoft.com/office/drawing/2014/main" id="{F62DB272-E732-D448-9676-DE36C989891C}"/>
              </a:ext>
            </a:extLst>
          </p:cNvPr>
          <p:cNvSpPr txBox="1"/>
          <p:nvPr/>
        </p:nvSpPr>
        <p:spPr>
          <a:xfrm>
            <a:off x="3404701" y="2147111"/>
            <a:ext cx="1033562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" altLang="zh-CN" sz="1000" dirty="0">
                <a:solidFill>
                  <a:schemeClr val="bg1"/>
                </a:solidFill>
                <a:latin typeface="Exo" pitchFamily="2" charset="0"/>
                <a:ea typeface="Microsoft YaHei Light" panose="020B0502040204020203" pitchFamily="34" charset="-122"/>
              </a:rPr>
              <a:t>Cached image</a:t>
            </a:r>
          </a:p>
        </p:txBody>
      </p:sp>
      <p:sp>
        <p:nvSpPr>
          <p:cNvPr id="172" name="圆角矩形 151">
            <a:extLst>
              <a:ext uri="{FF2B5EF4-FFF2-40B4-BE49-F238E27FC236}">
                <a16:creationId xmlns:a16="http://schemas.microsoft.com/office/drawing/2014/main" id="{D6FA341A-03D9-A64B-9A9D-46F1E22D8FF0}"/>
              </a:ext>
            </a:extLst>
          </p:cNvPr>
          <p:cNvSpPr/>
          <p:nvPr/>
        </p:nvSpPr>
        <p:spPr>
          <a:xfrm>
            <a:off x="1184922" y="2801925"/>
            <a:ext cx="1434411" cy="39572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173" name="杀死进程">
            <a:extLst>
              <a:ext uri="{FF2B5EF4-FFF2-40B4-BE49-F238E27FC236}">
                <a16:creationId xmlns:a16="http://schemas.microsoft.com/office/drawing/2014/main" id="{A9108C79-4538-8341-940D-1A4823E32C89}"/>
              </a:ext>
            </a:extLst>
          </p:cNvPr>
          <p:cNvSpPr txBox="1"/>
          <p:nvPr/>
        </p:nvSpPr>
        <p:spPr>
          <a:xfrm>
            <a:off x="1222887" y="2885631"/>
            <a:ext cx="1373616" cy="3957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0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Network block</a:t>
            </a:r>
            <a:r>
              <a:rPr lang="zh-CN" altLang="en-US" sz="10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 </a:t>
            </a:r>
            <a:r>
              <a:rPr lang="en-US" altLang="zh-CN" sz="10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image</a:t>
            </a:r>
          </a:p>
          <a:p>
            <a:endParaRPr sz="1000" dirty="0">
              <a:solidFill>
                <a:schemeClr val="bg1"/>
              </a:solidFill>
              <a:latin typeface="Exo" pitchFamily="2" charset="0"/>
              <a:ea typeface="Source Han Sans CN Medium" panose="020B0500000000000000" pitchFamily="34" charset="-128"/>
            </a:endParaRPr>
          </a:p>
        </p:txBody>
      </p:sp>
      <p:sp>
        <p:nvSpPr>
          <p:cNvPr id="174" name="圆角矩形 151">
            <a:extLst>
              <a:ext uri="{FF2B5EF4-FFF2-40B4-BE49-F238E27FC236}">
                <a16:creationId xmlns:a16="http://schemas.microsoft.com/office/drawing/2014/main" id="{117A6156-89A8-A843-B4EE-4ADCFC248177}"/>
              </a:ext>
            </a:extLst>
          </p:cNvPr>
          <p:cNvSpPr/>
          <p:nvPr/>
        </p:nvSpPr>
        <p:spPr>
          <a:xfrm>
            <a:off x="1184922" y="3477427"/>
            <a:ext cx="1434411" cy="39572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0000"/>
                </a:srgbClr>
              </a:gs>
              <a:gs pos="100000">
                <a:srgbClr val="0A1332">
                  <a:alpha val="81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175" name="杀死进程">
            <a:extLst>
              <a:ext uri="{FF2B5EF4-FFF2-40B4-BE49-F238E27FC236}">
                <a16:creationId xmlns:a16="http://schemas.microsoft.com/office/drawing/2014/main" id="{EEED6A98-2568-CD41-923A-575711C9512F}"/>
              </a:ext>
            </a:extLst>
          </p:cNvPr>
          <p:cNvSpPr txBox="1"/>
          <p:nvPr/>
        </p:nvSpPr>
        <p:spPr>
          <a:xfrm>
            <a:off x="1500029" y="3561133"/>
            <a:ext cx="1054997" cy="3957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000" dirty="0">
                <a:solidFill>
                  <a:schemeClr val="bg1"/>
                </a:solidFill>
                <a:latin typeface="Exo" pitchFamily="2" charset="0"/>
              </a:rPr>
              <a:t>Local cache</a:t>
            </a:r>
            <a:endParaRPr lang="zh-CN" altLang="en-US" sz="1000" dirty="0">
              <a:solidFill>
                <a:schemeClr val="bg1"/>
              </a:solidFill>
              <a:latin typeface="Exo" pitchFamily="2" charset="0"/>
            </a:endParaRPr>
          </a:p>
          <a:p>
            <a:endParaRPr sz="1000" dirty="0">
              <a:solidFill>
                <a:schemeClr val="bg1"/>
              </a:solidFill>
              <a:latin typeface="Exo" pitchFamily="2" charset="0"/>
              <a:ea typeface="Source Han Sans CN Medium" panose="020B0500000000000000" pitchFamily="34" charset="-128"/>
            </a:endParaRPr>
          </a:p>
        </p:txBody>
      </p:sp>
      <p:grpSp>
        <p:nvGrpSpPr>
          <p:cNvPr id="176" name="成组">
            <a:extLst>
              <a:ext uri="{FF2B5EF4-FFF2-40B4-BE49-F238E27FC236}">
                <a16:creationId xmlns:a16="http://schemas.microsoft.com/office/drawing/2014/main" id="{E64D792F-6E78-1C42-BFAD-4A00620C805A}"/>
              </a:ext>
            </a:extLst>
          </p:cNvPr>
          <p:cNvGrpSpPr/>
          <p:nvPr/>
        </p:nvGrpSpPr>
        <p:grpSpPr>
          <a:xfrm>
            <a:off x="3290164" y="2645407"/>
            <a:ext cx="1220679" cy="326899"/>
            <a:chOff x="0" y="0"/>
            <a:chExt cx="2652637" cy="608462"/>
          </a:xfrm>
        </p:grpSpPr>
        <p:sp>
          <p:nvSpPr>
            <p:cNvPr id="177" name="矩形">
              <a:extLst>
                <a:ext uri="{FF2B5EF4-FFF2-40B4-BE49-F238E27FC236}">
                  <a16:creationId xmlns:a16="http://schemas.microsoft.com/office/drawing/2014/main" id="{9A487BB1-BBF5-7E47-8BA4-12DE71E90C0C}"/>
                </a:ext>
              </a:extLst>
            </p:cNvPr>
            <p:cNvSpPr/>
            <p:nvPr/>
          </p:nvSpPr>
          <p:spPr>
            <a:xfrm>
              <a:off x="0" y="0"/>
              <a:ext cx="2652637" cy="602091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78" name="矩形">
              <a:extLst>
                <a:ext uri="{FF2B5EF4-FFF2-40B4-BE49-F238E27FC236}">
                  <a16:creationId xmlns:a16="http://schemas.microsoft.com/office/drawing/2014/main" id="{2F1AEA5C-CDA8-9542-B732-DFD30C091E33}"/>
                </a:ext>
              </a:extLst>
            </p:cNvPr>
            <p:cNvSpPr/>
            <p:nvPr/>
          </p:nvSpPr>
          <p:spPr>
            <a:xfrm>
              <a:off x="0" y="6373"/>
              <a:ext cx="91176" cy="602089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79" name="杀死进程">
            <a:extLst>
              <a:ext uri="{FF2B5EF4-FFF2-40B4-BE49-F238E27FC236}">
                <a16:creationId xmlns:a16="http://schemas.microsoft.com/office/drawing/2014/main" id="{776579C8-791F-6840-A1B8-66B75A88EA61}"/>
              </a:ext>
            </a:extLst>
          </p:cNvPr>
          <p:cNvSpPr txBox="1"/>
          <p:nvPr/>
        </p:nvSpPr>
        <p:spPr>
          <a:xfrm>
            <a:off x="3404701" y="2690809"/>
            <a:ext cx="1033562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" altLang="zh-CN" sz="1000" dirty="0">
                <a:solidFill>
                  <a:schemeClr val="bg1"/>
                </a:solidFill>
                <a:latin typeface="Exo" pitchFamily="2" charset="0"/>
                <a:ea typeface="Microsoft YaHei Light" panose="020B0502040204020203" pitchFamily="34" charset="-122"/>
              </a:rPr>
              <a:t>Cached image</a:t>
            </a:r>
          </a:p>
        </p:txBody>
      </p:sp>
      <p:grpSp>
        <p:nvGrpSpPr>
          <p:cNvPr id="180" name="成组">
            <a:extLst>
              <a:ext uri="{FF2B5EF4-FFF2-40B4-BE49-F238E27FC236}">
                <a16:creationId xmlns:a16="http://schemas.microsoft.com/office/drawing/2014/main" id="{876DD663-EDD2-2C4A-AF53-70F128F6CEAC}"/>
              </a:ext>
            </a:extLst>
          </p:cNvPr>
          <p:cNvGrpSpPr/>
          <p:nvPr/>
        </p:nvGrpSpPr>
        <p:grpSpPr>
          <a:xfrm>
            <a:off x="3290164" y="3180867"/>
            <a:ext cx="1220679" cy="326899"/>
            <a:chOff x="0" y="0"/>
            <a:chExt cx="2652637" cy="608462"/>
          </a:xfrm>
        </p:grpSpPr>
        <p:sp>
          <p:nvSpPr>
            <p:cNvPr id="181" name="矩形">
              <a:extLst>
                <a:ext uri="{FF2B5EF4-FFF2-40B4-BE49-F238E27FC236}">
                  <a16:creationId xmlns:a16="http://schemas.microsoft.com/office/drawing/2014/main" id="{81C4F2B7-D8B5-DA47-87C8-E2044ACA83BA}"/>
                </a:ext>
              </a:extLst>
            </p:cNvPr>
            <p:cNvSpPr/>
            <p:nvPr/>
          </p:nvSpPr>
          <p:spPr>
            <a:xfrm>
              <a:off x="0" y="0"/>
              <a:ext cx="2652637" cy="602091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686A95">
                    <a:alpha val="0"/>
                  </a:srgbClr>
                </a:gs>
                <a:gs pos="91108">
                  <a:srgbClr val="5D8395"/>
                </a:gs>
              </a:gsLst>
              <a:lin ang="0" scaled="0"/>
            </a:gra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  <p:sp>
          <p:nvSpPr>
            <p:cNvPr id="182" name="矩形">
              <a:extLst>
                <a:ext uri="{FF2B5EF4-FFF2-40B4-BE49-F238E27FC236}">
                  <a16:creationId xmlns:a16="http://schemas.microsoft.com/office/drawing/2014/main" id="{14444272-4002-2A4B-8977-AD99E3C56A07}"/>
                </a:ext>
              </a:extLst>
            </p:cNvPr>
            <p:cNvSpPr/>
            <p:nvPr/>
          </p:nvSpPr>
          <p:spPr>
            <a:xfrm>
              <a:off x="0" y="6373"/>
              <a:ext cx="91176" cy="602089"/>
            </a:xfrm>
            <a:prstGeom prst="roundRect">
              <a:avLst>
                <a:gd name="adj" fmla="val 0"/>
              </a:avLst>
            </a:prstGeom>
            <a:solidFill>
              <a:srgbClr val="E9BB7A"/>
            </a:solidFill>
            <a:ln w="3175" cap="flat">
              <a:noFill/>
              <a:miter lim="400000"/>
            </a:ln>
            <a:effectLst/>
          </p:spPr>
          <p:txBody>
            <a:bodyPr wrap="square" lIns="43547" tIns="43547" rIns="43547" bIns="43547" numCol="1" anchor="ctr">
              <a:noAutofit/>
            </a:bodyPr>
            <a:lstStyle/>
            <a:p>
              <a:pPr defTabSz="653247">
                <a:defRPr sz="1800">
                  <a:latin typeface="Source Han Sans CN Regular"/>
                  <a:ea typeface="Source Han Sans CN Regular"/>
                  <a:cs typeface="Source Han Sans CN Regular"/>
                  <a:sym typeface="Source Han Sans CN Regular"/>
                </a:defRPr>
              </a:pPr>
              <a:endParaRPr sz="643" dirty="0"/>
            </a:p>
          </p:txBody>
        </p:sp>
      </p:grpSp>
      <p:sp>
        <p:nvSpPr>
          <p:cNvPr id="183" name="杀死进程">
            <a:extLst>
              <a:ext uri="{FF2B5EF4-FFF2-40B4-BE49-F238E27FC236}">
                <a16:creationId xmlns:a16="http://schemas.microsoft.com/office/drawing/2014/main" id="{F9FDD72A-D9EE-8048-B7C7-E393144B8F91}"/>
              </a:ext>
            </a:extLst>
          </p:cNvPr>
          <p:cNvSpPr txBox="1"/>
          <p:nvPr/>
        </p:nvSpPr>
        <p:spPr>
          <a:xfrm>
            <a:off x="3404701" y="3226269"/>
            <a:ext cx="1033562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" altLang="zh-CN" sz="1000" dirty="0">
                <a:solidFill>
                  <a:schemeClr val="bg1"/>
                </a:solidFill>
                <a:latin typeface="Exo" pitchFamily="2" charset="0"/>
                <a:ea typeface="Microsoft YaHei Light" panose="020B0502040204020203" pitchFamily="34" charset="-122"/>
              </a:rPr>
              <a:t>Cached image</a:t>
            </a:r>
          </a:p>
        </p:txBody>
      </p:sp>
      <p:cxnSp>
        <p:nvCxnSpPr>
          <p:cNvPr id="185" name="直线箭头连接符 184">
            <a:extLst>
              <a:ext uri="{FF2B5EF4-FFF2-40B4-BE49-F238E27FC236}">
                <a16:creationId xmlns:a16="http://schemas.microsoft.com/office/drawing/2014/main" id="{BA67D73A-5CC4-9C44-BCB2-08AD4D9006FF}"/>
              </a:ext>
            </a:extLst>
          </p:cNvPr>
          <p:cNvCxnSpPr/>
          <p:nvPr/>
        </p:nvCxnSpPr>
        <p:spPr>
          <a:xfrm flipV="1">
            <a:off x="1881199" y="2471442"/>
            <a:ext cx="0" cy="298934"/>
          </a:xfrm>
          <a:prstGeom prst="straightConnector1">
            <a:avLst/>
          </a:prstGeom>
          <a:ln w="9525">
            <a:solidFill>
              <a:srgbClr val="FFDE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线箭头连接符 185">
            <a:extLst>
              <a:ext uri="{FF2B5EF4-FFF2-40B4-BE49-F238E27FC236}">
                <a16:creationId xmlns:a16="http://schemas.microsoft.com/office/drawing/2014/main" id="{0DAC3559-FA01-894E-BF7D-E2700EA031FD}"/>
              </a:ext>
            </a:extLst>
          </p:cNvPr>
          <p:cNvCxnSpPr/>
          <p:nvPr/>
        </p:nvCxnSpPr>
        <p:spPr>
          <a:xfrm flipV="1">
            <a:off x="2161286" y="3188134"/>
            <a:ext cx="0" cy="298934"/>
          </a:xfrm>
          <a:prstGeom prst="straightConnector1">
            <a:avLst/>
          </a:prstGeom>
          <a:ln w="9525">
            <a:solidFill>
              <a:srgbClr val="FFDE8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线箭头连接符 186">
            <a:extLst>
              <a:ext uri="{FF2B5EF4-FFF2-40B4-BE49-F238E27FC236}">
                <a16:creationId xmlns:a16="http://schemas.microsoft.com/office/drawing/2014/main" id="{777C12CA-D305-D74B-AB56-22DC29B70EA2}"/>
              </a:ext>
            </a:extLst>
          </p:cNvPr>
          <p:cNvCxnSpPr/>
          <p:nvPr/>
        </p:nvCxnSpPr>
        <p:spPr>
          <a:xfrm flipV="1">
            <a:off x="1576400" y="3188134"/>
            <a:ext cx="0" cy="298934"/>
          </a:xfrm>
          <a:prstGeom prst="straightConnector1">
            <a:avLst/>
          </a:prstGeom>
          <a:ln w="9525">
            <a:solidFill>
              <a:srgbClr val="FFDE8D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线连接符 188">
            <a:extLst>
              <a:ext uri="{FF2B5EF4-FFF2-40B4-BE49-F238E27FC236}">
                <a16:creationId xmlns:a16="http://schemas.microsoft.com/office/drawing/2014/main" id="{2D816B08-8520-D64E-A7C0-08D17538BB41}"/>
              </a:ext>
            </a:extLst>
          </p:cNvPr>
          <p:cNvCxnSpPr/>
          <p:nvPr/>
        </p:nvCxnSpPr>
        <p:spPr>
          <a:xfrm>
            <a:off x="2161286" y="3329774"/>
            <a:ext cx="1136822" cy="0"/>
          </a:xfrm>
          <a:prstGeom prst="line">
            <a:avLst/>
          </a:prstGeom>
          <a:ln w="9525">
            <a:solidFill>
              <a:srgbClr val="FFDE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杀死进程">
            <a:extLst>
              <a:ext uri="{FF2B5EF4-FFF2-40B4-BE49-F238E27FC236}">
                <a16:creationId xmlns:a16="http://schemas.microsoft.com/office/drawing/2014/main" id="{206EAA54-920E-1C43-976C-232F4DD952CB}"/>
              </a:ext>
            </a:extLst>
          </p:cNvPr>
          <p:cNvSpPr txBox="1"/>
          <p:nvPr/>
        </p:nvSpPr>
        <p:spPr>
          <a:xfrm>
            <a:off x="1216070" y="1650941"/>
            <a:ext cx="562486" cy="27261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200" dirty="0" err="1">
                <a:solidFill>
                  <a:srgbClr val="FFDE8D"/>
                </a:solidFill>
                <a:latin typeface="Exo" pitchFamily="2" charset="0"/>
                <a:ea typeface="Source Han Sans CN Medium" panose="020B0500000000000000" pitchFamily="34" charset="-128"/>
              </a:rPr>
              <a:t>Node</a:t>
            </a:r>
            <a:endParaRPr sz="1200" dirty="0">
              <a:solidFill>
                <a:srgbClr val="FFDE8D"/>
              </a:solidFill>
              <a:latin typeface="Exo" pitchFamily="2" charset="0"/>
              <a:ea typeface="Source Han Sans CN Medium" panose="020B0500000000000000" pitchFamily="34" charset="-128"/>
            </a:endParaRPr>
          </a:p>
        </p:txBody>
      </p:sp>
      <p:sp>
        <p:nvSpPr>
          <p:cNvPr id="191" name="杀死进程">
            <a:extLst>
              <a:ext uri="{FF2B5EF4-FFF2-40B4-BE49-F238E27FC236}">
                <a16:creationId xmlns:a16="http://schemas.microsoft.com/office/drawing/2014/main" id="{6776B7A0-9ED4-1545-885F-B97A9719D2D0}"/>
              </a:ext>
            </a:extLst>
          </p:cNvPr>
          <p:cNvSpPr txBox="1"/>
          <p:nvPr/>
        </p:nvSpPr>
        <p:spPr>
          <a:xfrm>
            <a:off x="3233584" y="1601444"/>
            <a:ext cx="1665476" cy="34109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1200" dirty="0" err="1">
                <a:solidFill>
                  <a:srgbClr val="FFDE8D"/>
                </a:solidFill>
                <a:latin typeface="Exo" pitchFamily="2" charset="0"/>
                <a:ea typeface="Source Han Sans CN Medium" panose="020B0500000000000000" pitchFamily="34" charset="-128"/>
              </a:rPr>
              <a:t>Image cache cluster</a:t>
            </a:r>
          </a:p>
        </p:txBody>
      </p:sp>
    </p:spTree>
    <p:extLst>
      <p:ext uri="{BB962C8B-B14F-4D97-AF65-F5344CB8AC3E}">
        <p14:creationId xmlns:p14="http://schemas.microsoft.com/office/powerpoint/2010/main" val="1880059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>
            <a:extLst>
              <a:ext uri="{FF2B5EF4-FFF2-40B4-BE49-F238E27FC236}">
                <a16:creationId xmlns:a16="http://schemas.microsoft.com/office/drawing/2014/main" id="{969D7000-8C0B-AC4D-8BAB-C87F80DA3F70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107843" y="1492134"/>
            <a:ext cx="2882948" cy="2714676"/>
          </a:xfrm>
          <a:prstGeom prst="rect">
            <a:avLst/>
          </a:prstGeom>
        </p:spPr>
      </p:pic>
      <p:sp>
        <p:nvSpPr>
          <p:cNvPr id="24" name="标题 2">
            <a:extLst>
              <a:ext uri="{FF2B5EF4-FFF2-40B4-BE49-F238E27FC236}">
                <a16:creationId xmlns:a16="http://schemas.microsoft.com/office/drawing/2014/main" id="{8D41D821-3B6C-F546-9A9D-16EA1149DD69}"/>
              </a:ext>
            </a:extLst>
          </p:cNvPr>
          <p:cNvSpPr txBox="1">
            <a:spLocks/>
          </p:cNvSpPr>
          <p:nvPr/>
        </p:nvSpPr>
        <p:spPr>
          <a:xfrm>
            <a:off x="2098845" y="513560"/>
            <a:ext cx="494631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kumimoji="1" sz="2572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defRPr>
            </a:lvl1pPr>
          </a:lstStyle>
          <a:p>
            <a:pPr algn="ctr"/>
            <a:r>
              <a:rPr lang="en-US" altLang="zh-CN" sz="2400" dirty="0"/>
              <a:t>VPC</a:t>
            </a:r>
            <a:r>
              <a:rPr lang="zh-CN" altLang="en-US" sz="2400" dirty="0"/>
              <a:t>网络</a:t>
            </a: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F083CBAD-79DD-F14A-AB41-70BB599E6881}"/>
              </a:ext>
            </a:extLst>
          </p:cNvPr>
          <p:cNvSpPr/>
          <p:nvPr/>
        </p:nvSpPr>
        <p:spPr>
          <a:xfrm>
            <a:off x="5158177" y="2249888"/>
            <a:ext cx="2762936" cy="1006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Cube</a:t>
            </a: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与</a:t>
            </a:r>
            <a:r>
              <a:rPr lang="en" altLang="zh-CN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VPC</a:t>
            </a: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内资源二层互通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不同</a:t>
            </a:r>
            <a:r>
              <a:rPr lang="en" altLang="zh-CN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VPC</a:t>
            </a: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内网络互相隔离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Cube</a:t>
            </a:r>
            <a:r>
              <a:rPr lang="zh-CN" altLang="en-US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实例拥有固定内网</a:t>
            </a:r>
            <a:r>
              <a:rPr lang="en" altLang="zh-CN" sz="14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IP</a:t>
            </a:r>
          </a:p>
        </p:txBody>
      </p:sp>
      <p:sp>
        <p:nvSpPr>
          <p:cNvPr id="146" name="饼形 145">
            <a:extLst>
              <a:ext uri="{FF2B5EF4-FFF2-40B4-BE49-F238E27FC236}">
                <a16:creationId xmlns:a16="http://schemas.microsoft.com/office/drawing/2014/main" id="{DA14B83F-CD9D-A941-ABA8-09EB571DE74A}"/>
              </a:ext>
            </a:extLst>
          </p:cNvPr>
          <p:cNvSpPr/>
          <p:nvPr/>
        </p:nvSpPr>
        <p:spPr>
          <a:xfrm>
            <a:off x="7290441" y="3483809"/>
            <a:ext cx="1400700" cy="1400700"/>
          </a:xfrm>
          <a:prstGeom prst="pie">
            <a:avLst>
              <a:gd name="adj1" fmla="val 10794310"/>
              <a:gd name="adj2" fmla="val 16200000"/>
            </a:avLst>
          </a:prstGeom>
          <a:gradFill>
            <a:gsLst>
              <a:gs pos="14000">
                <a:srgbClr val="304689">
                  <a:lumMod val="100000"/>
                  <a:alpha val="0"/>
                </a:srgbClr>
              </a:gs>
              <a:gs pos="100000">
                <a:srgbClr val="2A367B">
                  <a:alpha val="3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圆角矩形 150">
            <a:extLst>
              <a:ext uri="{FF2B5EF4-FFF2-40B4-BE49-F238E27FC236}">
                <a16:creationId xmlns:a16="http://schemas.microsoft.com/office/drawing/2014/main" id="{5C22FC80-D716-A04D-8254-613C681A9210}"/>
              </a:ext>
            </a:extLst>
          </p:cNvPr>
          <p:cNvSpPr/>
          <p:nvPr/>
        </p:nvSpPr>
        <p:spPr>
          <a:xfrm>
            <a:off x="927444" y="1492134"/>
            <a:ext cx="3364469" cy="152480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285A71">
                  <a:alpha val="88000"/>
                </a:srgbClr>
              </a:gs>
              <a:gs pos="100000">
                <a:srgbClr val="203B50">
                  <a:alpha val="55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dirty="0">
              <a:solidFill>
                <a:schemeClr val="lt1"/>
              </a:solidFill>
            </a:endParaRPr>
          </a:p>
        </p:txBody>
      </p:sp>
      <p:sp>
        <p:nvSpPr>
          <p:cNvPr id="40" name="矩形">
            <a:extLst>
              <a:ext uri="{FF2B5EF4-FFF2-40B4-BE49-F238E27FC236}">
                <a16:creationId xmlns:a16="http://schemas.microsoft.com/office/drawing/2014/main" id="{CF4CD5B3-9201-5648-A841-6C8347CB28B9}"/>
              </a:ext>
            </a:extLst>
          </p:cNvPr>
          <p:cNvSpPr/>
          <p:nvPr/>
        </p:nvSpPr>
        <p:spPr>
          <a:xfrm>
            <a:off x="2721781" y="2102551"/>
            <a:ext cx="1220679" cy="32347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2D7CBE"/>
              </a:gs>
              <a:gs pos="99000">
                <a:srgbClr val="7FB4CE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41" name="杀死进程">
            <a:extLst>
              <a:ext uri="{FF2B5EF4-FFF2-40B4-BE49-F238E27FC236}">
                <a16:creationId xmlns:a16="http://schemas.microsoft.com/office/drawing/2014/main" id="{EED53F0F-F7CA-4841-B9B4-B9E25865C714}"/>
              </a:ext>
            </a:extLst>
          </p:cNvPr>
          <p:cNvSpPr txBox="1"/>
          <p:nvPr/>
        </p:nvSpPr>
        <p:spPr>
          <a:xfrm>
            <a:off x="2836318" y="2147953"/>
            <a:ext cx="1033562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1000" dirty="0" err="1">
                <a:solidFill>
                  <a:srgbClr val="FFD68E"/>
                </a:solidFill>
                <a:latin typeface="Exo" pitchFamily="2" charset="0"/>
                <a:ea typeface="Source Han Sans CN Medium" panose="020B0500000000000000" pitchFamily="34" charset="-128"/>
              </a:rPr>
              <a:t>Cube</a:t>
            </a:r>
            <a:endParaRPr lang="en" altLang="zh-CN" sz="1000" dirty="0">
              <a:solidFill>
                <a:srgbClr val="FFD68E"/>
              </a:solidFill>
              <a:latin typeface="Exo" pitchFamily="2" charset="0"/>
              <a:ea typeface="Microsoft YaHei Light" panose="020B0502040204020203" pitchFamily="34" charset="-122"/>
            </a:endParaRPr>
          </a:p>
        </p:txBody>
      </p:sp>
      <p:sp>
        <p:nvSpPr>
          <p:cNvPr id="42" name="圆角矩形 151">
            <a:extLst>
              <a:ext uri="{FF2B5EF4-FFF2-40B4-BE49-F238E27FC236}">
                <a16:creationId xmlns:a16="http://schemas.microsoft.com/office/drawing/2014/main" id="{059E3FA8-DD6E-CA43-9DFE-132C02877DFE}"/>
              </a:ext>
            </a:extLst>
          </p:cNvPr>
          <p:cNvSpPr/>
          <p:nvPr/>
        </p:nvSpPr>
        <p:spPr>
          <a:xfrm>
            <a:off x="927445" y="2753328"/>
            <a:ext cx="3364466" cy="272611"/>
          </a:xfrm>
          <a:prstGeom prst="roundRect">
            <a:avLst>
              <a:gd name="adj" fmla="val 862"/>
            </a:avLst>
          </a:prstGeom>
          <a:gradFill flip="none" rotWithShape="1">
            <a:gsLst>
              <a:gs pos="0">
                <a:srgbClr val="0D0D1E">
                  <a:alpha val="53000"/>
                </a:srgbClr>
              </a:gs>
              <a:gs pos="98000">
                <a:srgbClr val="0A1332">
                  <a:alpha val="4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714" dirty="0">
              <a:latin typeface="Source Han Sans CN Regular"/>
              <a:ea typeface="Source Han Sans CN Regular"/>
            </a:endParaRPr>
          </a:p>
        </p:txBody>
      </p:sp>
      <p:sp>
        <p:nvSpPr>
          <p:cNvPr id="43" name="杀死进程">
            <a:extLst>
              <a:ext uri="{FF2B5EF4-FFF2-40B4-BE49-F238E27FC236}">
                <a16:creationId xmlns:a16="http://schemas.microsoft.com/office/drawing/2014/main" id="{743A2CB9-8C53-324B-85FC-FC9FE01B3775}"/>
              </a:ext>
            </a:extLst>
          </p:cNvPr>
          <p:cNvSpPr txBox="1"/>
          <p:nvPr/>
        </p:nvSpPr>
        <p:spPr>
          <a:xfrm>
            <a:off x="2260686" y="2804440"/>
            <a:ext cx="755361" cy="21105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8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OVS Bridge</a:t>
            </a:r>
          </a:p>
        </p:txBody>
      </p:sp>
      <p:sp>
        <p:nvSpPr>
          <p:cNvPr id="44" name="矩形">
            <a:extLst>
              <a:ext uri="{FF2B5EF4-FFF2-40B4-BE49-F238E27FC236}">
                <a16:creationId xmlns:a16="http://schemas.microsoft.com/office/drawing/2014/main" id="{82F99696-53CE-C54D-980B-4761545ABFD8}"/>
              </a:ext>
            </a:extLst>
          </p:cNvPr>
          <p:cNvSpPr/>
          <p:nvPr/>
        </p:nvSpPr>
        <p:spPr>
          <a:xfrm>
            <a:off x="2715844" y="3344167"/>
            <a:ext cx="1220679" cy="86264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2D7CBE"/>
              </a:gs>
              <a:gs pos="99000">
                <a:srgbClr val="7FB4CE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45" name="杀死进程">
            <a:extLst>
              <a:ext uri="{FF2B5EF4-FFF2-40B4-BE49-F238E27FC236}">
                <a16:creationId xmlns:a16="http://schemas.microsoft.com/office/drawing/2014/main" id="{10552BF6-17C8-434F-A649-D2C137B60764}"/>
              </a:ext>
            </a:extLst>
          </p:cNvPr>
          <p:cNvSpPr txBox="1"/>
          <p:nvPr/>
        </p:nvSpPr>
        <p:spPr>
          <a:xfrm>
            <a:off x="2830381" y="3639183"/>
            <a:ext cx="1033562" cy="27261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1200" dirty="0">
                <a:solidFill>
                  <a:srgbClr val="FFD68E"/>
                </a:solidFill>
              </a:rPr>
              <a:t>UDB</a:t>
            </a:r>
            <a:endParaRPr lang="en" altLang="zh-CN" sz="1200" dirty="0">
              <a:solidFill>
                <a:srgbClr val="FFD68E"/>
              </a:solidFill>
              <a:latin typeface="Exo" pitchFamily="2" charset="0"/>
              <a:ea typeface="Microsoft YaHei Light" panose="020B0502040204020203" pitchFamily="34" charset="-122"/>
            </a:endParaRPr>
          </a:p>
        </p:txBody>
      </p: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D3FD294E-2B35-E348-9960-179F7F9C85AE}"/>
              </a:ext>
            </a:extLst>
          </p:cNvPr>
          <p:cNvCxnSpPr>
            <a:cxnSpLocks/>
          </p:cNvCxnSpPr>
          <p:nvPr/>
        </p:nvCxnSpPr>
        <p:spPr>
          <a:xfrm flipV="1">
            <a:off x="1877845" y="2596737"/>
            <a:ext cx="0" cy="665447"/>
          </a:xfrm>
          <a:prstGeom prst="straightConnector1">
            <a:avLst/>
          </a:prstGeom>
          <a:ln w="9525">
            <a:solidFill>
              <a:srgbClr val="FFDE8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杀死进程">
            <a:extLst>
              <a:ext uri="{FF2B5EF4-FFF2-40B4-BE49-F238E27FC236}">
                <a16:creationId xmlns:a16="http://schemas.microsoft.com/office/drawing/2014/main" id="{A16421CA-C670-AC40-A9AF-E605ED872801}"/>
              </a:ext>
            </a:extLst>
          </p:cNvPr>
          <p:cNvSpPr txBox="1"/>
          <p:nvPr/>
        </p:nvSpPr>
        <p:spPr>
          <a:xfrm>
            <a:off x="2453561" y="1630944"/>
            <a:ext cx="562486" cy="27261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r>
              <a:rPr lang="en-US" altLang="zh-CN" sz="1200" dirty="0" err="1">
                <a:solidFill>
                  <a:srgbClr val="FFDE8D"/>
                </a:solidFill>
                <a:latin typeface="Exo" pitchFamily="2" charset="0"/>
                <a:ea typeface="Source Han Sans CN Medium" panose="020B0500000000000000" pitchFamily="34" charset="-128"/>
              </a:rPr>
              <a:t>Node</a:t>
            </a:r>
            <a:endParaRPr sz="1200" dirty="0">
              <a:solidFill>
                <a:srgbClr val="FFDE8D"/>
              </a:solidFill>
              <a:latin typeface="Exo" pitchFamily="2" charset="0"/>
              <a:ea typeface="Source Han Sans CN Medium" panose="020B0500000000000000" pitchFamily="34" charset="-128"/>
            </a:endParaRPr>
          </a:p>
        </p:txBody>
      </p:sp>
      <p:sp>
        <p:nvSpPr>
          <p:cNvPr id="48" name="矩形">
            <a:extLst>
              <a:ext uri="{FF2B5EF4-FFF2-40B4-BE49-F238E27FC236}">
                <a16:creationId xmlns:a16="http://schemas.microsoft.com/office/drawing/2014/main" id="{C20DF0AC-9950-AE40-9DB6-F2B7AE23498C}"/>
              </a:ext>
            </a:extLst>
          </p:cNvPr>
          <p:cNvSpPr/>
          <p:nvPr/>
        </p:nvSpPr>
        <p:spPr>
          <a:xfrm>
            <a:off x="1280132" y="2101709"/>
            <a:ext cx="1220679" cy="323476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5832A5"/>
              </a:gs>
              <a:gs pos="0">
                <a:srgbClr val="383269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49" name="杀死进程">
            <a:extLst>
              <a:ext uri="{FF2B5EF4-FFF2-40B4-BE49-F238E27FC236}">
                <a16:creationId xmlns:a16="http://schemas.microsoft.com/office/drawing/2014/main" id="{C0467A03-F03E-9C45-A78B-F625ADD2417A}"/>
              </a:ext>
            </a:extLst>
          </p:cNvPr>
          <p:cNvSpPr txBox="1"/>
          <p:nvPr/>
        </p:nvSpPr>
        <p:spPr>
          <a:xfrm>
            <a:off x="1394669" y="2147111"/>
            <a:ext cx="1033562" cy="2418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10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Cube</a:t>
            </a:r>
            <a:endParaRPr lang="en" altLang="zh-CN" sz="1000" dirty="0">
              <a:solidFill>
                <a:schemeClr val="bg1"/>
              </a:solidFill>
              <a:latin typeface="Exo" pitchFamily="2" charset="0"/>
              <a:ea typeface="Microsoft YaHei Light" panose="020B0502040204020203" pitchFamily="34" charset="-122"/>
            </a:endParaRPr>
          </a:p>
        </p:txBody>
      </p:sp>
      <p:cxnSp>
        <p:nvCxnSpPr>
          <p:cNvPr id="50" name="直线箭头连接符 49">
            <a:extLst>
              <a:ext uri="{FF2B5EF4-FFF2-40B4-BE49-F238E27FC236}">
                <a16:creationId xmlns:a16="http://schemas.microsoft.com/office/drawing/2014/main" id="{D5FD86DC-19BE-104E-A7AE-F0A6662F9AA8}"/>
              </a:ext>
            </a:extLst>
          </p:cNvPr>
          <p:cNvCxnSpPr>
            <a:cxnSpLocks/>
          </p:cNvCxnSpPr>
          <p:nvPr/>
        </p:nvCxnSpPr>
        <p:spPr>
          <a:xfrm flipV="1">
            <a:off x="3319469" y="2613260"/>
            <a:ext cx="0" cy="648924"/>
          </a:xfrm>
          <a:prstGeom prst="straightConnector1">
            <a:avLst/>
          </a:prstGeom>
          <a:ln w="9525">
            <a:solidFill>
              <a:srgbClr val="FFDE8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">
            <a:extLst>
              <a:ext uri="{FF2B5EF4-FFF2-40B4-BE49-F238E27FC236}">
                <a16:creationId xmlns:a16="http://schemas.microsoft.com/office/drawing/2014/main" id="{B2E00A1E-015F-1F44-BD03-12AA6F07BC1C}"/>
              </a:ext>
            </a:extLst>
          </p:cNvPr>
          <p:cNvSpPr/>
          <p:nvPr/>
        </p:nvSpPr>
        <p:spPr>
          <a:xfrm>
            <a:off x="1267507" y="3340144"/>
            <a:ext cx="1220679" cy="84401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5832A5"/>
              </a:gs>
              <a:gs pos="0">
                <a:srgbClr val="383269"/>
              </a:gs>
            </a:gsLst>
            <a:lin ang="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643" dirty="0">
              <a:latin typeface="Source Han Sans CN Regular"/>
              <a:ea typeface="Source Han Sans CN Regular"/>
            </a:endParaRPr>
          </a:p>
        </p:txBody>
      </p:sp>
      <p:sp>
        <p:nvSpPr>
          <p:cNvPr id="52" name="杀死进程">
            <a:extLst>
              <a:ext uri="{FF2B5EF4-FFF2-40B4-BE49-F238E27FC236}">
                <a16:creationId xmlns:a16="http://schemas.microsoft.com/office/drawing/2014/main" id="{0C3B5BD1-31DA-514D-BE90-D0848838BB02}"/>
              </a:ext>
            </a:extLst>
          </p:cNvPr>
          <p:cNvSpPr txBox="1"/>
          <p:nvPr/>
        </p:nvSpPr>
        <p:spPr>
          <a:xfrm>
            <a:off x="1361066" y="3625847"/>
            <a:ext cx="1033562" cy="27261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1200" dirty="0">
                <a:solidFill>
                  <a:schemeClr val="bg1"/>
                </a:solidFill>
              </a:rPr>
              <a:t>UHOST</a:t>
            </a:r>
            <a:endParaRPr lang="en" altLang="zh-CN" sz="1200" dirty="0">
              <a:solidFill>
                <a:schemeClr val="bg1"/>
              </a:solidFill>
              <a:latin typeface="Exo" pitchFamily="2" charset="0"/>
              <a:ea typeface="Microsoft YaHei Light" panose="020B0502040204020203" pitchFamily="34" charset="-122"/>
            </a:endParaRPr>
          </a:p>
        </p:txBody>
      </p:sp>
      <p:sp>
        <p:nvSpPr>
          <p:cNvPr id="53" name="矩形">
            <a:extLst>
              <a:ext uri="{FF2B5EF4-FFF2-40B4-BE49-F238E27FC236}">
                <a16:creationId xmlns:a16="http://schemas.microsoft.com/office/drawing/2014/main" id="{02ABA120-5D14-C44C-94C0-BF374CA77D10}"/>
              </a:ext>
            </a:extLst>
          </p:cNvPr>
          <p:cNvSpPr/>
          <p:nvPr/>
        </p:nvSpPr>
        <p:spPr>
          <a:xfrm>
            <a:off x="1620277" y="2431842"/>
            <a:ext cx="497439" cy="14656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3D2371">
                  <a:alpha val="37000"/>
                </a:srgbClr>
              </a:gs>
              <a:gs pos="100000">
                <a:srgbClr val="3D1950">
                  <a:alpha val="41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dirty="0">
              <a:solidFill>
                <a:schemeClr val="lt1"/>
              </a:solidFill>
            </a:endParaRPr>
          </a:p>
        </p:txBody>
      </p:sp>
      <p:sp>
        <p:nvSpPr>
          <p:cNvPr id="54" name="杀死进程">
            <a:extLst>
              <a:ext uri="{FF2B5EF4-FFF2-40B4-BE49-F238E27FC236}">
                <a16:creationId xmlns:a16="http://schemas.microsoft.com/office/drawing/2014/main" id="{CDB6B441-FE18-E24B-A6B9-EACA7F2459F1}"/>
              </a:ext>
            </a:extLst>
          </p:cNvPr>
          <p:cNvSpPr txBox="1"/>
          <p:nvPr/>
        </p:nvSpPr>
        <p:spPr>
          <a:xfrm>
            <a:off x="1723196" y="2409155"/>
            <a:ext cx="303081" cy="1956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7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TAP</a:t>
            </a:r>
            <a:endParaRPr lang="en" altLang="zh-CN" sz="700" dirty="0">
              <a:solidFill>
                <a:schemeClr val="bg1"/>
              </a:solidFill>
              <a:latin typeface="Exo" pitchFamily="2" charset="0"/>
              <a:ea typeface="Microsoft YaHei Light" panose="020B0502040204020203" pitchFamily="34" charset="-122"/>
            </a:endParaRPr>
          </a:p>
        </p:txBody>
      </p:sp>
      <p:sp>
        <p:nvSpPr>
          <p:cNvPr id="55" name="矩形">
            <a:extLst>
              <a:ext uri="{FF2B5EF4-FFF2-40B4-BE49-F238E27FC236}">
                <a16:creationId xmlns:a16="http://schemas.microsoft.com/office/drawing/2014/main" id="{8350EDE1-2BE8-D849-9264-11D72C6B00D1}"/>
              </a:ext>
            </a:extLst>
          </p:cNvPr>
          <p:cNvSpPr/>
          <p:nvPr/>
        </p:nvSpPr>
        <p:spPr>
          <a:xfrm>
            <a:off x="3053660" y="2431842"/>
            <a:ext cx="497439" cy="14656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3D2371">
                  <a:alpha val="39000"/>
                </a:srgbClr>
              </a:gs>
              <a:gs pos="100000">
                <a:srgbClr val="3D1950">
                  <a:alpha val="41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dirty="0">
              <a:solidFill>
                <a:schemeClr val="lt1"/>
              </a:solidFill>
            </a:endParaRPr>
          </a:p>
        </p:txBody>
      </p:sp>
      <p:sp>
        <p:nvSpPr>
          <p:cNvPr id="56" name="杀死进程">
            <a:extLst>
              <a:ext uri="{FF2B5EF4-FFF2-40B4-BE49-F238E27FC236}">
                <a16:creationId xmlns:a16="http://schemas.microsoft.com/office/drawing/2014/main" id="{7AE797F7-5550-2847-9956-8BEFCC1BDA16}"/>
              </a:ext>
            </a:extLst>
          </p:cNvPr>
          <p:cNvSpPr txBox="1"/>
          <p:nvPr/>
        </p:nvSpPr>
        <p:spPr>
          <a:xfrm>
            <a:off x="3156579" y="2409155"/>
            <a:ext cx="303081" cy="195666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3547" tIns="43547" rIns="43547" bIns="43547" numCol="1" anchor="ctr">
            <a:spAutoFit/>
          </a:bodyPr>
          <a:lstStyle>
            <a:lvl1pPr defTabSz="1828800">
              <a:defRPr sz="18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lvl1pPr>
          </a:lstStyle>
          <a:p>
            <a:pPr algn="ctr"/>
            <a:r>
              <a:rPr lang="en-US" altLang="zh-CN" sz="700" dirty="0" err="1">
                <a:solidFill>
                  <a:schemeClr val="bg1"/>
                </a:solidFill>
                <a:latin typeface="Exo" pitchFamily="2" charset="0"/>
                <a:ea typeface="Source Han Sans CN Medium" panose="020B0500000000000000" pitchFamily="34" charset="-128"/>
              </a:rPr>
              <a:t>TAP</a:t>
            </a:r>
            <a:endParaRPr lang="en" altLang="zh-CN" sz="700" dirty="0">
              <a:solidFill>
                <a:schemeClr val="bg1"/>
              </a:solidFill>
              <a:latin typeface="Exo" pitchFamily="2" charset="0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1071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7342</TotalTime>
  <Words>661</Words>
  <Application>Microsoft Macintosh PowerPoint</Application>
  <PresentationFormat>全屏显示(16:9)</PresentationFormat>
  <Paragraphs>216</Paragraphs>
  <Slides>16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Calibri</vt:lpstr>
      <vt:lpstr>Source Han Sans CN Regular</vt:lpstr>
      <vt:lpstr>Arial</vt:lpstr>
      <vt:lpstr>Exo</vt:lpstr>
      <vt:lpstr>Source Han Sans CN Light</vt:lpstr>
      <vt:lpstr>等线</vt:lpstr>
      <vt:lpstr>Source Han Sans CN</vt:lpstr>
      <vt:lpstr>Source Han Sans CN Medium</vt:lpstr>
      <vt:lpstr>微软雅黑</vt:lpstr>
      <vt:lpstr>Exo Black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王君颖</dc:creator>
  <cp:lastModifiedBy>Microsoft Office User</cp:lastModifiedBy>
  <cp:revision>494</cp:revision>
  <cp:lastPrinted>2020-09-22T05:58:52Z</cp:lastPrinted>
  <dcterms:created xsi:type="dcterms:W3CDTF">2019-08-19T05:30:30Z</dcterms:created>
  <dcterms:modified xsi:type="dcterms:W3CDTF">2020-10-14T08:02:29Z</dcterms:modified>
</cp:coreProperties>
</file>