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4"/>
  </p:notesMasterIdLst>
  <p:sldIdLst>
    <p:sldId id="256" r:id="rId2"/>
    <p:sldId id="297" r:id="rId3"/>
    <p:sldId id="260" r:id="rId4"/>
    <p:sldId id="263" r:id="rId5"/>
    <p:sldId id="265" r:id="rId6"/>
    <p:sldId id="305" r:id="rId7"/>
    <p:sldId id="304" r:id="rId8"/>
    <p:sldId id="303" r:id="rId9"/>
    <p:sldId id="306" r:id="rId10"/>
    <p:sldId id="307" r:id="rId11"/>
    <p:sldId id="298" r:id="rId12"/>
    <p:sldId id="262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299" r:id="rId22"/>
    <p:sldId id="264" r:id="rId23"/>
  </p:sldIdLst>
  <p:sldSz cx="9144000" cy="5143500" type="screen16x9"/>
  <p:notesSz cx="6858000" cy="9144000"/>
  <p:defaultTextStyle>
    <a:defPPr>
      <a:defRPr lang="zh-CN"/>
    </a:defPPr>
    <a:lvl1pPr marL="0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785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568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352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136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3920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6703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399488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271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50A0"/>
    <a:srgbClr val="5D287B"/>
    <a:srgbClr val="542779"/>
    <a:srgbClr val="524895"/>
    <a:srgbClr val="433A71"/>
    <a:srgbClr val="EABD7D"/>
    <a:srgbClr val="5D8395"/>
    <a:srgbClr val="060B1E"/>
    <a:srgbClr val="E5B976"/>
    <a:srgbClr val="A78C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85"/>
    <p:restoredTop sz="96935" autoAdjust="0"/>
  </p:normalViewPr>
  <p:slideViewPr>
    <p:cSldViewPr snapToGrid="0" snapToObjects="1">
      <p:cViewPr varScale="1">
        <p:scale>
          <a:sx n="145" d="100"/>
          <a:sy n="145" d="100"/>
        </p:scale>
        <p:origin x="200" y="176"/>
      </p:cViewPr>
      <p:guideLst/>
    </p:cSldViewPr>
  </p:slideViewPr>
  <p:notesTextViewPr>
    <p:cViewPr>
      <p:scale>
        <a:sx n="95" d="100"/>
        <a:sy n="95" d="100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329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DCD60-9CCB-CC4B-8E0F-CF2CBA93912B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99C16-E853-5541-80C5-93211B3ABB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9894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1pPr>
    <a:lvl2pPr marL="164912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2pPr>
    <a:lvl3pPr marL="329824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3pPr>
    <a:lvl4pPr marL="494736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4pPr>
    <a:lvl5pPr marL="659648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5pPr>
    <a:lvl6pPr marL="824560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6pPr>
    <a:lvl7pPr marL="989472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7pPr>
    <a:lvl8pPr marL="1154384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8pPr>
    <a:lvl9pPr marL="1319296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329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感谢大家关注</a:t>
            </a:r>
            <a:r>
              <a:rPr lang="en-US" altLang="zh-CN" sz="7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UCloud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TIC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大会，物联网专场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，我是</a:t>
            </a:r>
            <a:r>
              <a:rPr lang="en-US" altLang="zh-CN" sz="7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UCloud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物联网产品线的负责人钱波，下面将由我给大家介绍</a:t>
            </a:r>
            <a:r>
              <a:rPr lang="en-US" altLang="zh-CN" sz="7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UCloud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对新基建下的产业互联网的理解，</a:t>
            </a:r>
            <a:r>
              <a:rPr lang="en-US" altLang="zh-CN" sz="7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UCloud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推出的物联网产品矩阵、战略定位，最后会分享几个实际行业落地案例。</a:t>
            </a:r>
            <a:endParaRPr lang="en-US" altLang="zh-CN" sz="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76495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8882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1637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46262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0239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智慧社区涉及楼控系统、电梯系统、停车系统、通行系统、安防监控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、工单告警灯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系统。</a:t>
            </a:r>
          </a:p>
          <a:p>
            <a:r>
              <a:rPr lang="en-US" altLang="zh-CN" sz="7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UIoT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解决了最后一公里的问题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解耦了设备接入和应用开发，建立物联中台。</a:t>
            </a:r>
            <a:endParaRPr lang="en-US" altLang="zh-CN" sz="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5082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4203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7512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46578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1397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4844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物联网市场，据</a:t>
            </a:r>
            <a:r>
              <a:rPr lang="en-US" altLang="zh-CN" sz="7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Analytics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统计，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年，全球活跃的物联网设备数量达到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亿台，而这一数字正在以每秒新增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400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台设备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的速度持续增长，预计到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2025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年全球物联设备总数将达到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220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亿台；据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GSMA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智库预测，全球物联市场规模到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2025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年将达到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1.1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万亿美元，年复合增长率将达到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25%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这些设备遍布在我们的城市、社区、港口、工厂，利用数字化手段，实时感知世界每一次变化。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7999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1654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我们会继续和合作伙伴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一起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在更多的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行业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领域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深耕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，比如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提供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更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多行业的设备接入支持、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更智能的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边缘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场景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联动能力，更丰富的创新应用，为新基建下的产业互联网升级赋能。</a:t>
            </a:r>
            <a:endParaRPr lang="zh-CN" altLang="zh-CN" sz="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500"/>
              <a:t>谢谢大家！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41103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上云设备数量的持续增长带给我们如何服务好产业互联网的思考。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7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UCloud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秉承中立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与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开放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原则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，在新基建的背景下，进一步夯实自身在云计算、物联网、人工智能等领域的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产品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能力，确保用最好的技术为合作伙伴赋能，在智慧社区、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智能制造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、能源能耗、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新零售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等领域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联合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打造解决方案，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实现产业升级。</a:t>
            </a:r>
            <a:endParaRPr lang="zh-CN" altLang="zh-CN" sz="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09119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随着对不同行业的深入理解和对合作伙伴不同场景下的技术支撑，产业互联网下的设备接入也面临了各种各样的痛点：</a:t>
            </a:r>
          </a:p>
          <a:p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设备数量多，消息并发高。</a:t>
            </a:r>
            <a:endParaRPr lang="en-US" altLang="zh-CN" sz="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zh-CN" altLang="zh-CN" sz="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协议繁杂，设备接入难。</a:t>
            </a:r>
          </a:p>
          <a:p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无论是智慧社区还是智慧工厂，除了常用的工业协议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Modbus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、电表协议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DLT645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，现实中的设备还面临着大量的私有化协议，比如楼宇行业有</a:t>
            </a:r>
            <a:r>
              <a:rPr lang="en-US" altLang="zh-CN" sz="7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BACnet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KNX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，制造领域的机床、注塑机，每个品牌的设备接入都是令人头疼的问题。</a:t>
            </a:r>
          </a:p>
          <a:p>
            <a:pPr lvl="0"/>
            <a:endParaRPr lang="en-US" altLang="zh-CN" sz="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数据链路长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物联网不同于传统的互联网应用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涉及到设备端开发、网关侧的集成、云平台的设备管理、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行业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应用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功能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开发，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即所谓的云管边端都包括进来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技术架构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不解耦，应用重复造轮子。</a:t>
            </a:r>
          </a:p>
          <a:p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由于物联网的实施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很多现状是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项目制，接入的设备也是千差万别，这就导致设备接入缺乏统一的规范，设备接入和应用开发不解耦，每次项目实施都需要重新编写代码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重复造轮子，造成浪费。</a:t>
            </a:r>
          </a:p>
          <a:p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CN" altLang="zh-CN" sz="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设备分布不集中，老旧改造难。</a:t>
            </a:r>
          </a:p>
          <a:p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对物联网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设备的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边缘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接入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灵活性提出了巨大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挑战。</a:t>
            </a:r>
          </a:p>
          <a:p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正是基于以上痛点，</a:t>
            </a:r>
            <a:r>
              <a:rPr lang="en-US" altLang="zh-CN" sz="7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UCloud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先后推出</a:t>
            </a:r>
            <a:r>
              <a:rPr lang="en-US" altLang="zh-CN" sz="7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UIoT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Core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物联网通信云平台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en-US" altLang="zh-CN" sz="7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UIoT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物联设备接入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SDK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en-US" altLang="zh-CN" sz="7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UIoT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物联网边缘网关，致力于为设备提供一站式的上云解决方案，从而减少项目实施周期，节约人工成本，做到开箱即用。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536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9841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面对产业互联网实施所面临的问题，</a:t>
            </a:r>
            <a:r>
              <a:rPr lang="en-US" altLang="zh-CN" sz="7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UCloud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将持续做好物联网底座，聚焦新基建设施建设，通过优质的产品为产业赋能，目前物联网平台产品线共计发布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包括</a:t>
            </a:r>
            <a:r>
              <a:rPr lang="en-US" altLang="zh-CN" sz="7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UIoT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直连</a:t>
            </a:r>
            <a:r>
              <a:rPr lang="zh-CN" altLang="en-US" sz="7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设备</a:t>
            </a:r>
            <a:r>
              <a:rPr lang="en-US" altLang="zh-CN" sz="7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SDK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en-US" altLang="zh-CN" sz="7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UIoT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Core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en-US" altLang="zh-CN" sz="7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UIoT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三款产品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，帮助智能单品类设备和智慧场景类设备上云。</a:t>
            </a:r>
          </a:p>
          <a:p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智能设备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上云，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可以通过直连设备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SDK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与</a:t>
            </a:r>
            <a:r>
              <a:rPr lang="en-US" altLang="zh-CN" sz="7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7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Core</a:t>
            </a:r>
            <a:r>
              <a:rPr lang="zh-CN" altLang="en-US" sz="7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完成，</a:t>
            </a:r>
            <a:endParaRPr lang="en-US" altLang="zh-CN" sz="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智慧场景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的非直连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设备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上云（如各类传感器）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通过</a:t>
            </a:r>
            <a:r>
              <a:rPr lang="en-US" altLang="zh-CN" sz="7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Edge</a:t>
            </a:r>
            <a:r>
              <a:rPr lang="zh-CN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上云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与</a:t>
            </a:r>
            <a:r>
              <a:rPr lang="en-US" altLang="zh-CN" sz="7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Core</a:t>
            </a:r>
            <a:r>
              <a:rPr lang="zh-CN" altLang="en-US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来承载</a:t>
            </a:r>
            <a:endParaRPr lang="zh-CN" altLang="en-US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5352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500" dirty="0"/>
              <a:t>IoT Core</a:t>
            </a:r>
            <a:r>
              <a:rPr lang="zh-CN" altLang="en-US" sz="500" dirty="0"/>
              <a:t>作为万物互联的基石，承载了海量设备的连接，消息流转，搭建了设备与应用服务之间的桥梁。</a:t>
            </a:r>
            <a:endParaRPr lang="en-US" altLang="zh-CN" sz="500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0149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6861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28205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1695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187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2547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077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8855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71827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0656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10138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D06382-C069-744C-8A2D-4286C3ED17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975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7547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9357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8C25AB0-0405-9F4B-A873-A4437CE0F1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66000"/>
          </a:blip>
          <a:stretch>
            <a:fillRect/>
          </a:stretch>
        </p:blipFill>
        <p:spPr>
          <a:xfrm>
            <a:off x="407988" y="4819544"/>
            <a:ext cx="8416250" cy="1225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5B63A35-5903-6D4F-AB7A-DD8ED06BEAF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42000"/>
          </a:blip>
          <a:stretch>
            <a:fillRect/>
          </a:stretch>
        </p:blipFill>
        <p:spPr>
          <a:xfrm>
            <a:off x="7872549" y="287867"/>
            <a:ext cx="951689" cy="12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1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8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8.emf"/><Relationship Id="rId10" Type="http://schemas.openxmlformats.org/officeDocument/2006/relationships/image" Target="../media/image9.png"/><Relationship Id="rId4" Type="http://schemas.openxmlformats.org/officeDocument/2006/relationships/image" Target="../media/image17.emf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3.emf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5.jpe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38.svg"/><Relationship Id="rId4" Type="http://schemas.openxmlformats.org/officeDocument/2006/relationships/image" Target="../media/image7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10" Type="http://schemas.openxmlformats.org/officeDocument/2006/relationships/image" Target="../media/image44.svg"/><Relationship Id="rId4" Type="http://schemas.openxmlformats.org/officeDocument/2006/relationships/image" Target="../media/image7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10" Type="http://schemas.openxmlformats.org/officeDocument/2006/relationships/image" Target="../media/image22.emf"/><Relationship Id="rId4" Type="http://schemas.openxmlformats.org/officeDocument/2006/relationships/image" Target="../media/image16.emf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28.emf"/><Relationship Id="rId5" Type="http://schemas.openxmlformats.org/officeDocument/2006/relationships/image" Target="../media/image24.png"/><Relationship Id="rId10" Type="http://schemas.microsoft.com/office/2007/relationships/hdphoto" Target="../media/hdphoto1.wdp"/><Relationship Id="rId4" Type="http://schemas.openxmlformats.org/officeDocument/2006/relationships/image" Target="../media/image23.emf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D455309-7E6E-6748-B193-28F00A9C2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378" y="-173835"/>
            <a:ext cx="5319486" cy="457530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BD98086-CC59-024D-B4BA-5F33C336A07C}"/>
              </a:ext>
            </a:extLst>
          </p:cNvPr>
          <p:cNvSpPr txBox="1"/>
          <p:nvPr/>
        </p:nvSpPr>
        <p:spPr>
          <a:xfrm>
            <a:off x="713039" y="2113820"/>
            <a:ext cx="3797765" cy="639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58" spc="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Arial" panose="020B0604020202020204" pitchFamily="34" charset="0"/>
              </a:rPr>
              <a:t>新基建   新物联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8050294-A70D-CC45-A063-BA7E08EA681A}"/>
              </a:ext>
            </a:extLst>
          </p:cNvPr>
          <p:cNvSpPr txBox="1"/>
          <p:nvPr/>
        </p:nvSpPr>
        <p:spPr>
          <a:xfrm>
            <a:off x="713039" y="2962114"/>
            <a:ext cx="33659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1000">
                <a:solidFill>
                  <a:srgbClr val="E9BB7A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pc="300" dirty="0"/>
              <a:t>钱波 </a:t>
            </a:r>
            <a:r>
              <a:rPr lang="en-US" altLang="zh-CN" spc="300" dirty="0"/>
              <a:t>| </a:t>
            </a:r>
            <a:r>
              <a:rPr lang="en-US" altLang="zh-CN" spc="300" dirty="0" err="1"/>
              <a:t>UCloud</a:t>
            </a:r>
            <a:r>
              <a:rPr lang="en-US" altLang="zh-CN" spc="300" dirty="0"/>
              <a:t> </a:t>
            </a:r>
            <a:r>
              <a:rPr lang="zh-CN" altLang="en-US" spc="300" dirty="0"/>
              <a:t>物联网产品负责人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FE92A229-4019-9644-9D12-869DD3FD360C}"/>
              </a:ext>
            </a:extLst>
          </p:cNvPr>
          <p:cNvSpPr/>
          <p:nvPr/>
        </p:nvSpPr>
        <p:spPr>
          <a:xfrm>
            <a:off x="2152733" y="2500630"/>
            <a:ext cx="45719" cy="45719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2628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圆角矩形 125">
            <a:extLst>
              <a:ext uri="{FF2B5EF4-FFF2-40B4-BE49-F238E27FC236}">
                <a16:creationId xmlns:a16="http://schemas.microsoft.com/office/drawing/2014/main" id="{57159339-5539-8849-8261-CB2256CB21E7}"/>
              </a:ext>
            </a:extLst>
          </p:cNvPr>
          <p:cNvSpPr/>
          <p:nvPr/>
        </p:nvSpPr>
        <p:spPr>
          <a:xfrm flipV="1">
            <a:off x="4302684" y="1097053"/>
            <a:ext cx="4114870" cy="3142649"/>
          </a:xfrm>
          <a:prstGeom prst="roundRect">
            <a:avLst>
              <a:gd name="adj" fmla="val 802"/>
            </a:avLst>
          </a:prstGeom>
          <a:gradFill flip="none" rotWithShape="1">
            <a:gsLst>
              <a:gs pos="100000">
                <a:srgbClr val="1B254C">
                  <a:alpha val="22000"/>
                  <a:lumMod val="100000"/>
                </a:srgbClr>
              </a:gs>
              <a:gs pos="0">
                <a:srgbClr val="24305E">
                  <a:lumMod val="88000"/>
                  <a:lumOff val="12000"/>
                  <a:alpha val="90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 dirty="0">
              <a:solidFill>
                <a:schemeClr val="tx1"/>
              </a:solidFill>
              <a:latin typeface="Source Han Sans CN Regular"/>
              <a:ea typeface="Source Han Sans CN Regular"/>
            </a:endParaRPr>
          </a:p>
        </p:txBody>
      </p:sp>
      <p:sp>
        <p:nvSpPr>
          <p:cNvPr id="68" name="圆角矩形 150">
            <a:extLst>
              <a:ext uri="{FF2B5EF4-FFF2-40B4-BE49-F238E27FC236}">
                <a16:creationId xmlns:a16="http://schemas.microsoft.com/office/drawing/2014/main" id="{402F7DC6-04C0-C240-AD9A-D2FF827D1983}"/>
              </a:ext>
            </a:extLst>
          </p:cNvPr>
          <p:cNvSpPr/>
          <p:nvPr/>
        </p:nvSpPr>
        <p:spPr>
          <a:xfrm>
            <a:off x="830286" y="2314683"/>
            <a:ext cx="3366670" cy="1183782"/>
          </a:xfrm>
          <a:prstGeom prst="roundRect">
            <a:avLst>
              <a:gd name="adj" fmla="val 802"/>
            </a:avLst>
          </a:prstGeom>
          <a:gradFill flip="none" rotWithShape="1">
            <a:gsLst>
              <a:gs pos="100000">
                <a:srgbClr val="1B254C">
                  <a:lumMod val="93000"/>
                  <a:lumOff val="7000"/>
                  <a:alpha val="70000"/>
                </a:srgbClr>
              </a:gs>
              <a:gs pos="0">
                <a:srgbClr val="24305E">
                  <a:lumMod val="88000"/>
                  <a:lumOff val="12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122" name="圆角矩形 151">
            <a:extLst>
              <a:ext uri="{FF2B5EF4-FFF2-40B4-BE49-F238E27FC236}">
                <a16:creationId xmlns:a16="http://schemas.microsoft.com/office/drawing/2014/main" id="{CDFD80C8-AE64-0240-9CC0-5360B4D8EF07}"/>
              </a:ext>
            </a:extLst>
          </p:cNvPr>
          <p:cNvSpPr/>
          <p:nvPr/>
        </p:nvSpPr>
        <p:spPr>
          <a:xfrm>
            <a:off x="3178970" y="2445043"/>
            <a:ext cx="781431" cy="39079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83" name="圆角矩形 151">
            <a:extLst>
              <a:ext uri="{FF2B5EF4-FFF2-40B4-BE49-F238E27FC236}">
                <a16:creationId xmlns:a16="http://schemas.microsoft.com/office/drawing/2014/main" id="{F3BA3389-8C9F-D94F-890C-DEAA0914FC94}"/>
              </a:ext>
            </a:extLst>
          </p:cNvPr>
          <p:cNvSpPr/>
          <p:nvPr/>
        </p:nvSpPr>
        <p:spPr>
          <a:xfrm>
            <a:off x="4735982" y="2105863"/>
            <a:ext cx="3307278" cy="39079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121" name="圆角矩形 151">
            <a:extLst>
              <a:ext uri="{FF2B5EF4-FFF2-40B4-BE49-F238E27FC236}">
                <a16:creationId xmlns:a16="http://schemas.microsoft.com/office/drawing/2014/main" id="{746F54F0-7E5C-FA49-BD4C-294B0988BCDD}"/>
              </a:ext>
            </a:extLst>
          </p:cNvPr>
          <p:cNvSpPr/>
          <p:nvPr/>
        </p:nvSpPr>
        <p:spPr>
          <a:xfrm>
            <a:off x="4735982" y="2723930"/>
            <a:ext cx="3307278" cy="39079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69" name="圆角矩形 150">
            <a:extLst>
              <a:ext uri="{FF2B5EF4-FFF2-40B4-BE49-F238E27FC236}">
                <a16:creationId xmlns:a16="http://schemas.microsoft.com/office/drawing/2014/main" id="{1301917A-F119-4948-8FE6-CD41A86C99DF}"/>
              </a:ext>
            </a:extLst>
          </p:cNvPr>
          <p:cNvSpPr/>
          <p:nvPr/>
        </p:nvSpPr>
        <p:spPr>
          <a:xfrm>
            <a:off x="830286" y="1719814"/>
            <a:ext cx="3366670" cy="461665"/>
          </a:xfrm>
          <a:prstGeom prst="roundRect">
            <a:avLst>
              <a:gd name="adj" fmla="val 802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24" name="标题 2">
            <a:extLst>
              <a:ext uri="{FF2B5EF4-FFF2-40B4-BE49-F238E27FC236}">
                <a16:creationId xmlns:a16="http://schemas.microsoft.com/office/drawing/2014/main" id="{8D41D821-3B6C-F546-9A9D-16EA1149DD69}"/>
              </a:ext>
            </a:extLst>
          </p:cNvPr>
          <p:cNvSpPr txBox="1">
            <a:spLocks/>
          </p:cNvSpPr>
          <p:nvPr/>
        </p:nvSpPr>
        <p:spPr>
          <a:xfrm>
            <a:off x="2513620" y="343271"/>
            <a:ext cx="411676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en-US" altLang="zh-CN" sz="2400" dirty="0" err="1"/>
              <a:t>UIoT</a:t>
            </a:r>
            <a:r>
              <a:rPr lang="en-US" altLang="zh-CN" sz="2400" dirty="0"/>
              <a:t> Edge</a:t>
            </a:r>
            <a:r>
              <a:rPr lang="zh-CN" altLang="en-US" sz="2400" dirty="0"/>
              <a:t>架构</a:t>
            </a:r>
            <a:endParaRPr lang="en-US" altLang="zh-CN" sz="2400" dirty="0"/>
          </a:p>
        </p:txBody>
      </p:sp>
      <p:sp>
        <p:nvSpPr>
          <p:cNvPr id="51" name="圆角矩形 150">
            <a:extLst>
              <a:ext uri="{FF2B5EF4-FFF2-40B4-BE49-F238E27FC236}">
                <a16:creationId xmlns:a16="http://schemas.microsoft.com/office/drawing/2014/main" id="{7BA447B3-9CE2-2F47-AD59-950E55F79C06}"/>
              </a:ext>
            </a:extLst>
          </p:cNvPr>
          <p:cNvSpPr/>
          <p:nvPr/>
        </p:nvSpPr>
        <p:spPr>
          <a:xfrm>
            <a:off x="830286" y="3673452"/>
            <a:ext cx="3366670" cy="566252"/>
          </a:xfrm>
          <a:prstGeom prst="roundRect">
            <a:avLst>
              <a:gd name="adj" fmla="val 802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52" name="圆角矩形 151">
            <a:extLst>
              <a:ext uri="{FF2B5EF4-FFF2-40B4-BE49-F238E27FC236}">
                <a16:creationId xmlns:a16="http://schemas.microsoft.com/office/drawing/2014/main" id="{CF652FD7-29C5-284B-926F-CBD6BC25C33B}"/>
              </a:ext>
            </a:extLst>
          </p:cNvPr>
          <p:cNvSpPr/>
          <p:nvPr/>
        </p:nvSpPr>
        <p:spPr>
          <a:xfrm>
            <a:off x="942733" y="3803730"/>
            <a:ext cx="708357" cy="32891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53" name="圆角矩形 151">
            <a:extLst>
              <a:ext uri="{FF2B5EF4-FFF2-40B4-BE49-F238E27FC236}">
                <a16:creationId xmlns:a16="http://schemas.microsoft.com/office/drawing/2014/main" id="{55BD9583-9584-574A-ACB3-3211FD20D96C}"/>
              </a:ext>
            </a:extLst>
          </p:cNvPr>
          <p:cNvSpPr/>
          <p:nvPr/>
        </p:nvSpPr>
        <p:spPr>
          <a:xfrm>
            <a:off x="1728177" y="3804224"/>
            <a:ext cx="708357" cy="328423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54" name="圆角矩形 151">
            <a:extLst>
              <a:ext uri="{FF2B5EF4-FFF2-40B4-BE49-F238E27FC236}">
                <a16:creationId xmlns:a16="http://schemas.microsoft.com/office/drawing/2014/main" id="{02F4F90C-CB50-1743-B939-94A0070DFCAC}"/>
              </a:ext>
            </a:extLst>
          </p:cNvPr>
          <p:cNvSpPr/>
          <p:nvPr/>
        </p:nvSpPr>
        <p:spPr>
          <a:xfrm>
            <a:off x="2513621" y="3804224"/>
            <a:ext cx="724155" cy="328423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57" name="杀死进程">
            <a:extLst>
              <a:ext uri="{FF2B5EF4-FFF2-40B4-BE49-F238E27FC236}">
                <a16:creationId xmlns:a16="http://schemas.microsoft.com/office/drawing/2014/main" id="{D76964E0-E233-4C4D-8CB0-E89B39252DE1}"/>
              </a:ext>
            </a:extLst>
          </p:cNvPr>
          <p:cNvSpPr txBox="1"/>
          <p:nvPr/>
        </p:nvSpPr>
        <p:spPr>
          <a:xfrm>
            <a:off x="1809613" y="3859420"/>
            <a:ext cx="55842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-US" altLang="zh-CN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PLC</a:t>
            </a:r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控制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58" name="杀死进程">
            <a:extLst>
              <a:ext uri="{FF2B5EF4-FFF2-40B4-BE49-F238E27FC236}">
                <a16:creationId xmlns:a16="http://schemas.microsoft.com/office/drawing/2014/main" id="{30617B4A-0BB6-4D44-8A63-8B6F7391B775}"/>
              </a:ext>
            </a:extLst>
          </p:cNvPr>
          <p:cNvSpPr txBox="1"/>
          <p:nvPr/>
        </p:nvSpPr>
        <p:spPr>
          <a:xfrm>
            <a:off x="1018166" y="3859420"/>
            <a:ext cx="55842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 环境检测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59" name="杀死进程">
            <a:extLst>
              <a:ext uri="{FF2B5EF4-FFF2-40B4-BE49-F238E27FC236}">
                <a16:creationId xmlns:a16="http://schemas.microsoft.com/office/drawing/2014/main" id="{3EB18706-5D4B-7348-AEBC-29C8CEB534F1}"/>
              </a:ext>
            </a:extLst>
          </p:cNvPr>
          <p:cNvSpPr txBox="1"/>
          <p:nvPr/>
        </p:nvSpPr>
        <p:spPr>
          <a:xfrm>
            <a:off x="2587311" y="3859420"/>
            <a:ext cx="577443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 暖通控制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65" name="圆角矩形 151">
            <a:extLst>
              <a:ext uri="{FF2B5EF4-FFF2-40B4-BE49-F238E27FC236}">
                <a16:creationId xmlns:a16="http://schemas.microsoft.com/office/drawing/2014/main" id="{0A24DD8C-E193-6143-9166-41A5C9F8BD9C}"/>
              </a:ext>
            </a:extLst>
          </p:cNvPr>
          <p:cNvSpPr/>
          <p:nvPr/>
        </p:nvSpPr>
        <p:spPr>
          <a:xfrm>
            <a:off x="3309268" y="3804224"/>
            <a:ext cx="724155" cy="328423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66" name="杀死进程">
            <a:extLst>
              <a:ext uri="{FF2B5EF4-FFF2-40B4-BE49-F238E27FC236}">
                <a16:creationId xmlns:a16="http://schemas.microsoft.com/office/drawing/2014/main" id="{38EC9DEE-7B9B-234E-BCDE-9AB3F6AD2348}"/>
              </a:ext>
            </a:extLst>
          </p:cNvPr>
          <p:cNvSpPr txBox="1"/>
          <p:nvPr/>
        </p:nvSpPr>
        <p:spPr>
          <a:xfrm>
            <a:off x="3398604" y="3859420"/>
            <a:ext cx="522616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 消防控制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72" name="杀死进程">
            <a:extLst>
              <a:ext uri="{FF2B5EF4-FFF2-40B4-BE49-F238E27FC236}">
                <a16:creationId xmlns:a16="http://schemas.microsoft.com/office/drawing/2014/main" id="{3FCE7D66-D781-0F45-BCBE-7EDC20FA647A}"/>
              </a:ext>
            </a:extLst>
          </p:cNvPr>
          <p:cNvSpPr txBox="1"/>
          <p:nvPr/>
        </p:nvSpPr>
        <p:spPr>
          <a:xfrm>
            <a:off x="1867541" y="1825996"/>
            <a:ext cx="1464638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1000" dirty="0" err="1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UIoT</a:t>
            </a:r>
            <a:r>
              <a:rPr lang="zh-CN" altLang="en-US" sz="10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</a:t>
            </a:r>
            <a:r>
              <a:rPr lang="en-US" altLang="zh-CN" sz="10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Core</a:t>
            </a:r>
            <a:r>
              <a:rPr lang="zh-CN" altLang="en-US" sz="10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物联网云平台</a:t>
            </a:r>
            <a:endParaRPr sz="10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C855BB2-A116-BB43-8070-DE9D1FDD28F1}"/>
              </a:ext>
            </a:extLst>
          </p:cNvPr>
          <p:cNvGrpSpPr/>
          <p:nvPr/>
        </p:nvGrpSpPr>
        <p:grpSpPr>
          <a:xfrm>
            <a:off x="1558378" y="1817565"/>
            <a:ext cx="273165" cy="273165"/>
            <a:chOff x="1646232" y="1837080"/>
            <a:chExt cx="391165" cy="391165"/>
          </a:xfrm>
        </p:grpSpPr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FF96208-B58D-5F4A-B601-6AE605D00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6232" y="1837080"/>
              <a:ext cx="391165" cy="391165"/>
            </a:xfrm>
            <a:prstGeom prst="rect">
              <a:avLst/>
            </a:prstGeom>
          </p:spPr>
        </p:pic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F1468AFF-E4EC-4049-B0E0-7B6405D86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749177" y="1952465"/>
              <a:ext cx="181847" cy="181847"/>
            </a:xfrm>
            <a:prstGeom prst="rect">
              <a:avLst/>
            </a:prstGeom>
          </p:spPr>
        </p:pic>
      </p:grpSp>
      <p:sp>
        <p:nvSpPr>
          <p:cNvPr id="74" name="圆角矩形 150">
            <a:extLst>
              <a:ext uri="{FF2B5EF4-FFF2-40B4-BE49-F238E27FC236}">
                <a16:creationId xmlns:a16="http://schemas.microsoft.com/office/drawing/2014/main" id="{6B388BC1-EAF4-1543-BCE3-FCFB31ABB953}"/>
              </a:ext>
            </a:extLst>
          </p:cNvPr>
          <p:cNvSpPr/>
          <p:nvPr/>
        </p:nvSpPr>
        <p:spPr>
          <a:xfrm>
            <a:off x="830286" y="1109687"/>
            <a:ext cx="3366670" cy="461665"/>
          </a:xfrm>
          <a:prstGeom prst="roundRect">
            <a:avLst>
              <a:gd name="adj" fmla="val 802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75" name="杀死进程">
            <a:extLst>
              <a:ext uri="{FF2B5EF4-FFF2-40B4-BE49-F238E27FC236}">
                <a16:creationId xmlns:a16="http://schemas.microsoft.com/office/drawing/2014/main" id="{0DB1A231-0192-BB47-9449-1460AEB79F7D}"/>
              </a:ext>
            </a:extLst>
          </p:cNvPr>
          <p:cNvSpPr txBox="1"/>
          <p:nvPr/>
        </p:nvSpPr>
        <p:spPr>
          <a:xfrm>
            <a:off x="1444430" y="1226110"/>
            <a:ext cx="2386584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10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用户业务服务    大屏展示    远程监控等</a:t>
            </a:r>
            <a:endParaRPr sz="10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55" name="圆角矩形 151">
            <a:extLst>
              <a:ext uri="{FF2B5EF4-FFF2-40B4-BE49-F238E27FC236}">
                <a16:creationId xmlns:a16="http://schemas.microsoft.com/office/drawing/2014/main" id="{3335AA28-15F4-6241-A8D4-3FCDB726D9FA}"/>
              </a:ext>
            </a:extLst>
          </p:cNvPr>
          <p:cNvSpPr/>
          <p:nvPr/>
        </p:nvSpPr>
        <p:spPr>
          <a:xfrm>
            <a:off x="830012" y="2307014"/>
            <a:ext cx="1068639" cy="1197028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9FB6D7E2-E7DB-F94A-8573-67B6448ADEF9}"/>
              </a:ext>
            </a:extLst>
          </p:cNvPr>
          <p:cNvSpPr/>
          <p:nvPr/>
        </p:nvSpPr>
        <p:spPr>
          <a:xfrm>
            <a:off x="934093" y="3020416"/>
            <a:ext cx="9044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altLang="zh-CN" sz="1000" b="1" spc="40" dirty="0" err="1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UIoT</a:t>
            </a:r>
            <a:r>
              <a:rPr lang="en-US" altLang="zh-CN" sz="1000" b="1" spc="4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Edge</a:t>
            </a:r>
            <a:endParaRPr lang="zh-CN" altLang="en-US" sz="1000" b="1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EE34423-589F-3B4B-8BDF-D48EE671CB2F}"/>
              </a:ext>
            </a:extLst>
          </p:cNvPr>
          <p:cNvGrpSpPr/>
          <p:nvPr/>
        </p:nvGrpSpPr>
        <p:grpSpPr>
          <a:xfrm>
            <a:off x="1167213" y="2552407"/>
            <a:ext cx="391165" cy="391165"/>
            <a:chOff x="1572528" y="2442205"/>
            <a:chExt cx="391165" cy="391165"/>
          </a:xfrm>
        </p:grpSpPr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id="{582CA7EE-9815-B84B-9844-4CA84009C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2528" y="2442205"/>
              <a:ext cx="391165" cy="391165"/>
            </a:xfrm>
            <a:prstGeom prst="rect">
              <a:avLst/>
            </a:prstGeom>
          </p:spPr>
        </p:pic>
        <p:pic>
          <p:nvPicPr>
            <p:cNvPr id="79" name="图片 78">
              <a:extLst>
                <a:ext uri="{FF2B5EF4-FFF2-40B4-BE49-F238E27FC236}">
                  <a16:creationId xmlns:a16="http://schemas.microsoft.com/office/drawing/2014/main" id="{94DDDAE6-FEC6-BF4E-9314-5CDB51728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685569" y="2538882"/>
              <a:ext cx="165083" cy="192597"/>
            </a:xfrm>
            <a:prstGeom prst="rect">
              <a:avLst/>
            </a:prstGeom>
          </p:spPr>
        </p:pic>
      </p:grpSp>
      <p:sp>
        <p:nvSpPr>
          <p:cNvPr id="81" name="圆角矩形 151">
            <a:extLst>
              <a:ext uri="{FF2B5EF4-FFF2-40B4-BE49-F238E27FC236}">
                <a16:creationId xmlns:a16="http://schemas.microsoft.com/office/drawing/2014/main" id="{7BF7AF93-74A8-8948-A0C8-A6A9B511AE57}"/>
              </a:ext>
            </a:extLst>
          </p:cNvPr>
          <p:cNvSpPr/>
          <p:nvPr/>
        </p:nvSpPr>
        <p:spPr>
          <a:xfrm>
            <a:off x="2096926" y="2444070"/>
            <a:ext cx="801409" cy="39138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84" name="杀死进程">
            <a:extLst>
              <a:ext uri="{FF2B5EF4-FFF2-40B4-BE49-F238E27FC236}">
                <a16:creationId xmlns:a16="http://schemas.microsoft.com/office/drawing/2014/main" id="{A71BA28A-B9B6-EC4B-B01D-2D9AA90C7967}"/>
              </a:ext>
            </a:extLst>
          </p:cNvPr>
          <p:cNvSpPr txBox="1"/>
          <p:nvPr/>
        </p:nvSpPr>
        <p:spPr>
          <a:xfrm>
            <a:off x="3305399" y="2443746"/>
            <a:ext cx="558421" cy="37199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函数计算数据解析</a:t>
            </a:r>
            <a:endParaRPr sz="800" dirty="0">
              <a:solidFill>
                <a:schemeClr val="bg1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</p:txBody>
      </p:sp>
      <p:sp>
        <p:nvSpPr>
          <p:cNvPr id="85" name="杀死进程">
            <a:extLst>
              <a:ext uri="{FF2B5EF4-FFF2-40B4-BE49-F238E27FC236}">
                <a16:creationId xmlns:a16="http://schemas.microsoft.com/office/drawing/2014/main" id="{2B71A3C2-188D-B14A-BA80-75B12C17E0FF}"/>
              </a:ext>
            </a:extLst>
          </p:cNvPr>
          <p:cNvSpPr txBox="1"/>
          <p:nvPr/>
        </p:nvSpPr>
        <p:spPr>
          <a:xfrm>
            <a:off x="2211694" y="2525721"/>
            <a:ext cx="55842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 消息路由</a:t>
            </a:r>
            <a:endParaRPr sz="800" dirty="0">
              <a:solidFill>
                <a:schemeClr val="bg1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39D7228C-622D-8C4C-9FEB-3AEA08E6CD1C}"/>
              </a:ext>
            </a:extLst>
          </p:cNvPr>
          <p:cNvSpPr/>
          <p:nvPr/>
        </p:nvSpPr>
        <p:spPr>
          <a:xfrm>
            <a:off x="2165361" y="2444070"/>
            <a:ext cx="28800" cy="391386"/>
          </a:xfrm>
          <a:prstGeom prst="rect">
            <a:avLst/>
          </a:prstGeom>
          <a:solidFill>
            <a:srgbClr val="E9B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464D94C6-858F-4549-B66E-BC1221C9F1FD}"/>
              </a:ext>
            </a:extLst>
          </p:cNvPr>
          <p:cNvSpPr/>
          <p:nvPr/>
        </p:nvSpPr>
        <p:spPr>
          <a:xfrm>
            <a:off x="3180018" y="2444070"/>
            <a:ext cx="28800" cy="391386"/>
          </a:xfrm>
          <a:prstGeom prst="rect">
            <a:avLst/>
          </a:prstGeom>
          <a:solidFill>
            <a:srgbClr val="E9B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8" name="圆角矩形 151">
            <a:extLst>
              <a:ext uri="{FF2B5EF4-FFF2-40B4-BE49-F238E27FC236}">
                <a16:creationId xmlns:a16="http://schemas.microsoft.com/office/drawing/2014/main" id="{85E68323-CA3E-7A4E-AD41-305B164323E5}"/>
              </a:ext>
            </a:extLst>
          </p:cNvPr>
          <p:cNvSpPr/>
          <p:nvPr/>
        </p:nvSpPr>
        <p:spPr>
          <a:xfrm>
            <a:off x="2096926" y="2999557"/>
            <a:ext cx="801409" cy="39138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89" name="圆角矩形 151">
            <a:extLst>
              <a:ext uri="{FF2B5EF4-FFF2-40B4-BE49-F238E27FC236}">
                <a16:creationId xmlns:a16="http://schemas.microsoft.com/office/drawing/2014/main" id="{730A6D89-7A1E-2843-9D4F-567BF226A452}"/>
              </a:ext>
            </a:extLst>
          </p:cNvPr>
          <p:cNvSpPr/>
          <p:nvPr/>
        </p:nvSpPr>
        <p:spPr>
          <a:xfrm>
            <a:off x="3178970" y="3000051"/>
            <a:ext cx="781431" cy="39079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90" name="杀死进程">
            <a:extLst>
              <a:ext uri="{FF2B5EF4-FFF2-40B4-BE49-F238E27FC236}">
                <a16:creationId xmlns:a16="http://schemas.microsoft.com/office/drawing/2014/main" id="{C1DAF8E2-7396-6342-872F-6BC21D226DED}"/>
              </a:ext>
            </a:extLst>
          </p:cNvPr>
          <p:cNvSpPr txBox="1"/>
          <p:nvPr/>
        </p:nvSpPr>
        <p:spPr>
          <a:xfrm>
            <a:off x="3268219" y="3030480"/>
            <a:ext cx="65300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子设备驱动</a:t>
            </a:r>
            <a:r>
              <a:rPr lang="en-US" altLang="zh-CN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2</a:t>
            </a:r>
            <a:endParaRPr sz="800" dirty="0">
              <a:solidFill>
                <a:schemeClr val="bg1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</p:txBody>
      </p:sp>
      <p:sp>
        <p:nvSpPr>
          <p:cNvPr id="91" name="杀死进程">
            <a:extLst>
              <a:ext uri="{FF2B5EF4-FFF2-40B4-BE49-F238E27FC236}">
                <a16:creationId xmlns:a16="http://schemas.microsoft.com/office/drawing/2014/main" id="{0C6D53A2-4F81-5644-B1C0-D63D6AB392B1}"/>
              </a:ext>
            </a:extLst>
          </p:cNvPr>
          <p:cNvSpPr txBox="1"/>
          <p:nvPr/>
        </p:nvSpPr>
        <p:spPr>
          <a:xfrm>
            <a:off x="2174765" y="3030481"/>
            <a:ext cx="705689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 子设备驱动</a:t>
            </a:r>
            <a:r>
              <a:rPr lang="en-US" altLang="zh-CN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1</a:t>
            </a:r>
            <a:endParaRPr sz="800" dirty="0">
              <a:solidFill>
                <a:schemeClr val="bg1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1FC48C94-4AA7-7C44-86D2-4D4C9BF13D64}"/>
              </a:ext>
            </a:extLst>
          </p:cNvPr>
          <p:cNvSpPr/>
          <p:nvPr/>
        </p:nvSpPr>
        <p:spPr>
          <a:xfrm>
            <a:off x="2165360" y="2999557"/>
            <a:ext cx="28800" cy="374098"/>
          </a:xfrm>
          <a:prstGeom prst="rect">
            <a:avLst/>
          </a:prstGeom>
          <a:solidFill>
            <a:srgbClr val="E9B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997DA416-076E-DA49-ACC7-7FAFFD93C479}"/>
              </a:ext>
            </a:extLst>
          </p:cNvPr>
          <p:cNvSpPr/>
          <p:nvPr/>
        </p:nvSpPr>
        <p:spPr>
          <a:xfrm>
            <a:off x="3180018" y="2999557"/>
            <a:ext cx="28800" cy="391386"/>
          </a:xfrm>
          <a:prstGeom prst="rect">
            <a:avLst/>
          </a:prstGeom>
          <a:solidFill>
            <a:srgbClr val="E9B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5" name="杀死进程">
            <a:extLst>
              <a:ext uri="{FF2B5EF4-FFF2-40B4-BE49-F238E27FC236}">
                <a16:creationId xmlns:a16="http://schemas.microsoft.com/office/drawing/2014/main" id="{6E3A2FC7-F5B7-6643-BFD9-1D359158DE8A}"/>
              </a:ext>
            </a:extLst>
          </p:cNvPr>
          <p:cNvSpPr txBox="1"/>
          <p:nvPr/>
        </p:nvSpPr>
        <p:spPr>
          <a:xfrm>
            <a:off x="2174765" y="3179685"/>
            <a:ext cx="705689" cy="18027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6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 </a:t>
            </a:r>
            <a:r>
              <a:rPr lang="en-US" altLang="zh-CN" sz="6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Modbus</a:t>
            </a:r>
            <a:endParaRPr sz="600" dirty="0">
              <a:solidFill>
                <a:schemeClr val="bg1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</p:txBody>
      </p:sp>
      <p:sp>
        <p:nvSpPr>
          <p:cNvPr id="96" name="杀死进程">
            <a:extLst>
              <a:ext uri="{FF2B5EF4-FFF2-40B4-BE49-F238E27FC236}">
                <a16:creationId xmlns:a16="http://schemas.microsoft.com/office/drawing/2014/main" id="{CC5D1FA1-8F78-9C4A-A01E-C5EFDF7D1BAC}"/>
              </a:ext>
            </a:extLst>
          </p:cNvPr>
          <p:cNvSpPr txBox="1"/>
          <p:nvPr/>
        </p:nvSpPr>
        <p:spPr>
          <a:xfrm>
            <a:off x="3237551" y="3179685"/>
            <a:ext cx="705689" cy="18027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6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 </a:t>
            </a:r>
            <a:r>
              <a:rPr lang="en-US" altLang="zh-CN" sz="6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BACnet</a:t>
            </a:r>
            <a:endParaRPr sz="600" dirty="0">
              <a:solidFill>
                <a:schemeClr val="bg1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</p:txBody>
      </p:sp>
      <p:cxnSp>
        <p:nvCxnSpPr>
          <p:cNvPr id="100" name="直线箭头连接符 99">
            <a:extLst>
              <a:ext uri="{FF2B5EF4-FFF2-40B4-BE49-F238E27FC236}">
                <a16:creationId xmlns:a16="http://schemas.microsoft.com/office/drawing/2014/main" id="{92F6B71A-65E2-4D4E-910A-068AF3CEA632}"/>
              </a:ext>
            </a:extLst>
          </p:cNvPr>
          <p:cNvCxnSpPr>
            <a:cxnSpLocks/>
          </p:cNvCxnSpPr>
          <p:nvPr/>
        </p:nvCxnSpPr>
        <p:spPr>
          <a:xfrm flipV="1">
            <a:off x="2511995" y="3469769"/>
            <a:ext cx="0" cy="234125"/>
          </a:xfrm>
          <a:prstGeom prst="straightConnector1">
            <a:avLst/>
          </a:prstGeom>
          <a:ln w="12700">
            <a:solidFill>
              <a:srgbClr val="E9BB7A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线箭头连接符 100">
            <a:extLst>
              <a:ext uri="{FF2B5EF4-FFF2-40B4-BE49-F238E27FC236}">
                <a16:creationId xmlns:a16="http://schemas.microsoft.com/office/drawing/2014/main" id="{732A84A4-18F1-7447-A253-696BD0F8F2C2}"/>
              </a:ext>
            </a:extLst>
          </p:cNvPr>
          <p:cNvCxnSpPr>
            <a:cxnSpLocks/>
          </p:cNvCxnSpPr>
          <p:nvPr/>
        </p:nvCxnSpPr>
        <p:spPr>
          <a:xfrm flipV="1">
            <a:off x="3600167" y="3469769"/>
            <a:ext cx="0" cy="234125"/>
          </a:xfrm>
          <a:prstGeom prst="straightConnector1">
            <a:avLst/>
          </a:prstGeom>
          <a:ln w="12700">
            <a:solidFill>
              <a:srgbClr val="E9BB7A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线箭头连接符 101">
            <a:extLst>
              <a:ext uri="{FF2B5EF4-FFF2-40B4-BE49-F238E27FC236}">
                <a16:creationId xmlns:a16="http://schemas.microsoft.com/office/drawing/2014/main" id="{E5A2031C-1703-6449-B73A-326713059FF0}"/>
              </a:ext>
            </a:extLst>
          </p:cNvPr>
          <p:cNvCxnSpPr>
            <a:cxnSpLocks/>
          </p:cNvCxnSpPr>
          <p:nvPr/>
        </p:nvCxnSpPr>
        <p:spPr>
          <a:xfrm flipV="1">
            <a:off x="2511995" y="2118512"/>
            <a:ext cx="0" cy="325234"/>
          </a:xfrm>
          <a:prstGeom prst="straightConnector1">
            <a:avLst/>
          </a:prstGeom>
          <a:ln w="12700">
            <a:solidFill>
              <a:srgbClr val="E9BB7A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线箭头连接符 102">
            <a:extLst>
              <a:ext uri="{FF2B5EF4-FFF2-40B4-BE49-F238E27FC236}">
                <a16:creationId xmlns:a16="http://schemas.microsoft.com/office/drawing/2014/main" id="{83AC3FCA-EDED-B84E-8CF1-A6C18195CBBB}"/>
              </a:ext>
            </a:extLst>
          </p:cNvPr>
          <p:cNvCxnSpPr>
            <a:cxnSpLocks/>
          </p:cNvCxnSpPr>
          <p:nvPr/>
        </p:nvCxnSpPr>
        <p:spPr>
          <a:xfrm flipV="1">
            <a:off x="2511995" y="1523549"/>
            <a:ext cx="0" cy="234125"/>
          </a:xfrm>
          <a:prstGeom prst="straightConnector1">
            <a:avLst/>
          </a:prstGeom>
          <a:ln w="12700">
            <a:solidFill>
              <a:srgbClr val="E9BB7A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线箭头连接符 103">
            <a:extLst>
              <a:ext uri="{FF2B5EF4-FFF2-40B4-BE49-F238E27FC236}">
                <a16:creationId xmlns:a16="http://schemas.microsoft.com/office/drawing/2014/main" id="{7C48CA3A-36FF-9D4D-8765-B4892B0EBD75}"/>
              </a:ext>
            </a:extLst>
          </p:cNvPr>
          <p:cNvCxnSpPr>
            <a:cxnSpLocks/>
          </p:cNvCxnSpPr>
          <p:nvPr/>
        </p:nvCxnSpPr>
        <p:spPr>
          <a:xfrm flipH="1" flipV="1">
            <a:off x="2899378" y="2670724"/>
            <a:ext cx="277318" cy="1"/>
          </a:xfrm>
          <a:prstGeom prst="straightConnector1">
            <a:avLst/>
          </a:prstGeom>
          <a:ln w="12700">
            <a:solidFill>
              <a:srgbClr val="E9BB7A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线箭头连接符 108">
            <a:extLst>
              <a:ext uri="{FF2B5EF4-FFF2-40B4-BE49-F238E27FC236}">
                <a16:creationId xmlns:a16="http://schemas.microsoft.com/office/drawing/2014/main" id="{0DA8D169-B3F6-E44B-B1B7-6405D7DF5457}"/>
              </a:ext>
            </a:extLst>
          </p:cNvPr>
          <p:cNvCxnSpPr>
            <a:cxnSpLocks/>
          </p:cNvCxnSpPr>
          <p:nvPr/>
        </p:nvCxnSpPr>
        <p:spPr>
          <a:xfrm flipV="1">
            <a:off x="2511995" y="2799899"/>
            <a:ext cx="0" cy="234125"/>
          </a:xfrm>
          <a:prstGeom prst="straightConnector1">
            <a:avLst/>
          </a:prstGeom>
          <a:ln w="12700">
            <a:solidFill>
              <a:srgbClr val="E9BB7A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矩形 111">
            <a:extLst>
              <a:ext uri="{FF2B5EF4-FFF2-40B4-BE49-F238E27FC236}">
                <a16:creationId xmlns:a16="http://schemas.microsoft.com/office/drawing/2014/main" id="{3A00AA07-05B2-B845-8810-D706F9B61E56}"/>
              </a:ext>
            </a:extLst>
          </p:cNvPr>
          <p:cNvSpPr/>
          <p:nvPr/>
        </p:nvSpPr>
        <p:spPr>
          <a:xfrm>
            <a:off x="4708096" y="2106070"/>
            <a:ext cx="47191" cy="390799"/>
          </a:xfrm>
          <a:prstGeom prst="rect">
            <a:avLst/>
          </a:prstGeom>
          <a:solidFill>
            <a:srgbClr val="4E65FE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3A0A8C84-BC0B-7C40-80C8-7ED3AAB58521}"/>
              </a:ext>
            </a:extLst>
          </p:cNvPr>
          <p:cNvSpPr txBox="1"/>
          <p:nvPr/>
        </p:nvSpPr>
        <p:spPr>
          <a:xfrm>
            <a:off x="4796149" y="2157147"/>
            <a:ext cx="3059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spc="4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软件运行系统，支持</a:t>
            </a:r>
            <a:r>
              <a:rPr lang="en-US" altLang="zh-CN" sz="1200" spc="4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ARMv7/ARMv8/X86</a:t>
            </a:r>
            <a:endParaRPr lang="zh-CN" altLang="en-US" sz="1200" spc="4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0B4E3348-10C6-C849-B24A-D4B984854508}"/>
              </a:ext>
            </a:extLst>
          </p:cNvPr>
          <p:cNvSpPr/>
          <p:nvPr/>
        </p:nvSpPr>
        <p:spPr>
          <a:xfrm>
            <a:off x="4708094" y="2720963"/>
            <a:ext cx="47193" cy="390799"/>
          </a:xfrm>
          <a:prstGeom prst="rect">
            <a:avLst/>
          </a:prstGeom>
          <a:solidFill>
            <a:srgbClr val="4E65F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4707BABD-6CD1-9E42-BDE6-1256DEED5EDE}"/>
              </a:ext>
            </a:extLst>
          </p:cNvPr>
          <p:cNvSpPr txBox="1"/>
          <p:nvPr/>
        </p:nvSpPr>
        <p:spPr>
          <a:xfrm>
            <a:off x="4796148" y="2773705"/>
            <a:ext cx="3101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spc="4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多行业协议支持，比如</a:t>
            </a:r>
            <a:r>
              <a:rPr lang="en-US" altLang="zh-CN" sz="1200" spc="4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Modbus</a:t>
            </a:r>
            <a:r>
              <a:rPr lang="zh-CN" altLang="en-US" sz="1200" spc="4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、</a:t>
            </a:r>
            <a:r>
              <a:rPr lang="en-US" altLang="zh-CN" sz="1200" spc="4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DLT645</a:t>
            </a:r>
            <a:endParaRPr lang="zh-CN" altLang="en-US" sz="1200" spc="4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cxnSp>
        <p:nvCxnSpPr>
          <p:cNvPr id="14" name="肘形连接符 13">
            <a:extLst>
              <a:ext uri="{FF2B5EF4-FFF2-40B4-BE49-F238E27FC236}">
                <a16:creationId xmlns:a16="http://schemas.microsoft.com/office/drawing/2014/main" id="{02CC0B17-C2DB-4245-A80C-6C7634A25422}"/>
              </a:ext>
            </a:extLst>
          </p:cNvPr>
          <p:cNvCxnSpPr>
            <a:endCxn id="90" idx="0"/>
          </p:cNvCxnSpPr>
          <p:nvPr/>
        </p:nvCxnSpPr>
        <p:spPr>
          <a:xfrm>
            <a:off x="2511995" y="2899776"/>
            <a:ext cx="1082725" cy="130704"/>
          </a:xfrm>
          <a:prstGeom prst="bentConnector2">
            <a:avLst/>
          </a:prstGeom>
          <a:ln w="12700">
            <a:solidFill>
              <a:srgbClr val="E9BB7A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919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F8F1C59-F01B-734B-8F9A-0D366FC3BF8E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737534" y="-1544246"/>
            <a:ext cx="2195085" cy="8617849"/>
          </a:xfrm>
          <a:prstGeom prst="rect">
            <a:avLst/>
          </a:prstGeom>
          <a:gradFill flip="none" rotWithShape="1">
            <a:gsLst>
              <a:gs pos="100000">
                <a:srgbClr val="3D2371"/>
              </a:gs>
              <a:gs pos="0">
                <a:srgbClr val="3D1950">
                  <a:alpha val="41000"/>
                </a:srgbClr>
              </a:gs>
            </a:gsLst>
            <a:lin ang="2700000" scaled="1"/>
            <a:tileRect/>
          </a:gradFill>
          <a:ln>
            <a:noFill/>
          </a:ln>
        </p:spPr>
      </p:pic>
      <p:sp>
        <p:nvSpPr>
          <p:cNvPr id="16" name="饼形 15">
            <a:extLst>
              <a:ext uri="{FF2B5EF4-FFF2-40B4-BE49-F238E27FC236}">
                <a16:creationId xmlns:a16="http://schemas.microsoft.com/office/drawing/2014/main" id="{ABAD0A74-9641-F348-B5F6-E75703DB4304}"/>
              </a:ext>
            </a:extLst>
          </p:cNvPr>
          <p:cNvSpPr/>
          <p:nvPr/>
        </p:nvSpPr>
        <p:spPr>
          <a:xfrm>
            <a:off x="8094232" y="2809703"/>
            <a:ext cx="2105037" cy="2105037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524895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饼形 16">
            <a:extLst>
              <a:ext uri="{FF2B5EF4-FFF2-40B4-BE49-F238E27FC236}">
                <a16:creationId xmlns:a16="http://schemas.microsoft.com/office/drawing/2014/main" id="{E4124166-1139-D04E-AD7C-BA821E6AA5A3}"/>
              </a:ext>
            </a:extLst>
          </p:cNvPr>
          <p:cNvSpPr/>
          <p:nvPr/>
        </p:nvSpPr>
        <p:spPr>
          <a:xfrm rot="10800000">
            <a:off x="-865858" y="271998"/>
            <a:ext cx="2784429" cy="2784429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524895">
                  <a:alpha val="3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1114A8FB-49BD-1F42-98E6-7CAAD310A0E7}"/>
              </a:ext>
            </a:extLst>
          </p:cNvPr>
          <p:cNvSpPr txBox="1"/>
          <p:nvPr/>
        </p:nvSpPr>
        <p:spPr>
          <a:xfrm>
            <a:off x="433727" y="1049305"/>
            <a:ext cx="2497727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价格</a:t>
            </a:r>
            <a:endParaRPr lang="en-US" altLang="zh-CN" sz="16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544063A-771F-B94C-B80B-368ADA567F9C}"/>
              </a:ext>
            </a:extLst>
          </p:cNvPr>
          <p:cNvSpPr txBox="1"/>
          <p:nvPr/>
        </p:nvSpPr>
        <p:spPr>
          <a:xfrm>
            <a:off x="4930595" y="3305314"/>
            <a:ext cx="19461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注：</a:t>
            </a:r>
            <a:r>
              <a:rPr lang="en-US" altLang="zh-CN" sz="100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100</a:t>
            </a:r>
            <a:r>
              <a:rPr lang="zh-CN" altLang="en-US" sz="100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万分钟</a:t>
            </a:r>
            <a:r>
              <a:rPr lang="en-US" altLang="zh-CN" sz="100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=1.9</a:t>
            </a:r>
            <a:r>
              <a:rPr lang="zh-CN" altLang="en-US" sz="100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年</a:t>
            </a:r>
            <a:endParaRPr lang="en-US" altLang="zh-CN" sz="1000" dirty="0">
              <a:solidFill>
                <a:srgbClr val="D9D9D9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sp>
        <p:nvSpPr>
          <p:cNvPr id="12" name="标题 2">
            <a:extLst>
              <a:ext uri="{FF2B5EF4-FFF2-40B4-BE49-F238E27FC236}">
                <a16:creationId xmlns:a16="http://schemas.microsoft.com/office/drawing/2014/main" id="{910AF86B-9D6C-2C45-8BF9-E3057C6B185B}"/>
              </a:ext>
            </a:extLst>
          </p:cNvPr>
          <p:cNvSpPr txBox="1">
            <a:spLocks/>
          </p:cNvSpPr>
          <p:nvPr/>
        </p:nvSpPr>
        <p:spPr>
          <a:xfrm>
            <a:off x="420461" y="376880"/>
            <a:ext cx="210260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r>
              <a:rPr lang="en-US" altLang="zh-CN" sz="2400" dirty="0" err="1"/>
              <a:t>UIoT</a:t>
            </a:r>
            <a:r>
              <a:rPr lang="zh-CN" altLang="en-US" sz="2400" dirty="0"/>
              <a:t>平台</a:t>
            </a:r>
            <a:endParaRPr lang="en-US" altLang="zh-CN" sz="24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FF457D6-B1D6-5A49-9659-4A54955C47F0}"/>
              </a:ext>
            </a:extLst>
          </p:cNvPr>
          <p:cNvSpPr/>
          <p:nvPr/>
        </p:nvSpPr>
        <p:spPr>
          <a:xfrm>
            <a:off x="4877867" y="2333797"/>
            <a:ext cx="4435077" cy="968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i="1" dirty="0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1.6 </a:t>
            </a:r>
            <a:r>
              <a:rPr lang="zh-CN" altLang="en-US" sz="2000" b="1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元</a:t>
            </a:r>
            <a:r>
              <a:rPr lang="en-US" altLang="zh-CN" sz="2000" b="1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/</a:t>
            </a:r>
            <a:r>
              <a:rPr lang="zh-CN" altLang="en-US" sz="2000" b="1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百万消息    </a:t>
            </a:r>
            <a:endParaRPr lang="en-US" altLang="zh-CN" sz="2000" b="1" dirty="0">
              <a:solidFill>
                <a:srgbClr val="D9D9D9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2400" i="1" dirty="0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1.0 </a:t>
            </a:r>
            <a:r>
              <a:rPr lang="zh-CN" altLang="en-US" sz="2000" b="1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元</a:t>
            </a:r>
            <a:r>
              <a:rPr lang="en-US" altLang="zh-CN" sz="2000" b="1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/</a:t>
            </a:r>
            <a:r>
              <a:rPr lang="zh-CN" altLang="en-US" sz="2000" b="1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百万分钟</a:t>
            </a:r>
            <a:endParaRPr lang="en-US" altLang="zh-CN" sz="2000" b="1" dirty="0">
              <a:solidFill>
                <a:srgbClr val="D9D9D9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FDBEF00-FCB4-BB4E-A65D-9A57AA6A72CF}"/>
              </a:ext>
            </a:extLst>
          </p:cNvPr>
          <p:cNvSpPr/>
          <p:nvPr/>
        </p:nvSpPr>
        <p:spPr>
          <a:xfrm>
            <a:off x="4877867" y="1952995"/>
            <a:ext cx="11737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spc="100" dirty="0" err="1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UCloud</a:t>
            </a:r>
            <a:r>
              <a:rPr lang="zh-CN" altLang="en-US" sz="1600" spc="100" dirty="0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：</a:t>
            </a:r>
            <a:endParaRPr lang="en-US" altLang="zh-CN" sz="1600" spc="100" dirty="0">
              <a:solidFill>
                <a:srgbClr val="E9BB7A"/>
              </a:solidFill>
              <a:latin typeface="Exo Black" pitchFamily="2" charset="0"/>
              <a:ea typeface="Source Han Sans CN" panose="020B0500000000000000" pitchFamily="34" charset="-12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9D0D4FA-4141-324D-B6E0-8DCA5EB30652}"/>
              </a:ext>
            </a:extLst>
          </p:cNvPr>
          <p:cNvSpPr/>
          <p:nvPr/>
        </p:nvSpPr>
        <p:spPr>
          <a:xfrm>
            <a:off x="712415" y="1680129"/>
            <a:ext cx="4089784" cy="1766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altLang="zh-CN" sz="1300" dirty="0">
                <a:solidFill>
                  <a:srgbClr val="D9D9D9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A</a:t>
            </a:r>
            <a:r>
              <a:rPr lang="zh-CN" altLang="en-US" sz="1300" dirty="0">
                <a:solidFill>
                  <a:srgbClr val="D9D9D9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云：</a:t>
            </a:r>
            <a:r>
              <a:rPr lang="en-US" altLang="zh-CN" sz="130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1.8</a:t>
            </a:r>
            <a:r>
              <a:rPr lang="zh-CN" altLang="en-US" sz="130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元</a:t>
            </a:r>
            <a:r>
              <a:rPr lang="en-US" altLang="zh-CN" sz="1300" dirty="0">
                <a:solidFill>
                  <a:srgbClr val="D9D9D9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/</a:t>
            </a:r>
            <a:r>
              <a:rPr lang="zh-CN" altLang="en-US" sz="1300" dirty="0">
                <a:solidFill>
                  <a:srgbClr val="D9D9D9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百万消息，</a:t>
            </a:r>
            <a:r>
              <a:rPr lang="en-US" altLang="zh-CN" sz="130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1.0</a:t>
            </a:r>
            <a:r>
              <a:rPr lang="zh-CN" altLang="en-US" sz="130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元</a:t>
            </a:r>
            <a:r>
              <a:rPr lang="en-US" altLang="zh-CN" sz="1300" dirty="0">
                <a:solidFill>
                  <a:srgbClr val="D9D9D9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/</a:t>
            </a:r>
            <a:r>
              <a:rPr lang="zh-CN" altLang="en-US" sz="1300" dirty="0">
                <a:solidFill>
                  <a:srgbClr val="D9D9D9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百万分钟（设备在线）</a:t>
            </a:r>
            <a:endParaRPr lang="en-US" altLang="zh-CN" sz="1300" dirty="0">
              <a:solidFill>
                <a:srgbClr val="D9D9D9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  <a:p>
            <a:pPr>
              <a:lnSpc>
                <a:spcPct val="300000"/>
              </a:lnSpc>
            </a:pPr>
            <a:r>
              <a:rPr lang="en-US" altLang="zh-CN" sz="1300" dirty="0">
                <a:solidFill>
                  <a:srgbClr val="D9D9D9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T</a:t>
            </a:r>
            <a:r>
              <a:rPr lang="zh-CN" altLang="en-US" sz="1300" dirty="0">
                <a:solidFill>
                  <a:srgbClr val="D9D9D9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云： </a:t>
            </a:r>
            <a:r>
              <a:rPr lang="en-US" altLang="zh-CN" sz="130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3</a:t>
            </a:r>
            <a:r>
              <a:rPr lang="zh-CN" altLang="en-US" sz="130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元</a:t>
            </a:r>
            <a:r>
              <a:rPr lang="en-US" altLang="zh-CN" sz="1300" dirty="0">
                <a:solidFill>
                  <a:srgbClr val="D9D9D9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/</a:t>
            </a:r>
            <a:r>
              <a:rPr lang="zh-CN" altLang="en-US" sz="1300" dirty="0">
                <a:solidFill>
                  <a:srgbClr val="D9D9D9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百万条消息  </a:t>
            </a:r>
            <a:endParaRPr lang="en-US" altLang="zh-CN" sz="1300" dirty="0">
              <a:solidFill>
                <a:srgbClr val="D9D9D9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  <a:p>
            <a:pPr>
              <a:lnSpc>
                <a:spcPct val="300000"/>
              </a:lnSpc>
            </a:pPr>
            <a:r>
              <a:rPr lang="en-US" altLang="zh-CN" sz="1300" dirty="0">
                <a:solidFill>
                  <a:srgbClr val="D9D9D9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H</a:t>
            </a:r>
            <a:r>
              <a:rPr lang="zh-CN" altLang="en-US" sz="1300" dirty="0">
                <a:solidFill>
                  <a:srgbClr val="D9D9D9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云：</a:t>
            </a:r>
            <a:r>
              <a:rPr lang="en-US" altLang="zh-CN" sz="130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3.6</a:t>
            </a:r>
            <a:r>
              <a:rPr lang="zh-CN" altLang="en-US" sz="130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元</a:t>
            </a:r>
            <a:r>
              <a:rPr lang="en-US" altLang="zh-CN" sz="1300" dirty="0">
                <a:solidFill>
                  <a:srgbClr val="D9D9D9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/</a:t>
            </a:r>
            <a:r>
              <a:rPr lang="zh-CN" altLang="en-US" sz="1300" dirty="0">
                <a:solidFill>
                  <a:srgbClr val="D9D9D9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百万条消息</a:t>
            </a:r>
            <a:endParaRPr lang="en-US" altLang="zh-CN" sz="1300" dirty="0">
              <a:solidFill>
                <a:srgbClr val="D9D9D9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975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84B5FB6-0742-DF41-A77A-817C216758EA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720" y="1341619"/>
            <a:ext cx="1693998" cy="2548329"/>
          </a:xfrm>
          <a:prstGeom prst="rect">
            <a:avLst/>
          </a:prstGeom>
          <a:noFill/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0F9B2C-06F0-8247-A625-D18EE6DAE13A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3992" y="1341619"/>
            <a:ext cx="1693998" cy="2548329"/>
          </a:xfrm>
          <a:prstGeom prst="rect">
            <a:avLst/>
          </a:prstGeom>
          <a:noFill/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6E36E61-A664-2149-8F77-A12D4A2778C2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5264" y="1341619"/>
            <a:ext cx="1693998" cy="2548329"/>
          </a:xfrm>
          <a:prstGeom prst="rect">
            <a:avLst/>
          </a:prstGeom>
          <a:noFill/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CD2D43B-AE0A-8B4E-A698-C0762FAA8A11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8338" y="1341619"/>
            <a:ext cx="1693998" cy="2548329"/>
          </a:xfrm>
          <a:prstGeom prst="rect">
            <a:avLst/>
          </a:prstGeom>
          <a:noFill/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BF867803-005F-B641-8768-3882AA823218}"/>
              </a:ext>
            </a:extLst>
          </p:cNvPr>
          <p:cNvGrpSpPr/>
          <p:nvPr/>
        </p:nvGrpSpPr>
        <p:grpSpPr>
          <a:xfrm>
            <a:off x="1472421" y="1729737"/>
            <a:ext cx="714597" cy="714597"/>
            <a:chOff x="984988" y="1526852"/>
            <a:chExt cx="471279" cy="471279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D66870BA-1C40-EB4B-AE14-6D6FC3878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4988" y="1526852"/>
              <a:ext cx="471279" cy="47127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2B3AABE9-152C-2B42-8C5E-2AF7B2F84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0954" y="1643933"/>
              <a:ext cx="259345" cy="237115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ECB593C2-01D9-9447-8BDC-483EFCB70C22}"/>
              </a:ext>
            </a:extLst>
          </p:cNvPr>
          <p:cNvGrpSpPr/>
          <p:nvPr/>
        </p:nvGrpSpPr>
        <p:grpSpPr>
          <a:xfrm>
            <a:off x="5214965" y="1729737"/>
            <a:ext cx="714597" cy="714597"/>
            <a:chOff x="984988" y="1526852"/>
            <a:chExt cx="471279" cy="47127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224D5338-394C-A842-82F4-F9091D9B8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4988" y="1526852"/>
              <a:ext cx="471279" cy="471279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F9F41B82-7A51-634D-977E-D0BD4DEA4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1708" y="1643933"/>
              <a:ext cx="177836" cy="237115"/>
            </a:xfrm>
            <a:prstGeom prst="rect">
              <a:avLst/>
            </a:prstGeom>
          </p:spPr>
        </p:pic>
      </p:grpSp>
      <p:pic>
        <p:nvPicPr>
          <p:cNvPr id="63" name="图片 62">
            <a:extLst>
              <a:ext uri="{FF2B5EF4-FFF2-40B4-BE49-F238E27FC236}">
                <a16:creationId xmlns:a16="http://schemas.microsoft.com/office/drawing/2014/main" id="{08505BCE-24C7-574F-BF7B-BDD4C6E1D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039" y="1729737"/>
            <a:ext cx="714597" cy="714597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CBB0BCF3-43FF-4340-8A32-9E85CB310365}"/>
              </a:ext>
            </a:extLst>
          </p:cNvPr>
          <p:cNvGrpSpPr/>
          <p:nvPr/>
        </p:nvGrpSpPr>
        <p:grpSpPr>
          <a:xfrm>
            <a:off x="3343693" y="1729737"/>
            <a:ext cx="714597" cy="714597"/>
            <a:chOff x="984988" y="1526852"/>
            <a:chExt cx="471279" cy="471279"/>
          </a:xfrm>
        </p:grpSpPr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5CA747C6-EE87-EE4F-A771-B732BAA3F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4988" y="1526852"/>
              <a:ext cx="471279" cy="471279"/>
            </a:xfrm>
            <a:prstGeom prst="rect">
              <a:avLst/>
            </a:pr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D8CDCBFE-A8D4-FF4A-B04A-C9D11D3DF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8839" y="1643933"/>
              <a:ext cx="183573" cy="237115"/>
            </a:xfrm>
            <a:prstGeom prst="rect">
              <a:avLst/>
            </a:prstGeom>
          </p:spPr>
        </p:pic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2FCA3A7D-B1D4-9D46-A122-8AB8AA29D386}"/>
              </a:ext>
            </a:extLst>
          </p:cNvPr>
          <p:cNvSpPr txBox="1"/>
          <p:nvPr/>
        </p:nvSpPr>
        <p:spPr>
          <a:xfrm>
            <a:off x="1316756" y="2694449"/>
            <a:ext cx="1025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spc="40" dirty="0">
                <a:solidFill>
                  <a:srgbClr val="D9D9D9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智慧社区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4AF3B59-8494-494D-9F74-4F73316FB664}"/>
              </a:ext>
            </a:extLst>
          </p:cNvPr>
          <p:cNvSpPr txBox="1"/>
          <p:nvPr/>
        </p:nvSpPr>
        <p:spPr>
          <a:xfrm>
            <a:off x="3190487" y="2694449"/>
            <a:ext cx="1025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spc="40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电力能源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62A1BCB-90A0-E043-B289-2E0448E9E914}"/>
              </a:ext>
            </a:extLst>
          </p:cNvPr>
          <p:cNvSpPr txBox="1"/>
          <p:nvPr/>
        </p:nvSpPr>
        <p:spPr>
          <a:xfrm>
            <a:off x="5059298" y="2694449"/>
            <a:ext cx="1025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spc="40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智能硬件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D4543ED-C8D5-7045-811F-C7689CA3EAE7}"/>
              </a:ext>
            </a:extLst>
          </p:cNvPr>
          <p:cNvSpPr txBox="1"/>
          <p:nvPr/>
        </p:nvSpPr>
        <p:spPr>
          <a:xfrm>
            <a:off x="6665477" y="2694449"/>
            <a:ext cx="153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spc="40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智能制药</a:t>
            </a:r>
            <a:r>
              <a:rPr lang="en-US" altLang="zh-CN" sz="1600" spc="40" dirty="0" err="1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AIoT</a:t>
            </a:r>
            <a:endParaRPr lang="zh-CN" altLang="en-US" sz="1600" spc="40" dirty="0">
              <a:solidFill>
                <a:srgbClr val="D9D9D9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7" name="标题 2">
            <a:extLst>
              <a:ext uri="{FF2B5EF4-FFF2-40B4-BE49-F238E27FC236}">
                <a16:creationId xmlns:a16="http://schemas.microsoft.com/office/drawing/2014/main" id="{D7498686-445A-FD44-A93F-3F4922869764}"/>
              </a:ext>
            </a:extLst>
          </p:cNvPr>
          <p:cNvSpPr txBox="1">
            <a:spLocks/>
          </p:cNvSpPr>
          <p:nvPr/>
        </p:nvSpPr>
        <p:spPr>
          <a:xfrm>
            <a:off x="2462364" y="525629"/>
            <a:ext cx="4219272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en-US" altLang="zh-CN" sz="2400" dirty="0" err="1"/>
              <a:t>UIoT</a:t>
            </a:r>
            <a:r>
              <a:rPr lang="zh-CN" altLang="en-US" sz="2400" dirty="0"/>
              <a:t>行业案例分享</a:t>
            </a:r>
            <a:endParaRPr lang="en-US" altLang="zh-CN" sz="2400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1CD3BE3-8BB5-3D4D-A9A5-F7BFD4497BE9}"/>
              </a:ext>
            </a:extLst>
          </p:cNvPr>
          <p:cNvSpPr/>
          <p:nvPr/>
        </p:nvSpPr>
        <p:spPr>
          <a:xfrm>
            <a:off x="8694894" y="2311189"/>
            <a:ext cx="172526" cy="609187"/>
          </a:xfrm>
          <a:prstGeom prst="rect">
            <a:avLst/>
          </a:prstGeom>
          <a:solidFill>
            <a:srgbClr val="0B1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A9CFB09C-AA28-AD4A-921C-B210C78132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9834" y="3308379"/>
            <a:ext cx="59766" cy="146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30DBA2D-D5AD-4C46-8AF5-6F9358E601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5843" y="3306088"/>
            <a:ext cx="110289" cy="147052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8C2997-049F-9741-B4E6-0E227C9C7B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6045" y="3328187"/>
            <a:ext cx="112429" cy="14708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AD9918A-0CDC-724E-9D26-87F54FD6D2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6413" y="3308630"/>
            <a:ext cx="117841" cy="149265"/>
          </a:xfrm>
          <a:prstGeom prst="rect">
            <a:avLst/>
          </a:prstGeom>
        </p:spPr>
      </p:pic>
      <p:sp>
        <p:nvSpPr>
          <p:cNvPr id="36" name="饼形 35">
            <a:extLst>
              <a:ext uri="{FF2B5EF4-FFF2-40B4-BE49-F238E27FC236}">
                <a16:creationId xmlns:a16="http://schemas.microsoft.com/office/drawing/2014/main" id="{FEFD31CF-AA04-D04A-9BE5-6238E3645232}"/>
              </a:ext>
            </a:extLst>
          </p:cNvPr>
          <p:cNvSpPr/>
          <p:nvPr/>
        </p:nvSpPr>
        <p:spPr>
          <a:xfrm rot="10800000">
            <a:off x="282370" y="641269"/>
            <a:ext cx="1400700" cy="14007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3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饼形 39">
            <a:extLst>
              <a:ext uri="{FF2B5EF4-FFF2-40B4-BE49-F238E27FC236}">
                <a16:creationId xmlns:a16="http://schemas.microsoft.com/office/drawing/2014/main" id="{C87B788A-874B-7B48-8EFB-260E39020DFF}"/>
              </a:ext>
            </a:extLst>
          </p:cNvPr>
          <p:cNvSpPr/>
          <p:nvPr/>
        </p:nvSpPr>
        <p:spPr>
          <a:xfrm rot="10800000">
            <a:off x="2163636" y="641269"/>
            <a:ext cx="1400700" cy="14007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3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饼形 40">
            <a:extLst>
              <a:ext uri="{FF2B5EF4-FFF2-40B4-BE49-F238E27FC236}">
                <a16:creationId xmlns:a16="http://schemas.microsoft.com/office/drawing/2014/main" id="{CAF6694F-8C7C-8F44-A2FD-6E37C408FDEE}"/>
              </a:ext>
            </a:extLst>
          </p:cNvPr>
          <p:cNvSpPr/>
          <p:nvPr/>
        </p:nvSpPr>
        <p:spPr>
          <a:xfrm rot="10800000">
            <a:off x="4037407" y="641269"/>
            <a:ext cx="1400700" cy="14007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3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饼形 41">
            <a:extLst>
              <a:ext uri="{FF2B5EF4-FFF2-40B4-BE49-F238E27FC236}">
                <a16:creationId xmlns:a16="http://schemas.microsoft.com/office/drawing/2014/main" id="{7FF57222-A903-664F-B86E-E73515FC98A6}"/>
              </a:ext>
            </a:extLst>
          </p:cNvPr>
          <p:cNvSpPr/>
          <p:nvPr/>
        </p:nvSpPr>
        <p:spPr>
          <a:xfrm rot="10800000">
            <a:off x="5896188" y="641269"/>
            <a:ext cx="1400700" cy="14007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3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4" name="图形 41">
            <a:extLst>
              <a:ext uri="{FF2B5EF4-FFF2-40B4-BE49-F238E27FC236}">
                <a16:creationId xmlns:a16="http://schemas.microsoft.com/office/drawing/2014/main" id="{4A142ABD-73DF-2B4A-A1CA-DAD980267B3B}"/>
              </a:ext>
            </a:extLst>
          </p:cNvPr>
          <p:cNvGrpSpPr/>
          <p:nvPr/>
        </p:nvGrpSpPr>
        <p:grpSpPr>
          <a:xfrm>
            <a:off x="7308176" y="1934678"/>
            <a:ext cx="291004" cy="291004"/>
            <a:chOff x="1320219" y="1371072"/>
            <a:chExt cx="291004" cy="291004"/>
          </a:xfrm>
          <a:gradFill>
            <a:gsLst>
              <a:gs pos="0">
                <a:srgbClr val="F0D496"/>
              </a:gs>
              <a:gs pos="100000">
                <a:srgbClr val="A78C5E"/>
              </a:gs>
            </a:gsLst>
            <a:lin ang="5400000" scaled="1"/>
          </a:gradFill>
        </p:grpSpPr>
        <p:sp>
          <p:nvSpPr>
            <p:cNvPr id="45" name="任意形状 44">
              <a:extLst>
                <a:ext uri="{FF2B5EF4-FFF2-40B4-BE49-F238E27FC236}">
                  <a16:creationId xmlns:a16="http://schemas.microsoft.com/office/drawing/2014/main" id="{6049653A-6FD5-E843-85D2-9DAE93356B83}"/>
                </a:ext>
              </a:extLst>
            </p:cNvPr>
            <p:cNvSpPr/>
            <p:nvPr/>
          </p:nvSpPr>
          <p:spPr>
            <a:xfrm>
              <a:off x="1327852" y="1443502"/>
              <a:ext cx="272216" cy="218560"/>
            </a:xfrm>
            <a:custGeom>
              <a:avLst/>
              <a:gdLst>
                <a:gd name="connsiteX0" fmla="*/ 20074 w 272216"/>
                <a:gd name="connsiteY0" fmla="*/ 218281 h 218560"/>
                <a:gd name="connsiteX1" fmla="*/ 5991 w 272216"/>
                <a:gd name="connsiteY1" fmla="*/ 209259 h 218560"/>
                <a:gd name="connsiteX2" fmla="*/ 160 w 272216"/>
                <a:gd name="connsiteY2" fmla="*/ 192811 h 218560"/>
                <a:gd name="connsiteX3" fmla="*/ 13 w 272216"/>
                <a:gd name="connsiteY3" fmla="*/ 117722 h 218560"/>
                <a:gd name="connsiteX4" fmla="*/ 87 w 272216"/>
                <a:gd name="connsiteY4" fmla="*/ 44466 h 218560"/>
                <a:gd name="connsiteX5" fmla="*/ 490 w 272216"/>
                <a:gd name="connsiteY5" fmla="*/ 42376 h 218560"/>
                <a:gd name="connsiteX6" fmla="*/ 2929 w 272216"/>
                <a:gd name="connsiteY6" fmla="*/ 35170 h 218560"/>
                <a:gd name="connsiteX7" fmla="*/ 8833 w 272216"/>
                <a:gd name="connsiteY7" fmla="*/ 27817 h 218560"/>
                <a:gd name="connsiteX8" fmla="*/ 24034 w 272216"/>
                <a:gd name="connsiteY8" fmla="*/ 12634 h 218560"/>
                <a:gd name="connsiteX9" fmla="*/ 36998 w 272216"/>
                <a:gd name="connsiteY9" fmla="*/ 0 h 218560"/>
                <a:gd name="connsiteX10" fmla="*/ 190055 w 272216"/>
                <a:gd name="connsiteY10" fmla="*/ 0 h 218560"/>
                <a:gd name="connsiteX11" fmla="*/ 200030 w 272216"/>
                <a:gd name="connsiteY11" fmla="*/ 12139 h 218560"/>
                <a:gd name="connsiteX12" fmla="*/ 211637 w 272216"/>
                <a:gd name="connsiteY12" fmla="*/ 26020 h 218560"/>
                <a:gd name="connsiteX13" fmla="*/ 218862 w 272216"/>
                <a:gd name="connsiteY13" fmla="*/ 34620 h 218560"/>
                <a:gd name="connsiteX14" fmla="*/ 222163 w 272216"/>
                <a:gd name="connsiteY14" fmla="*/ 48776 h 218560"/>
                <a:gd name="connsiteX15" fmla="*/ 222273 w 272216"/>
                <a:gd name="connsiteY15" fmla="*/ 52168 h 218560"/>
                <a:gd name="connsiteX16" fmla="*/ 221686 w 272216"/>
                <a:gd name="connsiteY16" fmla="*/ 52498 h 218560"/>
                <a:gd name="connsiteX17" fmla="*/ 186241 w 272216"/>
                <a:gd name="connsiteY17" fmla="*/ 81672 h 218560"/>
                <a:gd name="connsiteX18" fmla="*/ 179695 w 272216"/>
                <a:gd name="connsiteY18" fmla="*/ 87155 h 218560"/>
                <a:gd name="connsiteX19" fmla="*/ 181400 w 272216"/>
                <a:gd name="connsiteY19" fmla="*/ 89373 h 218560"/>
                <a:gd name="connsiteX20" fmla="*/ 231625 w 272216"/>
                <a:gd name="connsiteY20" fmla="*/ 154725 h 218560"/>
                <a:gd name="connsiteX21" fmla="*/ 226087 w 272216"/>
                <a:gd name="connsiteY21" fmla="*/ 160080 h 218560"/>
                <a:gd name="connsiteX22" fmla="*/ 222236 w 272216"/>
                <a:gd name="connsiteY22" fmla="*/ 163288 h 218560"/>
                <a:gd name="connsiteX23" fmla="*/ 222218 w 272216"/>
                <a:gd name="connsiteY23" fmla="*/ 164609 h 218560"/>
                <a:gd name="connsiteX24" fmla="*/ 222218 w 272216"/>
                <a:gd name="connsiteY24" fmla="*/ 165929 h 218560"/>
                <a:gd name="connsiteX25" fmla="*/ 236575 w 272216"/>
                <a:gd name="connsiteY25" fmla="*/ 165984 h 218560"/>
                <a:gd name="connsiteX26" fmla="*/ 250915 w 272216"/>
                <a:gd name="connsiteY26" fmla="*/ 166058 h 218560"/>
                <a:gd name="connsiteX27" fmla="*/ 252803 w 272216"/>
                <a:gd name="connsiteY27" fmla="*/ 166553 h 218560"/>
                <a:gd name="connsiteX28" fmla="*/ 272112 w 272216"/>
                <a:gd name="connsiteY28" fmla="*/ 189932 h 218560"/>
                <a:gd name="connsiteX29" fmla="*/ 251263 w 272216"/>
                <a:gd name="connsiteY29" fmla="*/ 218298 h 218560"/>
                <a:gd name="connsiteX30" fmla="*/ 135687 w 272216"/>
                <a:gd name="connsiteY30" fmla="*/ 218557 h 218560"/>
                <a:gd name="connsiteX31" fmla="*/ 20074 w 272216"/>
                <a:gd name="connsiteY31" fmla="*/ 218281 h 218560"/>
                <a:gd name="connsiteX32" fmla="*/ 212499 w 272216"/>
                <a:gd name="connsiteY32" fmla="*/ 192261 h 218560"/>
                <a:gd name="connsiteX33" fmla="*/ 212499 w 272216"/>
                <a:gd name="connsiteY33" fmla="*/ 173649 h 218560"/>
                <a:gd name="connsiteX34" fmla="*/ 199407 w 272216"/>
                <a:gd name="connsiteY34" fmla="*/ 173649 h 218560"/>
                <a:gd name="connsiteX35" fmla="*/ 184866 w 272216"/>
                <a:gd name="connsiteY35" fmla="*/ 173850 h 218560"/>
                <a:gd name="connsiteX36" fmla="*/ 171333 w 272216"/>
                <a:gd name="connsiteY36" fmla="*/ 183826 h 218560"/>
                <a:gd name="connsiteX37" fmla="*/ 169958 w 272216"/>
                <a:gd name="connsiteY37" fmla="*/ 197102 h 218560"/>
                <a:gd name="connsiteX38" fmla="*/ 172727 w 272216"/>
                <a:gd name="connsiteY38" fmla="*/ 203208 h 218560"/>
                <a:gd name="connsiteX39" fmla="*/ 184536 w 272216"/>
                <a:gd name="connsiteY39" fmla="*/ 210671 h 218560"/>
                <a:gd name="connsiteX40" fmla="*/ 199077 w 272216"/>
                <a:gd name="connsiteY40" fmla="*/ 210854 h 218560"/>
                <a:gd name="connsiteX41" fmla="*/ 212499 w 272216"/>
                <a:gd name="connsiteY41" fmla="*/ 210872 h 218560"/>
                <a:gd name="connsiteX42" fmla="*/ 212499 w 272216"/>
                <a:gd name="connsiteY42" fmla="*/ 192261 h 218560"/>
                <a:gd name="connsiteX43" fmla="*/ 155014 w 272216"/>
                <a:gd name="connsiteY43" fmla="*/ 184889 h 218560"/>
                <a:gd name="connsiteX44" fmla="*/ 178705 w 272216"/>
                <a:gd name="connsiteY44" fmla="*/ 159053 h 218560"/>
                <a:gd name="connsiteX45" fmla="*/ 194016 w 272216"/>
                <a:gd name="connsiteY45" fmla="*/ 157934 h 218560"/>
                <a:gd name="connsiteX46" fmla="*/ 204596 w 272216"/>
                <a:gd name="connsiteY46" fmla="*/ 157843 h 218560"/>
                <a:gd name="connsiteX47" fmla="*/ 207622 w 272216"/>
                <a:gd name="connsiteY47" fmla="*/ 155294 h 218560"/>
                <a:gd name="connsiteX48" fmla="*/ 210446 w 272216"/>
                <a:gd name="connsiteY48" fmla="*/ 152397 h 218560"/>
                <a:gd name="connsiteX49" fmla="*/ 171755 w 272216"/>
                <a:gd name="connsiteY49" fmla="*/ 102319 h 218560"/>
                <a:gd name="connsiteX50" fmla="*/ 136750 w 272216"/>
                <a:gd name="connsiteY50" fmla="*/ 132446 h 218560"/>
                <a:gd name="connsiteX51" fmla="*/ 129140 w 272216"/>
                <a:gd name="connsiteY51" fmla="*/ 148124 h 218560"/>
                <a:gd name="connsiteX52" fmla="*/ 129049 w 272216"/>
                <a:gd name="connsiteY52" fmla="*/ 158796 h 218560"/>
                <a:gd name="connsiteX53" fmla="*/ 136530 w 272216"/>
                <a:gd name="connsiteY53" fmla="*/ 175794 h 218560"/>
                <a:gd name="connsiteX54" fmla="*/ 149696 w 272216"/>
                <a:gd name="connsiteY54" fmla="*/ 184743 h 218560"/>
                <a:gd name="connsiteX55" fmla="*/ 154574 w 272216"/>
                <a:gd name="connsiteY55" fmla="*/ 186283 h 218560"/>
                <a:gd name="connsiteX56" fmla="*/ 155014 w 272216"/>
                <a:gd name="connsiteY56" fmla="*/ 184889 h 218560"/>
                <a:gd name="connsiteX57" fmla="*/ 67089 w 272216"/>
                <a:gd name="connsiteY57" fmla="*/ 125130 h 218560"/>
                <a:gd name="connsiteX58" fmla="*/ 76092 w 272216"/>
                <a:gd name="connsiteY58" fmla="*/ 117630 h 218560"/>
                <a:gd name="connsiteX59" fmla="*/ 77486 w 272216"/>
                <a:gd name="connsiteY59" fmla="*/ 98156 h 218560"/>
                <a:gd name="connsiteX60" fmla="*/ 77559 w 272216"/>
                <a:gd name="connsiteY60" fmla="*/ 82332 h 218560"/>
                <a:gd name="connsiteX61" fmla="*/ 92467 w 272216"/>
                <a:gd name="connsiteY61" fmla="*/ 82332 h 218560"/>
                <a:gd name="connsiteX62" fmla="*/ 111281 w 272216"/>
                <a:gd name="connsiteY62" fmla="*/ 81360 h 218560"/>
                <a:gd name="connsiteX63" fmla="*/ 120266 w 272216"/>
                <a:gd name="connsiteY63" fmla="*/ 68084 h 218560"/>
                <a:gd name="connsiteX64" fmla="*/ 110089 w 272216"/>
                <a:gd name="connsiteY64" fmla="*/ 54258 h 218560"/>
                <a:gd name="connsiteX65" fmla="*/ 108805 w 272216"/>
                <a:gd name="connsiteY65" fmla="*/ 53818 h 218560"/>
                <a:gd name="connsiteX66" fmla="*/ 93182 w 272216"/>
                <a:gd name="connsiteY66" fmla="*/ 53763 h 218560"/>
                <a:gd name="connsiteX67" fmla="*/ 77559 w 272216"/>
                <a:gd name="connsiteY67" fmla="*/ 53708 h 218560"/>
                <a:gd name="connsiteX68" fmla="*/ 77504 w 272216"/>
                <a:gd name="connsiteY68" fmla="*/ 37902 h 218560"/>
                <a:gd name="connsiteX69" fmla="*/ 77449 w 272216"/>
                <a:gd name="connsiteY69" fmla="*/ 22096 h 218560"/>
                <a:gd name="connsiteX70" fmla="*/ 77028 w 272216"/>
                <a:gd name="connsiteY70" fmla="*/ 20720 h 218560"/>
                <a:gd name="connsiteX71" fmla="*/ 67089 w 272216"/>
                <a:gd name="connsiteY71" fmla="*/ 10874 h 218560"/>
                <a:gd name="connsiteX72" fmla="*/ 60415 w 272216"/>
                <a:gd name="connsiteY72" fmla="*/ 10984 h 218560"/>
                <a:gd name="connsiteX73" fmla="*/ 50934 w 272216"/>
                <a:gd name="connsiteY73" fmla="*/ 19529 h 218560"/>
                <a:gd name="connsiteX74" fmla="*/ 49853 w 272216"/>
                <a:gd name="connsiteY74" fmla="*/ 38892 h 218560"/>
                <a:gd name="connsiteX75" fmla="*/ 49853 w 272216"/>
                <a:gd name="connsiteY75" fmla="*/ 53708 h 218560"/>
                <a:gd name="connsiteX76" fmla="*/ 34505 w 272216"/>
                <a:gd name="connsiteY76" fmla="*/ 53763 h 218560"/>
                <a:gd name="connsiteX77" fmla="*/ 15471 w 272216"/>
                <a:gd name="connsiteY77" fmla="*/ 55194 h 218560"/>
                <a:gd name="connsiteX78" fmla="*/ 7660 w 272216"/>
                <a:gd name="connsiteY78" fmla="*/ 69716 h 218560"/>
                <a:gd name="connsiteX79" fmla="*/ 19450 w 272216"/>
                <a:gd name="connsiteY79" fmla="*/ 82149 h 218560"/>
                <a:gd name="connsiteX80" fmla="*/ 35220 w 272216"/>
                <a:gd name="connsiteY80" fmla="*/ 82332 h 218560"/>
                <a:gd name="connsiteX81" fmla="*/ 49834 w 272216"/>
                <a:gd name="connsiteY81" fmla="*/ 82332 h 218560"/>
                <a:gd name="connsiteX82" fmla="*/ 49889 w 272216"/>
                <a:gd name="connsiteY82" fmla="*/ 97881 h 218560"/>
                <a:gd name="connsiteX83" fmla="*/ 50348 w 272216"/>
                <a:gd name="connsiteY83" fmla="*/ 114843 h 218560"/>
                <a:gd name="connsiteX84" fmla="*/ 51631 w 272216"/>
                <a:gd name="connsiteY84" fmla="*/ 117960 h 218560"/>
                <a:gd name="connsiteX85" fmla="*/ 54162 w 272216"/>
                <a:gd name="connsiteY85" fmla="*/ 121298 h 218560"/>
                <a:gd name="connsiteX86" fmla="*/ 59663 w 272216"/>
                <a:gd name="connsiteY86" fmla="*/ 124800 h 218560"/>
                <a:gd name="connsiteX87" fmla="*/ 67089 w 272216"/>
                <a:gd name="connsiteY87" fmla="*/ 125130 h 21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72216" h="218560">
                  <a:moveTo>
                    <a:pt x="20074" y="218281"/>
                  </a:moveTo>
                  <a:cubicBezTo>
                    <a:pt x="13949" y="217326"/>
                    <a:pt x="10263" y="214962"/>
                    <a:pt x="5991" y="209259"/>
                  </a:cubicBezTo>
                  <a:cubicBezTo>
                    <a:pt x="3039" y="205316"/>
                    <a:pt x="857" y="199173"/>
                    <a:pt x="160" y="192811"/>
                  </a:cubicBezTo>
                  <a:cubicBezTo>
                    <a:pt x="13" y="191491"/>
                    <a:pt x="-23" y="170165"/>
                    <a:pt x="13" y="117722"/>
                  </a:cubicBezTo>
                  <a:lnTo>
                    <a:pt x="87" y="44466"/>
                  </a:lnTo>
                  <a:lnTo>
                    <a:pt x="490" y="42376"/>
                  </a:lnTo>
                  <a:cubicBezTo>
                    <a:pt x="1022" y="39644"/>
                    <a:pt x="2012" y="36710"/>
                    <a:pt x="2929" y="35170"/>
                  </a:cubicBezTo>
                  <a:cubicBezTo>
                    <a:pt x="3736" y="33795"/>
                    <a:pt x="5459" y="31667"/>
                    <a:pt x="8833" y="27817"/>
                  </a:cubicBezTo>
                  <a:cubicBezTo>
                    <a:pt x="10062" y="26423"/>
                    <a:pt x="16901" y="19602"/>
                    <a:pt x="24034" y="12634"/>
                  </a:cubicBezTo>
                  <a:lnTo>
                    <a:pt x="36998" y="0"/>
                  </a:lnTo>
                  <a:lnTo>
                    <a:pt x="190055" y="0"/>
                  </a:lnTo>
                  <a:lnTo>
                    <a:pt x="200030" y="12139"/>
                  </a:lnTo>
                  <a:cubicBezTo>
                    <a:pt x="205531" y="18795"/>
                    <a:pt x="210757" y="25048"/>
                    <a:pt x="211637" y="26020"/>
                  </a:cubicBezTo>
                  <a:cubicBezTo>
                    <a:pt x="214150" y="28734"/>
                    <a:pt x="218165" y="33519"/>
                    <a:pt x="218862" y="34620"/>
                  </a:cubicBezTo>
                  <a:cubicBezTo>
                    <a:pt x="220879" y="37755"/>
                    <a:pt x="221943" y="42358"/>
                    <a:pt x="222163" y="48776"/>
                  </a:cubicBezTo>
                  <a:lnTo>
                    <a:pt x="222273" y="52168"/>
                  </a:lnTo>
                  <a:lnTo>
                    <a:pt x="221686" y="52498"/>
                  </a:lnTo>
                  <a:cubicBezTo>
                    <a:pt x="219926" y="53525"/>
                    <a:pt x="215598" y="57064"/>
                    <a:pt x="186241" y="81672"/>
                  </a:cubicBezTo>
                  <a:lnTo>
                    <a:pt x="179695" y="87155"/>
                  </a:lnTo>
                  <a:lnTo>
                    <a:pt x="181400" y="89373"/>
                  </a:lnTo>
                  <a:cubicBezTo>
                    <a:pt x="187965" y="97936"/>
                    <a:pt x="231478" y="154542"/>
                    <a:pt x="231625" y="154725"/>
                  </a:cubicBezTo>
                  <a:cubicBezTo>
                    <a:pt x="231899" y="155074"/>
                    <a:pt x="230653" y="156266"/>
                    <a:pt x="226087" y="160080"/>
                  </a:cubicBezTo>
                  <a:lnTo>
                    <a:pt x="222236" y="163288"/>
                  </a:lnTo>
                  <a:lnTo>
                    <a:pt x="222218" y="164609"/>
                  </a:lnTo>
                  <a:lnTo>
                    <a:pt x="222218" y="165929"/>
                  </a:lnTo>
                  <a:lnTo>
                    <a:pt x="236575" y="165984"/>
                  </a:lnTo>
                  <a:lnTo>
                    <a:pt x="250915" y="166058"/>
                  </a:lnTo>
                  <a:lnTo>
                    <a:pt x="252803" y="166553"/>
                  </a:lnTo>
                  <a:cubicBezTo>
                    <a:pt x="263585" y="169395"/>
                    <a:pt x="271085" y="178471"/>
                    <a:pt x="272112" y="189932"/>
                  </a:cubicBezTo>
                  <a:cubicBezTo>
                    <a:pt x="273304" y="203593"/>
                    <a:pt x="264154" y="216045"/>
                    <a:pt x="251263" y="218298"/>
                  </a:cubicBezTo>
                  <a:cubicBezTo>
                    <a:pt x="249851" y="218537"/>
                    <a:pt x="236465" y="218574"/>
                    <a:pt x="135687" y="218557"/>
                  </a:cubicBezTo>
                  <a:cubicBezTo>
                    <a:pt x="39602" y="218537"/>
                    <a:pt x="21449" y="218500"/>
                    <a:pt x="20074" y="218281"/>
                  </a:cubicBezTo>
                  <a:close/>
                  <a:moveTo>
                    <a:pt x="212499" y="192261"/>
                  </a:moveTo>
                  <a:lnTo>
                    <a:pt x="212499" y="173649"/>
                  </a:lnTo>
                  <a:lnTo>
                    <a:pt x="199407" y="173649"/>
                  </a:lnTo>
                  <a:cubicBezTo>
                    <a:pt x="190990" y="173649"/>
                    <a:pt x="185801" y="173722"/>
                    <a:pt x="184866" y="173850"/>
                  </a:cubicBezTo>
                  <a:cubicBezTo>
                    <a:pt x="179016" y="174657"/>
                    <a:pt x="174010" y="178343"/>
                    <a:pt x="171333" y="183826"/>
                  </a:cubicBezTo>
                  <a:cubicBezTo>
                    <a:pt x="169206" y="188153"/>
                    <a:pt x="168748" y="192701"/>
                    <a:pt x="169958" y="197102"/>
                  </a:cubicBezTo>
                  <a:cubicBezTo>
                    <a:pt x="170453" y="198880"/>
                    <a:pt x="171792" y="201814"/>
                    <a:pt x="172727" y="203208"/>
                  </a:cubicBezTo>
                  <a:cubicBezTo>
                    <a:pt x="175349" y="207058"/>
                    <a:pt x="180043" y="210029"/>
                    <a:pt x="184536" y="210671"/>
                  </a:cubicBezTo>
                  <a:cubicBezTo>
                    <a:pt x="185141" y="210762"/>
                    <a:pt x="191687" y="210836"/>
                    <a:pt x="199077" y="210854"/>
                  </a:cubicBezTo>
                  <a:lnTo>
                    <a:pt x="212499" y="210872"/>
                  </a:lnTo>
                  <a:lnTo>
                    <a:pt x="212499" y="192261"/>
                  </a:lnTo>
                  <a:close/>
                  <a:moveTo>
                    <a:pt x="155014" y="184889"/>
                  </a:moveTo>
                  <a:cubicBezTo>
                    <a:pt x="157709" y="172310"/>
                    <a:pt x="166914" y="162262"/>
                    <a:pt x="178705" y="159053"/>
                  </a:cubicBezTo>
                  <a:cubicBezTo>
                    <a:pt x="182427" y="158044"/>
                    <a:pt x="182684" y="158026"/>
                    <a:pt x="194016" y="157934"/>
                  </a:cubicBezTo>
                  <a:lnTo>
                    <a:pt x="204596" y="157843"/>
                  </a:lnTo>
                  <a:lnTo>
                    <a:pt x="207622" y="155294"/>
                  </a:lnTo>
                  <a:cubicBezTo>
                    <a:pt x="210336" y="153002"/>
                    <a:pt x="210647" y="152690"/>
                    <a:pt x="210446" y="152397"/>
                  </a:cubicBezTo>
                  <a:cubicBezTo>
                    <a:pt x="208594" y="149848"/>
                    <a:pt x="171884" y="102319"/>
                    <a:pt x="171755" y="102319"/>
                  </a:cubicBezTo>
                  <a:cubicBezTo>
                    <a:pt x="171278" y="102319"/>
                    <a:pt x="139299" y="129861"/>
                    <a:pt x="136750" y="132446"/>
                  </a:cubicBezTo>
                  <a:cubicBezTo>
                    <a:pt x="132698" y="136590"/>
                    <a:pt x="130112" y="141908"/>
                    <a:pt x="129140" y="148124"/>
                  </a:cubicBezTo>
                  <a:cubicBezTo>
                    <a:pt x="128774" y="150526"/>
                    <a:pt x="128719" y="156284"/>
                    <a:pt x="129049" y="158796"/>
                  </a:cubicBezTo>
                  <a:cubicBezTo>
                    <a:pt x="129966" y="165691"/>
                    <a:pt x="132368" y="171118"/>
                    <a:pt x="136530" y="175794"/>
                  </a:cubicBezTo>
                  <a:cubicBezTo>
                    <a:pt x="139556" y="179187"/>
                    <a:pt x="144928" y="182835"/>
                    <a:pt x="149696" y="184743"/>
                  </a:cubicBezTo>
                  <a:cubicBezTo>
                    <a:pt x="150760" y="185183"/>
                    <a:pt x="154170" y="186246"/>
                    <a:pt x="154574" y="186283"/>
                  </a:cubicBezTo>
                  <a:cubicBezTo>
                    <a:pt x="154647" y="186301"/>
                    <a:pt x="154830" y="185659"/>
                    <a:pt x="155014" y="184889"/>
                  </a:cubicBezTo>
                  <a:close/>
                  <a:moveTo>
                    <a:pt x="67089" y="125130"/>
                  </a:moveTo>
                  <a:cubicBezTo>
                    <a:pt x="70848" y="124286"/>
                    <a:pt x="74314" y="121407"/>
                    <a:pt x="76092" y="117630"/>
                  </a:cubicBezTo>
                  <a:cubicBezTo>
                    <a:pt x="77523" y="114586"/>
                    <a:pt x="77431" y="115815"/>
                    <a:pt x="77486" y="98156"/>
                  </a:cubicBezTo>
                  <a:lnTo>
                    <a:pt x="77559" y="82332"/>
                  </a:lnTo>
                  <a:lnTo>
                    <a:pt x="92467" y="82332"/>
                  </a:lnTo>
                  <a:cubicBezTo>
                    <a:pt x="108567" y="82332"/>
                    <a:pt x="108897" y="82314"/>
                    <a:pt x="111281" y="81360"/>
                  </a:cubicBezTo>
                  <a:cubicBezTo>
                    <a:pt x="116690" y="79160"/>
                    <a:pt x="120266" y="73897"/>
                    <a:pt x="120266" y="68084"/>
                  </a:cubicBezTo>
                  <a:cubicBezTo>
                    <a:pt x="120266" y="61703"/>
                    <a:pt x="116323" y="56349"/>
                    <a:pt x="110089" y="54258"/>
                  </a:cubicBezTo>
                  <a:lnTo>
                    <a:pt x="108805" y="53818"/>
                  </a:lnTo>
                  <a:lnTo>
                    <a:pt x="93182" y="53763"/>
                  </a:lnTo>
                  <a:lnTo>
                    <a:pt x="77559" y="53708"/>
                  </a:lnTo>
                  <a:lnTo>
                    <a:pt x="77504" y="37902"/>
                  </a:lnTo>
                  <a:lnTo>
                    <a:pt x="77449" y="22096"/>
                  </a:lnTo>
                  <a:lnTo>
                    <a:pt x="77028" y="20720"/>
                  </a:lnTo>
                  <a:cubicBezTo>
                    <a:pt x="75506" y="15788"/>
                    <a:pt x="71802" y="12120"/>
                    <a:pt x="67089" y="10874"/>
                  </a:cubicBezTo>
                  <a:cubicBezTo>
                    <a:pt x="65310" y="10415"/>
                    <a:pt x="62266" y="10452"/>
                    <a:pt x="60415" y="10984"/>
                  </a:cubicBezTo>
                  <a:cubicBezTo>
                    <a:pt x="56197" y="12157"/>
                    <a:pt x="52493" y="15495"/>
                    <a:pt x="50934" y="19529"/>
                  </a:cubicBezTo>
                  <a:cubicBezTo>
                    <a:pt x="49871" y="22242"/>
                    <a:pt x="49853" y="22664"/>
                    <a:pt x="49853" y="38892"/>
                  </a:cubicBezTo>
                  <a:lnTo>
                    <a:pt x="49853" y="53708"/>
                  </a:lnTo>
                  <a:lnTo>
                    <a:pt x="34505" y="53763"/>
                  </a:lnTo>
                  <a:cubicBezTo>
                    <a:pt x="17305" y="53837"/>
                    <a:pt x="18405" y="53745"/>
                    <a:pt x="15471" y="55194"/>
                  </a:cubicBezTo>
                  <a:cubicBezTo>
                    <a:pt x="10117" y="57834"/>
                    <a:pt x="6871" y="63848"/>
                    <a:pt x="7660" y="69716"/>
                  </a:cubicBezTo>
                  <a:cubicBezTo>
                    <a:pt x="8521" y="76134"/>
                    <a:pt x="13252" y="81140"/>
                    <a:pt x="19450" y="82149"/>
                  </a:cubicBezTo>
                  <a:cubicBezTo>
                    <a:pt x="20165" y="82259"/>
                    <a:pt x="26143" y="82332"/>
                    <a:pt x="35220" y="82332"/>
                  </a:cubicBezTo>
                  <a:lnTo>
                    <a:pt x="49834" y="82332"/>
                  </a:lnTo>
                  <a:lnTo>
                    <a:pt x="49889" y="97881"/>
                  </a:lnTo>
                  <a:cubicBezTo>
                    <a:pt x="49944" y="113229"/>
                    <a:pt x="49963" y="113431"/>
                    <a:pt x="50348" y="114843"/>
                  </a:cubicBezTo>
                  <a:cubicBezTo>
                    <a:pt x="50568" y="115613"/>
                    <a:pt x="51154" y="117025"/>
                    <a:pt x="51631" y="117960"/>
                  </a:cubicBezTo>
                  <a:cubicBezTo>
                    <a:pt x="52328" y="119336"/>
                    <a:pt x="52805" y="119959"/>
                    <a:pt x="54162" y="121298"/>
                  </a:cubicBezTo>
                  <a:cubicBezTo>
                    <a:pt x="56032" y="123168"/>
                    <a:pt x="57536" y="124121"/>
                    <a:pt x="59663" y="124800"/>
                  </a:cubicBezTo>
                  <a:cubicBezTo>
                    <a:pt x="62266" y="125625"/>
                    <a:pt x="64412" y="125717"/>
                    <a:pt x="67089" y="125130"/>
                  </a:cubicBezTo>
                  <a:close/>
                </a:path>
              </a:pathLst>
            </a:custGeom>
            <a:gradFill>
              <a:gsLst>
                <a:gs pos="35000">
                  <a:srgbClr val="E5B976"/>
                </a:gs>
                <a:gs pos="0">
                  <a:srgbClr val="F0D496"/>
                </a:gs>
                <a:gs pos="100000">
                  <a:srgbClr val="A78C5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46" name="任意形状 45">
              <a:extLst>
                <a:ext uri="{FF2B5EF4-FFF2-40B4-BE49-F238E27FC236}">
                  <a16:creationId xmlns:a16="http://schemas.microsoft.com/office/drawing/2014/main" id="{77C941DF-6E99-1A43-B55E-78E03D171D19}"/>
                </a:ext>
              </a:extLst>
            </p:cNvPr>
            <p:cNvSpPr/>
            <p:nvPr/>
          </p:nvSpPr>
          <p:spPr>
            <a:xfrm>
              <a:off x="1353500" y="1371099"/>
              <a:ext cx="249654" cy="214695"/>
            </a:xfrm>
            <a:custGeom>
              <a:avLst/>
              <a:gdLst>
                <a:gd name="connsiteX0" fmla="*/ 201411 w 249654"/>
                <a:gd name="connsiteY0" fmla="*/ 208864 h 214695"/>
                <a:gd name="connsiteX1" fmla="*/ 181754 w 249654"/>
                <a:gd name="connsiteY1" fmla="*/ 182826 h 214695"/>
                <a:gd name="connsiteX2" fmla="*/ 166406 w 249654"/>
                <a:gd name="connsiteY2" fmla="*/ 162381 h 214695"/>
                <a:gd name="connsiteX3" fmla="*/ 169761 w 249654"/>
                <a:gd name="connsiteY3" fmla="*/ 159319 h 214695"/>
                <a:gd name="connsiteX4" fmla="*/ 185568 w 249654"/>
                <a:gd name="connsiteY4" fmla="*/ 146135 h 214695"/>
                <a:gd name="connsiteX5" fmla="*/ 199595 w 249654"/>
                <a:gd name="connsiteY5" fmla="*/ 134564 h 214695"/>
                <a:gd name="connsiteX6" fmla="*/ 212339 w 249654"/>
                <a:gd name="connsiteY6" fmla="*/ 128568 h 214695"/>
                <a:gd name="connsiteX7" fmla="*/ 222791 w 249654"/>
                <a:gd name="connsiteY7" fmla="*/ 128568 h 214695"/>
                <a:gd name="connsiteX8" fmla="*/ 235535 w 249654"/>
                <a:gd name="connsiteY8" fmla="*/ 133959 h 214695"/>
                <a:gd name="connsiteX9" fmla="*/ 248536 w 249654"/>
                <a:gd name="connsiteY9" fmla="*/ 152259 h 214695"/>
                <a:gd name="connsiteX10" fmla="*/ 249654 w 249654"/>
                <a:gd name="connsiteY10" fmla="*/ 162711 h 214695"/>
                <a:gd name="connsiteX11" fmla="*/ 249233 w 249654"/>
                <a:gd name="connsiteY11" fmla="*/ 169734 h 214695"/>
                <a:gd name="connsiteX12" fmla="*/ 239258 w 249654"/>
                <a:gd name="connsiteY12" fmla="*/ 186530 h 214695"/>
                <a:gd name="connsiteX13" fmla="*/ 206636 w 249654"/>
                <a:gd name="connsiteY13" fmla="*/ 214017 h 214695"/>
                <a:gd name="connsiteX14" fmla="*/ 205793 w 249654"/>
                <a:gd name="connsiteY14" fmla="*/ 214696 h 214695"/>
                <a:gd name="connsiteX15" fmla="*/ 201411 w 249654"/>
                <a:gd name="connsiteY15" fmla="*/ 208864 h 214695"/>
                <a:gd name="connsiteX16" fmla="*/ 8526 w 249654"/>
                <a:gd name="connsiteY16" fmla="*/ 54854 h 214695"/>
                <a:gd name="connsiteX17" fmla="*/ 1119 w 249654"/>
                <a:gd name="connsiteY17" fmla="*/ 48180 h 214695"/>
                <a:gd name="connsiteX18" fmla="*/ 0 w 249654"/>
                <a:gd name="connsiteY18" fmla="*/ 29825 h 214695"/>
                <a:gd name="connsiteX19" fmla="*/ 843 w 249654"/>
                <a:gd name="connsiteY19" fmla="*/ 11030 h 214695"/>
                <a:gd name="connsiteX20" fmla="*/ 3301 w 249654"/>
                <a:gd name="connsiteY20" fmla="*/ 6317 h 214695"/>
                <a:gd name="connsiteX21" fmla="*/ 11937 w 249654"/>
                <a:gd name="connsiteY21" fmla="*/ 468 h 214695"/>
                <a:gd name="connsiteX22" fmla="*/ 13294 w 249654"/>
                <a:gd name="connsiteY22" fmla="*/ 64 h 214695"/>
                <a:gd name="connsiteX23" fmla="*/ 84716 w 249654"/>
                <a:gd name="connsiteY23" fmla="*/ 27 h 214695"/>
                <a:gd name="connsiteX24" fmla="*/ 160703 w 249654"/>
                <a:gd name="connsiteY24" fmla="*/ 1091 h 214695"/>
                <a:gd name="connsiteX25" fmla="*/ 166351 w 249654"/>
                <a:gd name="connsiteY25" fmla="*/ 5088 h 214695"/>
                <a:gd name="connsiteX26" fmla="*/ 169706 w 249654"/>
                <a:gd name="connsiteY26" fmla="*/ 10186 h 214695"/>
                <a:gd name="connsiteX27" fmla="*/ 170715 w 249654"/>
                <a:gd name="connsiteY27" fmla="*/ 29568 h 214695"/>
                <a:gd name="connsiteX28" fmla="*/ 169615 w 249654"/>
                <a:gd name="connsiteY28" fmla="*/ 48326 h 214695"/>
                <a:gd name="connsiteX29" fmla="*/ 164774 w 249654"/>
                <a:gd name="connsiteY29" fmla="*/ 54139 h 214695"/>
                <a:gd name="connsiteX30" fmla="*/ 85413 w 249654"/>
                <a:gd name="connsiteY30" fmla="*/ 55148 h 214695"/>
                <a:gd name="connsiteX31" fmla="*/ 8526 w 249654"/>
                <a:gd name="connsiteY31" fmla="*/ 54854 h 214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9654" h="214695">
                  <a:moveTo>
                    <a:pt x="201411" y="208864"/>
                  </a:moveTo>
                  <a:cubicBezTo>
                    <a:pt x="198990" y="205674"/>
                    <a:pt x="190134" y="193957"/>
                    <a:pt x="181754" y="182826"/>
                  </a:cubicBezTo>
                  <a:cubicBezTo>
                    <a:pt x="173355" y="171714"/>
                    <a:pt x="166442" y="162509"/>
                    <a:pt x="166406" y="162381"/>
                  </a:cubicBezTo>
                  <a:cubicBezTo>
                    <a:pt x="166369" y="162271"/>
                    <a:pt x="167873" y="160877"/>
                    <a:pt x="169761" y="159319"/>
                  </a:cubicBezTo>
                  <a:cubicBezTo>
                    <a:pt x="171650" y="157760"/>
                    <a:pt x="178765" y="151819"/>
                    <a:pt x="185568" y="146135"/>
                  </a:cubicBezTo>
                  <a:cubicBezTo>
                    <a:pt x="192371" y="140432"/>
                    <a:pt x="198697" y="135242"/>
                    <a:pt x="199595" y="134564"/>
                  </a:cubicBezTo>
                  <a:cubicBezTo>
                    <a:pt x="203831" y="131447"/>
                    <a:pt x="207920" y="129522"/>
                    <a:pt x="212339" y="128568"/>
                  </a:cubicBezTo>
                  <a:cubicBezTo>
                    <a:pt x="214576" y="128091"/>
                    <a:pt x="220573" y="128091"/>
                    <a:pt x="222791" y="128568"/>
                  </a:cubicBezTo>
                  <a:cubicBezTo>
                    <a:pt x="226862" y="129466"/>
                    <a:pt x="231959" y="131612"/>
                    <a:pt x="235535" y="133959"/>
                  </a:cubicBezTo>
                  <a:cubicBezTo>
                    <a:pt x="242228" y="138360"/>
                    <a:pt x="246556" y="144448"/>
                    <a:pt x="248536" y="152259"/>
                  </a:cubicBezTo>
                  <a:cubicBezTo>
                    <a:pt x="249490" y="156055"/>
                    <a:pt x="249636" y="157412"/>
                    <a:pt x="249654" y="162711"/>
                  </a:cubicBezTo>
                  <a:cubicBezTo>
                    <a:pt x="249654" y="167167"/>
                    <a:pt x="249618" y="167864"/>
                    <a:pt x="249233" y="169734"/>
                  </a:cubicBezTo>
                  <a:cubicBezTo>
                    <a:pt x="247858" y="176555"/>
                    <a:pt x="244887" y="181561"/>
                    <a:pt x="239258" y="186530"/>
                  </a:cubicBezTo>
                  <a:cubicBezTo>
                    <a:pt x="233647" y="191500"/>
                    <a:pt x="213641" y="208333"/>
                    <a:pt x="206636" y="214017"/>
                  </a:cubicBezTo>
                  <a:lnTo>
                    <a:pt x="205793" y="214696"/>
                  </a:lnTo>
                  <a:lnTo>
                    <a:pt x="201411" y="208864"/>
                  </a:lnTo>
                  <a:close/>
                  <a:moveTo>
                    <a:pt x="8526" y="54854"/>
                  </a:moveTo>
                  <a:cubicBezTo>
                    <a:pt x="5097" y="54139"/>
                    <a:pt x="2585" y="51866"/>
                    <a:pt x="1119" y="48180"/>
                  </a:cubicBezTo>
                  <a:cubicBezTo>
                    <a:pt x="37" y="45448"/>
                    <a:pt x="0" y="44952"/>
                    <a:pt x="0" y="29825"/>
                  </a:cubicBezTo>
                  <a:cubicBezTo>
                    <a:pt x="0" y="15302"/>
                    <a:pt x="73" y="13688"/>
                    <a:pt x="843" y="11030"/>
                  </a:cubicBezTo>
                  <a:cubicBezTo>
                    <a:pt x="1430" y="9013"/>
                    <a:pt x="1944" y="8004"/>
                    <a:pt x="3301" y="6317"/>
                  </a:cubicBezTo>
                  <a:cubicBezTo>
                    <a:pt x="5886" y="3126"/>
                    <a:pt x="8160" y="1586"/>
                    <a:pt x="11937" y="468"/>
                  </a:cubicBezTo>
                  <a:lnTo>
                    <a:pt x="13294" y="64"/>
                  </a:lnTo>
                  <a:lnTo>
                    <a:pt x="84716" y="27"/>
                  </a:lnTo>
                  <a:cubicBezTo>
                    <a:pt x="163454" y="-28"/>
                    <a:pt x="157384" y="-119"/>
                    <a:pt x="160703" y="1091"/>
                  </a:cubicBezTo>
                  <a:cubicBezTo>
                    <a:pt x="162702" y="1824"/>
                    <a:pt x="164315" y="2943"/>
                    <a:pt x="166351" y="5088"/>
                  </a:cubicBezTo>
                  <a:cubicBezTo>
                    <a:pt x="168240" y="7069"/>
                    <a:pt x="169065" y="8316"/>
                    <a:pt x="169706" y="10186"/>
                  </a:cubicBezTo>
                  <a:cubicBezTo>
                    <a:pt x="170697" y="12992"/>
                    <a:pt x="170715" y="13487"/>
                    <a:pt x="170715" y="29568"/>
                  </a:cubicBezTo>
                  <a:cubicBezTo>
                    <a:pt x="170715" y="45814"/>
                    <a:pt x="170733" y="45539"/>
                    <a:pt x="169615" y="48326"/>
                  </a:cubicBezTo>
                  <a:cubicBezTo>
                    <a:pt x="168569" y="50967"/>
                    <a:pt x="166681" y="53241"/>
                    <a:pt x="164774" y="54139"/>
                  </a:cubicBezTo>
                  <a:cubicBezTo>
                    <a:pt x="162445" y="55239"/>
                    <a:pt x="168221" y="55166"/>
                    <a:pt x="85413" y="55148"/>
                  </a:cubicBezTo>
                  <a:cubicBezTo>
                    <a:pt x="19088" y="55129"/>
                    <a:pt x="9645" y="55111"/>
                    <a:pt x="8526" y="5485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0282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55EFC53C-6396-C949-AFBF-81E804F21EEB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321471" cy="5143499"/>
          </a:xfrm>
          <a:prstGeom prst="rect">
            <a:avLst/>
          </a:prstGeom>
          <a:noFill/>
        </p:spPr>
      </p:pic>
      <p:sp>
        <p:nvSpPr>
          <p:cNvPr id="24" name="标题 2">
            <a:extLst>
              <a:ext uri="{FF2B5EF4-FFF2-40B4-BE49-F238E27FC236}">
                <a16:creationId xmlns:a16="http://schemas.microsoft.com/office/drawing/2014/main" id="{8D41D821-3B6C-F546-9A9D-16EA1149DD69}"/>
              </a:ext>
            </a:extLst>
          </p:cNvPr>
          <p:cNvSpPr txBox="1">
            <a:spLocks/>
          </p:cNvSpPr>
          <p:nvPr/>
        </p:nvSpPr>
        <p:spPr>
          <a:xfrm>
            <a:off x="454124" y="2424439"/>
            <a:ext cx="140390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2400" dirty="0"/>
              <a:t>智慧社区 </a:t>
            </a:r>
            <a:endParaRPr lang="en-US" altLang="zh-CN" sz="2400" dirty="0"/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1D1E7E15-8DA1-D14E-A2EE-F6EF977E1BB9}"/>
              </a:ext>
            </a:extLst>
          </p:cNvPr>
          <p:cNvSpPr/>
          <p:nvPr/>
        </p:nvSpPr>
        <p:spPr>
          <a:xfrm>
            <a:off x="2914972" y="895162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120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旧架构</a:t>
            </a:r>
          </a:p>
        </p:txBody>
      </p:sp>
      <p:sp>
        <p:nvSpPr>
          <p:cNvPr id="113" name="圆角矩形 150">
            <a:extLst>
              <a:ext uri="{FF2B5EF4-FFF2-40B4-BE49-F238E27FC236}">
                <a16:creationId xmlns:a16="http://schemas.microsoft.com/office/drawing/2014/main" id="{4F027223-CD95-D44D-BD75-07A7EE2D5DCB}"/>
              </a:ext>
            </a:extLst>
          </p:cNvPr>
          <p:cNvSpPr/>
          <p:nvPr/>
        </p:nvSpPr>
        <p:spPr>
          <a:xfrm>
            <a:off x="5291297" y="1276674"/>
            <a:ext cx="3179108" cy="2538007"/>
          </a:xfrm>
          <a:prstGeom prst="roundRect">
            <a:avLst>
              <a:gd name="adj" fmla="val 427"/>
            </a:avLst>
          </a:prstGeom>
          <a:gradFill flip="none" rotWithShape="1">
            <a:gsLst>
              <a:gs pos="100000">
                <a:srgbClr val="1B254C">
                  <a:lumMod val="93000"/>
                  <a:lumOff val="7000"/>
                  <a:alpha val="70000"/>
                </a:srgbClr>
              </a:gs>
              <a:gs pos="0">
                <a:srgbClr val="24305E">
                  <a:lumMod val="88000"/>
                  <a:lumOff val="12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 dirty="0">
              <a:latin typeface="Source Han Sans CN Regular"/>
              <a:ea typeface="Source Han Sans CN Regular"/>
            </a:endParaRPr>
          </a:p>
        </p:txBody>
      </p:sp>
      <p:sp>
        <p:nvSpPr>
          <p:cNvPr id="156" name="矩形">
            <a:extLst>
              <a:ext uri="{FF2B5EF4-FFF2-40B4-BE49-F238E27FC236}">
                <a16:creationId xmlns:a16="http://schemas.microsoft.com/office/drawing/2014/main" id="{B39EC78E-116B-ED40-99BD-F9EC30124C0F}"/>
              </a:ext>
            </a:extLst>
          </p:cNvPr>
          <p:cNvSpPr/>
          <p:nvPr/>
        </p:nvSpPr>
        <p:spPr>
          <a:xfrm>
            <a:off x="7077708" y="1835779"/>
            <a:ext cx="975756" cy="173075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>
              <a:latin typeface="Source Han Sans CN Regular"/>
              <a:ea typeface="Source Han Sans CN Regular"/>
            </a:endParaRPr>
          </a:p>
        </p:txBody>
      </p:sp>
      <p:sp>
        <p:nvSpPr>
          <p:cNvPr id="142" name="圆角矩形 150">
            <a:extLst>
              <a:ext uri="{FF2B5EF4-FFF2-40B4-BE49-F238E27FC236}">
                <a16:creationId xmlns:a16="http://schemas.microsoft.com/office/drawing/2014/main" id="{C38B2193-78DE-3541-929F-2976D01B9932}"/>
              </a:ext>
            </a:extLst>
          </p:cNvPr>
          <p:cNvSpPr/>
          <p:nvPr/>
        </p:nvSpPr>
        <p:spPr>
          <a:xfrm>
            <a:off x="2982773" y="1276165"/>
            <a:ext cx="870241" cy="2537995"/>
          </a:xfrm>
          <a:prstGeom prst="roundRect">
            <a:avLst>
              <a:gd name="adj" fmla="val 802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153" name="矩形">
            <a:extLst>
              <a:ext uri="{FF2B5EF4-FFF2-40B4-BE49-F238E27FC236}">
                <a16:creationId xmlns:a16="http://schemas.microsoft.com/office/drawing/2014/main" id="{0D8DEC07-E279-BC43-922C-EBFD5C0D5FC7}"/>
              </a:ext>
            </a:extLst>
          </p:cNvPr>
          <p:cNvSpPr/>
          <p:nvPr/>
        </p:nvSpPr>
        <p:spPr>
          <a:xfrm>
            <a:off x="3075590" y="1893374"/>
            <a:ext cx="669009" cy="26724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>
              <a:latin typeface="Source Han Sans CN Regular"/>
              <a:ea typeface="Source Han Sans CN Regular"/>
            </a:endParaRPr>
          </a:p>
        </p:txBody>
      </p:sp>
      <p:sp>
        <p:nvSpPr>
          <p:cNvPr id="155" name="杀死进程">
            <a:extLst>
              <a:ext uri="{FF2B5EF4-FFF2-40B4-BE49-F238E27FC236}">
                <a16:creationId xmlns:a16="http://schemas.microsoft.com/office/drawing/2014/main" id="{C353458B-325E-CC44-82B4-A280E715771B}"/>
              </a:ext>
            </a:extLst>
          </p:cNvPr>
          <p:cNvSpPr txBox="1"/>
          <p:nvPr/>
        </p:nvSpPr>
        <p:spPr>
          <a:xfrm>
            <a:off x="3105385" y="1934863"/>
            <a:ext cx="60418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厂商</a:t>
            </a:r>
            <a:r>
              <a:rPr lang="en-US" altLang="zh-CN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</a:t>
            </a:r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设备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57" name="矩形">
            <a:extLst>
              <a:ext uri="{FF2B5EF4-FFF2-40B4-BE49-F238E27FC236}">
                <a16:creationId xmlns:a16="http://schemas.microsoft.com/office/drawing/2014/main" id="{FA193483-22E3-8B43-AD10-BB8DDD20734C}"/>
              </a:ext>
            </a:extLst>
          </p:cNvPr>
          <p:cNvSpPr/>
          <p:nvPr/>
        </p:nvSpPr>
        <p:spPr>
          <a:xfrm>
            <a:off x="3075590" y="2333892"/>
            <a:ext cx="669009" cy="26724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>
              <a:latin typeface="Source Han Sans CN Regular"/>
              <a:ea typeface="Source Han Sans CN Regular"/>
            </a:endParaRPr>
          </a:p>
        </p:txBody>
      </p:sp>
      <p:sp>
        <p:nvSpPr>
          <p:cNvPr id="159" name="杀死进程">
            <a:extLst>
              <a:ext uri="{FF2B5EF4-FFF2-40B4-BE49-F238E27FC236}">
                <a16:creationId xmlns:a16="http://schemas.microsoft.com/office/drawing/2014/main" id="{87094691-42B6-6544-971C-EEBAAFB45709}"/>
              </a:ext>
            </a:extLst>
          </p:cNvPr>
          <p:cNvSpPr txBox="1"/>
          <p:nvPr/>
        </p:nvSpPr>
        <p:spPr>
          <a:xfrm>
            <a:off x="3105385" y="2362632"/>
            <a:ext cx="60418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厂商</a:t>
            </a:r>
            <a:r>
              <a:rPr lang="en-US" altLang="zh-CN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</a:t>
            </a:r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设备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61" name="矩形">
            <a:extLst>
              <a:ext uri="{FF2B5EF4-FFF2-40B4-BE49-F238E27FC236}">
                <a16:creationId xmlns:a16="http://schemas.microsoft.com/office/drawing/2014/main" id="{E4040D98-26F2-3344-9B67-D0C5AF55D0CF}"/>
              </a:ext>
            </a:extLst>
          </p:cNvPr>
          <p:cNvSpPr/>
          <p:nvPr/>
        </p:nvSpPr>
        <p:spPr>
          <a:xfrm>
            <a:off x="3075590" y="2784779"/>
            <a:ext cx="669009" cy="26724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>
              <a:latin typeface="Source Han Sans CN Regular"/>
              <a:ea typeface="Source Han Sans CN Regular"/>
            </a:endParaRPr>
          </a:p>
        </p:txBody>
      </p:sp>
      <p:sp>
        <p:nvSpPr>
          <p:cNvPr id="163" name="杀死进程">
            <a:extLst>
              <a:ext uri="{FF2B5EF4-FFF2-40B4-BE49-F238E27FC236}">
                <a16:creationId xmlns:a16="http://schemas.microsoft.com/office/drawing/2014/main" id="{8CB335F2-B7F2-D947-8F55-F329F5ACEC61}"/>
              </a:ext>
            </a:extLst>
          </p:cNvPr>
          <p:cNvSpPr txBox="1"/>
          <p:nvPr/>
        </p:nvSpPr>
        <p:spPr>
          <a:xfrm>
            <a:off x="3105385" y="2813519"/>
            <a:ext cx="60418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厂商</a:t>
            </a:r>
            <a:r>
              <a:rPr lang="en-US" altLang="zh-CN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3</a:t>
            </a:r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设备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67" name="矩形">
            <a:extLst>
              <a:ext uri="{FF2B5EF4-FFF2-40B4-BE49-F238E27FC236}">
                <a16:creationId xmlns:a16="http://schemas.microsoft.com/office/drawing/2014/main" id="{813EB898-D4F3-F94C-A95B-9FCDD5BE635A}"/>
              </a:ext>
            </a:extLst>
          </p:cNvPr>
          <p:cNvSpPr/>
          <p:nvPr/>
        </p:nvSpPr>
        <p:spPr>
          <a:xfrm>
            <a:off x="3075590" y="3203850"/>
            <a:ext cx="669009" cy="26724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>
              <a:latin typeface="Source Han Sans CN Regular"/>
              <a:ea typeface="Source Han Sans CN Regular"/>
            </a:endParaRPr>
          </a:p>
        </p:txBody>
      </p:sp>
      <p:sp>
        <p:nvSpPr>
          <p:cNvPr id="169" name="杀死进程">
            <a:extLst>
              <a:ext uri="{FF2B5EF4-FFF2-40B4-BE49-F238E27FC236}">
                <a16:creationId xmlns:a16="http://schemas.microsoft.com/office/drawing/2014/main" id="{5AD5C5EB-634E-8446-96A9-45FA61440A91}"/>
              </a:ext>
            </a:extLst>
          </p:cNvPr>
          <p:cNvSpPr txBox="1"/>
          <p:nvPr/>
        </p:nvSpPr>
        <p:spPr>
          <a:xfrm>
            <a:off x="3105385" y="3232590"/>
            <a:ext cx="60418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厂商</a:t>
            </a:r>
            <a:r>
              <a:rPr lang="en-US" altLang="zh-CN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4</a:t>
            </a:r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设备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00" name="圆角矩形 150">
            <a:extLst>
              <a:ext uri="{FF2B5EF4-FFF2-40B4-BE49-F238E27FC236}">
                <a16:creationId xmlns:a16="http://schemas.microsoft.com/office/drawing/2014/main" id="{3064DE1C-D707-254D-BFCD-D5094E021B4C}"/>
              </a:ext>
            </a:extLst>
          </p:cNvPr>
          <p:cNvSpPr/>
          <p:nvPr/>
        </p:nvSpPr>
        <p:spPr>
          <a:xfrm>
            <a:off x="4154534" y="1276165"/>
            <a:ext cx="870241" cy="2537995"/>
          </a:xfrm>
          <a:prstGeom prst="roundRect">
            <a:avLst>
              <a:gd name="adj" fmla="val 802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105" name="矩形">
            <a:extLst>
              <a:ext uri="{FF2B5EF4-FFF2-40B4-BE49-F238E27FC236}">
                <a16:creationId xmlns:a16="http://schemas.microsoft.com/office/drawing/2014/main" id="{845BCAF7-B9FE-F744-AFED-CEFE2D3BAA75}"/>
              </a:ext>
            </a:extLst>
          </p:cNvPr>
          <p:cNvSpPr/>
          <p:nvPr/>
        </p:nvSpPr>
        <p:spPr>
          <a:xfrm>
            <a:off x="4247351" y="1893374"/>
            <a:ext cx="669009" cy="26724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>
              <a:latin typeface="Source Han Sans CN Regular"/>
              <a:ea typeface="Source Han Sans CN Regular"/>
            </a:endParaRPr>
          </a:p>
        </p:txBody>
      </p:sp>
      <p:sp>
        <p:nvSpPr>
          <p:cNvPr id="106" name="杀死进程">
            <a:extLst>
              <a:ext uri="{FF2B5EF4-FFF2-40B4-BE49-F238E27FC236}">
                <a16:creationId xmlns:a16="http://schemas.microsoft.com/office/drawing/2014/main" id="{833304BB-4319-2D40-B863-2EAD8CF70561}"/>
              </a:ext>
            </a:extLst>
          </p:cNvPr>
          <p:cNvSpPr txBox="1"/>
          <p:nvPr/>
        </p:nvSpPr>
        <p:spPr>
          <a:xfrm>
            <a:off x="4309913" y="1922114"/>
            <a:ext cx="53595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厂商云</a:t>
            </a:r>
            <a:r>
              <a:rPr lang="en-US" altLang="zh-CN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07" name="矩形">
            <a:extLst>
              <a:ext uri="{FF2B5EF4-FFF2-40B4-BE49-F238E27FC236}">
                <a16:creationId xmlns:a16="http://schemas.microsoft.com/office/drawing/2014/main" id="{D156542B-290B-D641-849C-D1F033EFFE4C}"/>
              </a:ext>
            </a:extLst>
          </p:cNvPr>
          <p:cNvSpPr/>
          <p:nvPr/>
        </p:nvSpPr>
        <p:spPr>
          <a:xfrm>
            <a:off x="4247351" y="2333892"/>
            <a:ext cx="669009" cy="26724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>
              <a:latin typeface="Source Han Sans CN Regular"/>
              <a:ea typeface="Source Han Sans CN Regular"/>
            </a:endParaRPr>
          </a:p>
        </p:txBody>
      </p:sp>
      <p:sp>
        <p:nvSpPr>
          <p:cNvPr id="108" name="杀死进程">
            <a:extLst>
              <a:ext uri="{FF2B5EF4-FFF2-40B4-BE49-F238E27FC236}">
                <a16:creationId xmlns:a16="http://schemas.microsoft.com/office/drawing/2014/main" id="{A41FE034-561B-5E49-AC55-0A04B4AB48D8}"/>
              </a:ext>
            </a:extLst>
          </p:cNvPr>
          <p:cNvSpPr txBox="1"/>
          <p:nvPr/>
        </p:nvSpPr>
        <p:spPr>
          <a:xfrm>
            <a:off x="4309913" y="2362632"/>
            <a:ext cx="53595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厂商云</a:t>
            </a:r>
            <a:r>
              <a:rPr lang="en-US" altLang="zh-CN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</a:t>
            </a:r>
            <a:endParaRPr lang="zh-CN" altLang="en-US"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09" name="矩形">
            <a:extLst>
              <a:ext uri="{FF2B5EF4-FFF2-40B4-BE49-F238E27FC236}">
                <a16:creationId xmlns:a16="http://schemas.microsoft.com/office/drawing/2014/main" id="{D38D8790-1340-0146-9172-5F42BFE1834E}"/>
              </a:ext>
            </a:extLst>
          </p:cNvPr>
          <p:cNvSpPr/>
          <p:nvPr/>
        </p:nvSpPr>
        <p:spPr>
          <a:xfrm>
            <a:off x="4247351" y="2784779"/>
            <a:ext cx="669009" cy="26724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>
              <a:latin typeface="Source Han Sans CN Regular"/>
              <a:ea typeface="Source Han Sans CN Regular"/>
            </a:endParaRPr>
          </a:p>
        </p:txBody>
      </p:sp>
      <p:sp>
        <p:nvSpPr>
          <p:cNvPr id="110" name="杀死进程">
            <a:extLst>
              <a:ext uri="{FF2B5EF4-FFF2-40B4-BE49-F238E27FC236}">
                <a16:creationId xmlns:a16="http://schemas.microsoft.com/office/drawing/2014/main" id="{65154706-CF24-4C45-90CC-A366FA0A83BC}"/>
              </a:ext>
            </a:extLst>
          </p:cNvPr>
          <p:cNvSpPr txBox="1"/>
          <p:nvPr/>
        </p:nvSpPr>
        <p:spPr>
          <a:xfrm>
            <a:off x="4309913" y="2813519"/>
            <a:ext cx="53595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厂商云</a:t>
            </a:r>
            <a:r>
              <a:rPr lang="en-US" altLang="zh-CN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3</a:t>
            </a:r>
            <a:endParaRPr lang="zh-CN" altLang="en-US"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11" name="矩形">
            <a:extLst>
              <a:ext uri="{FF2B5EF4-FFF2-40B4-BE49-F238E27FC236}">
                <a16:creationId xmlns:a16="http://schemas.microsoft.com/office/drawing/2014/main" id="{7CCC43E4-D436-E548-9908-656184D76B7D}"/>
              </a:ext>
            </a:extLst>
          </p:cNvPr>
          <p:cNvSpPr/>
          <p:nvPr/>
        </p:nvSpPr>
        <p:spPr>
          <a:xfrm>
            <a:off x="4247351" y="3203850"/>
            <a:ext cx="669009" cy="26724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>
              <a:latin typeface="Source Han Sans CN Regular"/>
              <a:ea typeface="Source Han Sans CN Regular"/>
            </a:endParaRPr>
          </a:p>
        </p:txBody>
      </p:sp>
      <p:sp>
        <p:nvSpPr>
          <p:cNvPr id="112" name="杀死进程">
            <a:extLst>
              <a:ext uri="{FF2B5EF4-FFF2-40B4-BE49-F238E27FC236}">
                <a16:creationId xmlns:a16="http://schemas.microsoft.com/office/drawing/2014/main" id="{B24B8EDC-B552-5347-9061-C775311EFAF8}"/>
              </a:ext>
            </a:extLst>
          </p:cNvPr>
          <p:cNvSpPr txBox="1"/>
          <p:nvPr/>
        </p:nvSpPr>
        <p:spPr>
          <a:xfrm>
            <a:off x="4309913" y="3232590"/>
            <a:ext cx="53595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厂商云</a:t>
            </a:r>
            <a:r>
              <a:rPr lang="en-US" altLang="zh-CN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4</a:t>
            </a:r>
            <a:endParaRPr lang="zh-CN" altLang="en-US"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14" name="圆角矩形 151">
            <a:extLst>
              <a:ext uri="{FF2B5EF4-FFF2-40B4-BE49-F238E27FC236}">
                <a16:creationId xmlns:a16="http://schemas.microsoft.com/office/drawing/2014/main" id="{004E642F-ED44-1840-A1EC-DA47F4D681D0}"/>
              </a:ext>
            </a:extLst>
          </p:cNvPr>
          <p:cNvSpPr/>
          <p:nvPr/>
        </p:nvSpPr>
        <p:spPr>
          <a:xfrm>
            <a:off x="5292227" y="1276299"/>
            <a:ext cx="3179108" cy="454573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4A6E044E-30CF-A148-9311-5A4A98DDACD7}"/>
              </a:ext>
            </a:extLst>
          </p:cNvPr>
          <p:cNvSpPr txBox="1"/>
          <p:nvPr/>
        </p:nvSpPr>
        <p:spPr>
          <a:xfrm>
            <a:off x="6389338" y="1374810"/>
            <a:ext cx="9848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zh-CN" altLang="en-US" sz="1000" b="1" spc="4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一应业务系统</a:t>
            </a: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94ACA3AE-D33C-224B-9EE8-09EF3A1E49E6}"/>
              </a:ext>
            </a:extLst>
          </p:cNvPr>
          <p:cNvSpPr txBox="1"/>
          <p:nvPr/>
        </p:nvSpPr>
        <p:spPr>
          <a:xfrm>
            <a:off x="7214775" y="1926601"/>
            <a:ext cx="697627" cy="1588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梯控</a:t>
            </a:r>
            <a:endParaRPr lang="en-US" altLang="zh-CN" sz="10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水电监控</a:t>
            </a:r>
            <a:endParaRPr lang="en-US" altLang="zh-CN" sz="10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环境监测</a:t>
            </a:r>
            <a:endParaRPr lang="en-US" altLang="zh-CN" sz="10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安防应用</a:t>
            </a:r>
            <a:endParaRPr lang="en-US" altLang="zh-CN" sz="10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  <a:p>
            <a:pPr algn="ctr">
              <a:lnSpc>
                <a:spcPct val="20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…</a:t>
            </a:r>
            <a:endParaRPr lang="zh-CN" altLang="en-US" sz="10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cxnSp>
        <p:nvCxnSpPr>
          <p:cNvPr id="121" name="直线箭头连接符 120">
            <a:extLst>
              <a:ext uri="{FF2B5EF4-FFF2-40B4-BE49-F238E27FC236}">
                <a16:creationId xmlns:a16="http://schemas.microsoft.com/office/drawing/2014/main" id="{D2D9738D-5358-9A43-A9F0-782E9B114CD1}"/>
              </a:ext>
            </a:extLst>
          </p:cNvPr>
          <p:cNvCxnSpPr>
            <a:cxnSpLocks/>
          </p:cNvCxnSpPr>
          <p:nvPr/>
        </p:nvCxnSpPr>
        <p:spPr>
          <a:xfrm>
            <a:off x="3853014" y="2028358"/>
            <a:ext cx="316554" cy="0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线箭头连接符 123">
            <a:extLst>
              <a:ext uri="{FF2B5EF4-FFF2-40B4-BE49-F238E27FC236}">
                <a16:creationId xmlns:a16="http://schemas.microsoft.com/office/drawing/2014/main" id="{7E70FACB-D054-5940-9AFD-A8485B5BB95F}"/>
              </a:ext>
            </a:extLst>
          </p:cNvPr>
          <p:cNvCxnSpPr>
            <a:cxnSpLocks/>
          </p:cNvCxnSpPr>
          <p:nvPr/>
        </p:nvCxnSpPr>
        <p:spPr>
          <a:xfrm>
            <a:off x="3853014" y="2468073"/>
            <a:ext cx="316554" cy="0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线箭头连接符 124">
            <a:extLst>
              <a:ext uri="{FF2B5EF4-FFF2-40B4-BE49-F238E27FC236}">
                <a16:creationId xmlns:a16="http://schemas.microsoft.com/office/drawing/2014/main" id="{70A5D35D-3221-8848-AAF4-4FAA87BE6FDA}"/>
              </a:ext>
            </a:extLst>
          </p:cNvPr>
          <p:cNvCxnSpPr>
            <a:cxnSpLocks/>
          </p:cNvCxnSpPr>
          <p:nvPr/>
        </p:nvCxnSpPr>
        <p:spPr>
          <a:xfrm>
            <a:off x="3853014" y="2911696"/>
            <a:ext cx="316554" cy="0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线箭头连接符 130">
            <a:extLst>
              <a:ext uri="{FF2B5EF4-FFF2-40B4-BE49-F238E27FC236}">
                <a16:creationId xmlns:a16="http://schemas.microsoft.com/office/drawing/2014/main" id="{1109AB15-62D1-F84E-A943-A86B58CB8384}"/>
              </a:ext>
            </a:extLst>
          </p:cNvPr>
          <p:cNvCxnSpPr>
            <a:cxnSpLocks/>
          </p:cNvCxnSpPr>
          <p:nvPr/>
        </p:nvCxnSpPr>
        <p:spPr>
          <a:xfrm>
            <a:off x="3853014" y="3339688"/>
            <a:ext cx="316554" cy="0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线箭头连接符 131">
            <a:extLst>
              <a:ext uri="{FF2B5EF4-FFF2-40B4-BE49-F238E27FC236}">
                <a16:creationId xmlns:a16="http://schemas.microsoft.com/office/drawing/2014/main" id="{5503F576-228B-A345-B4B2-0066DE46C5EB}"/>
              </a:ext>
            </a:extLst>
          </p:cNvPr>
          <p:cNvCxnSpPr>
            <a:cxnSpLocks/>
          </p:cNvCxnSpPr>
          <p:nvPr/>
        </p:nvCxnSpPr>
        <p:spPr>
          <a:xfrm>
            <a:off x="5027845" y="2028358"/>
            <a:ext cx="650321" cy="0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线箭头连接符 132">
            <a:extLst>
              <a:ext uri="{FF2B5EF4-FFF2-40B4-BE49-F238E27FC236}">
                <a16:creationId xmlns:a16="http://schemas.microsoft.com/office/drawing/2014/main" id="{E3EF8D20-3AAE-424B-9512-9367CD5F46F4}"/>
              </a:ext>
            </a:extLst>
          </p:cNvPr>
          <p:cNvCxnSpPr>
            <a:cxnSpLocks/>
          </p:cNvCxnSpPr>
          <p:nvPr/>
        </p:nvCxnSpPr>
        <p:spPr>
          <a:xfrm>
            <a:off x="5027845" y="2468073"/>
            <a:ext cx="644533" cy="0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线箭头连接符 133">
            <a:extLst>
              <a:ext uri="{FF2B5EF4-FFF2-40B4-BE49-F238E27FC236}">
                <a16:creationId xmlns:a16="http://schemas.microsoft.com/office/drawing/2014/main" id="{4B2EA3CB-0808-EC47-97FC-865B1F80012E}"/>
              </a:ext>
            </a:extLst>
          </p:cNvPr>
          <p:cNvCxnSpPr>
            <a:cxnSpLocks/>
          </p:cNvCxnSpPr>
          <p:nvPr/>
        </p:nvCxnSpPr>
        <p:spPr>
          <a:xfrm>
            <a:off x="5027845" y="2911696"/>
            <a:ext cx="650321" cy="0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线箭头连接符 134">
            <a:extLst>
              <a:ext uri="{FF2B5EF4-FFF2-40B4-BE49-F238E27FC236}">
                <a16:creationId xmlns:a16="http://schemas.microsoft.com/office/drawing/2014/main" id="{A536ED5A-290C-B34F-9E9B-32C4E1D93F61}"/>
              </a:ext>
            </a:extLst>
          </p:cNvPr>
          <p:cNvCxnSpPr>
            <a:cxnSpLocks/>
          </p:cNvCxnSpPr>
          <p:nvPr/>
        </p:nvCxnSpPr>
        <p:spPr>
          <a:xfrm>
            <a:off x="5027845" y="3339688"/>
            <a:ext cx="650321" cy="0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矩形">
            <a:extLst>
              <a:ext uri="{FF2B5EF4-FFF2-40B4-BE49-F238E27FC236}">
                <a16:creationId xmlns:a16="http://schemas.microsoft.com/office/drawing/2014/main" id="{40745CDD-2105-7644-9F98-15400BEA32D8}"/>
              </a:ext>
            </a:extLst>
          </p:cNvPr>
          <p:cNvSpPr/>
          <p:nvPr/>
        </p:nvSpPr>
        <p:spPr>
          <a:xfrm>
            <a:off x="5720773" y="1835779"/>
            <a:ext cx="669009" cy="173075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>
              <a:latin typeface="Source Han Sans CN Regular"/>
              <a:ea typeface="Source Han Sans CN Regular"/>
            </a:endParaRPr>
          </a:p>
        </p:txBody>
      </p:sp>
      <p:sp>
        <p:nvSpPr>
          <p:cNvPr id="148" name="杀死进程">
            <a:extLst>
              <a:ext uri="{FF2B5EF4-FFF2-40B4-BE49-F238E27FC236}">
                <a16:creationId xmlns:a16="http://schemas.microsoft.com/office/drawing/2014/main" id="{0726691B-CF42-EF49-A473-7A8897B623DA}"/>
              </a:ext>
            </a:extLst>
          </p:cNvPr>
          <p:cNvSpPr txBox="1"/>
          <p:nvPr/>
        </p:nvSpPr>
        <p:spPr>
          <a:xfrm>
            <a:off x="5783335" y="1931541"/>
            <a:ext cx="53595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适配</a:t>
            </a:r>
            <a:r>
              <a:rPr lang="en-US" altLang="zh-CN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50" name="杀死进程">
            <a:extLst>
              <a:ext uri="{FF2B5EF4-FFF2-40B4-BE49-F238E27FC236}">
                <a16:creationId xmlns:a16="http://schemas.microsoft.com/office/drawing/2014/main" id="{76111312-38E3-1F43-A145-4C34F6366DE8}"/>
              </a:ext>
            </a:extLst>
          </p:cNvPr>
          <p:cNvSpPr txBox="1"/>
          <p:nvPr/>
        </p:nvSpPr>
        <p:spPr>
          <a:xfrm>
            <a:off x="5783335" y="2365282"/>
            <a:ext cx="53595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适配</a:t>
            </a:r>
            <a:r>
              <a:rPr lang="en-US" altLang="zh-CN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2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52" name="杀死进程">
            <a:extLst>
              <a:ext uri="{FF2B5EF4-FFF2-40B4-BE49-F238E27FC236}">
                <a16:creationId xmlns:a16="http://schemas.microsoft.com/office/drawing/2014/main" id="{C3C83653-BB11-1F43-80C0-016044586835}"/>
              </a:ext>
            </a:extLst>
          </p:cNvPr>
          <p:cNvSpPr txBox="1"/>
          <p:nvPr/>
        </p:nvSpPr>
        <p:spPr>
          <a:xfrm>
            <a:off x="5783335" y="2792502"/>
            <a:ext cx="53595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适配</a:t>
            </a:r>
            <a:r>
              <a:rPr lang="en-US" altLang="zh-CN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3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54" name="杀死进程">
            <a:extLst>
              <a:ext uri="{FF2B5EF4-FFF2-40B4-BE49-F238E27FC236}">
                <a16:creationId xmlns:a16="http://schemas.microsoft.com/office/drawing/2014/main" id="{5E80851B-B2B3-3D4C-AEEE-4FF6E24D6592}"/>
              </a:ext>
            </a:extLst>
          </p:cNvPr>
          <p:cNvSpPr txBox="1"/>
          <p:nvPr/>
        </p:nvSpPr>
        <p:spPr>
          <a:xfrm>
            <a:off x="5783335" y="3233259"/>
            <a:ext cx="53595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适配</a:t>
            </a:r>
            <a:r>
              <a:rPr lang="en-US" altLang="zh-CN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4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cxnSp>
        <p:nvCxnSpPr>
          <p:cNvPr id="158" name="直线箭头连接符 157">
            <a:extLst>
              <a:ext uri="{FF2B5EF4-FFF2-40B4-BE49-F238E27FC236}">
                <a16:creationId xmlns:a16="http://schemas.microsoft.com/office/drawing/2014/main" id="{25B12EFB-764F-3B4E-B4A3-5F4D7E18AFB7}"/>
              </a:ext>
            </a:extLst>
          </p:cNvPr>
          <p:cNvCxnSpPr>
            <a:cxnSpLocks/>
          </p:cNvCxnSpPr>
          <p:nvPr/>
        </p:nvCxnSpPr>
        <p:spPr>
          <a:xfrm>
            <a:off x="6394815" y="2694316"/>
            <a:ext cx="682893" cy="0"/>
          </a:xfrm>
          <a:prstGeom prst="straightConnector1">
            <a:avLst/>
          </a:prstGeom>
          <a:ln w="25400">
            <a:solidFill>
              <a:srgbClr val="E9BB7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标题 2">
            <a:extLst>
              <a:ext uri="{FF2B5EF4-FFF2-40B4-BE49-F238E27FC236}">
                <a16:creationId xmlns:a16="http://schemas.microsoft.com/office/drawing/2014/main" id="{CE870201-977D-D64D-9FCB-934621577FB9}"/>
              </a:ext>
            </a:extLst>
          </p:cNvPr>
          <p:cNvSpPr txBox="1">
            <a:spLocks/>
          </p:cNvSpPr>
          <p:nvPr/>
        </p:nvSpPr>
        <p:spPr>
          <a:xfrm>
            <a:off x="541027" y="3005845"/>
            <a:ext cx="123010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1600" dirty="0">
                <a:solidFill>
                  <a:srgbClr val="D9D9D9"/>
                </a:solidFill>
              </a:rPr>
              <a:t>一应</a:t>
            </a:r>
            <a:r>
              <a:rPr lang="zh-CN" altLang="en-US" sz="1800" dirty="0">
                <a:solidFill>
                  <a:srgbClr val="D9D9D9"/>
                </a:solidFill>
              </a:rPr>
              <a:t>科技</a:t>
            </a:r>
            <a:endParaRPr lang="en-US" altLang="zh-CN" sz="1800" dirty="0">
              <a:solidFill>
                <a:srgbClr val="D9D9D9"/>
              </a:solidFill>
            </a:endParaRPr>
          </a:p>
        </p:txBody>
      </p:sp>
      <p:grpSp>
        <p:nvGrpSpPr>
          <p:cNvPr id="168" name="组合 167">
            <a:extLst>
              <a:ext uri="{FF2B5EF4-FFF2-40B4-BE49-F238E27FC236}">
                <a16:creationId xmlns:a16="http://schemas.microsoft.com/office/drawing/2014/main" id="{C4BDA44A-C288-154C-BFE2-3F320739A660}"/>
              </a:ext>
            </a:extLst>
          </p:cNvPr>
          <p:cNvGrpSpPr/>
          <p:nvPr/>
        </p:nvGrpSpPr>
        <p:grpSpPr>
          <a:xfrm>
            <a:off x="813157" y="1601798"/>
            <a:ext cx="685843" cy="685843"/>
            <a:chOff x="984988" y="1526852"/>
            <a:chExt cx="471279" cy="471279"/>
          </a:xfrm>
        </p:grpSpPr>
        <p:pic>
          <p:nvPicPr>
            <p:cNvPr id="183" name="图片 182">
              <a:extLst>
                <a:ext uri="{FF2B5EF4-FFF2-40B4-BE49-F238E27FC236}">
                  <a16:creationId xmlns:a16="http://schemas.microsoft.com/office/drawing/2014/main" id="{0175BA57-EF6A-764F-8FCF-564DC0A0F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4988" y="1526852"/>
              <a:ext cx="471279" cy="471279"/>
            </a:xfrm>
            <a:prstGeom prst="rect">
              <a:avLst/>
            </a:prstGeom>
          </p:spPr>
        </p:pic>
        <p:pic>
          <p:nvPicPr>
            <p:cNvPr id="184" name="图片 183">
              <a:extLst>
                <a:ext uri="{FF2B5EF4-FFF2-40B4-BE49-F238E27FC236}">
                  <a16:creationId xmlns:a16="http://schemas.microsoft.com/office/drawing/2014/main" id="{A23A0DC5-FFAB-8D44-B42E-5B65AFFB7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0954" y="1643933"/>
              <a:ext cx="259345" cy="237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7505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矩形 119">
            <a:extLst>
              <a:ext uri="{FF2B5EF4-FFF2-40B4-BE49-F238E27FC236}">
                <a16:creationId xmlns:a16="http://schemas.microsoft.com/office/drawing/2014/main" id="{1D1E7E15-8DA1-D14E-A2EE-F6EF977E1BB9}"/>
              </a:ext>
            </a:extLst>
          </p:cNvPr>
          <p:cNvSpPr/>
          <p:nvPr/>
        </p:nvSpPr>
        <p:spPr>
          <a:xfrm>
            <a:off x="2521242" y="622668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120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新架构</a:t>
            </a:r>
          </a:p>
        </p:txBody>
      </p:sp>
      <p:sp>
        <p:nvSpPr>
          <p:cNvPr id="136" name="圆角矩形 150">
            <a:extLst>
              <a:ext uri="{FF2B5EF4-FFF2-40B4-BE49-F238E27FC236}">
                <a16:creationId xmlns:a16="http://schemas.microsoft.com/office/drawing/2014/main" id="{18FB7D20-4998-E143-9BEE-EF0297BA60F2}"/>
              </a:ext>
            </a:extLst>
          </p:cNvPr>
          <p:cNvSpPr/>
          <p:nvPr/>
        </p:nvSpPr>
        <p:spPr>
          <a:xfrm>
            <a:off x="2566253" y="989349"/>
            <a:ext cx="6128296" cy="565819"/>
          </a:xfrm>
          <a:prstGeom prst="roundRect">
            <a:avLst>
              <a:gd name="adj" fmla="val 2946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137" name="圆角矩形 151">
            <a:extLst>
              <a:ext uri="{FF2B5EF4-FFF2-40B4-BE49-F238E27FC236}">
                <a16:creationId xmlns:a16="http://schemas.microsoft.com/office/drawing/2014/main" id="{38C040E5-F502-9043-8A72-A07AB36B8228}"/>
              </a:ext>
            </a:extLst>
          </p:cNvPr>
          <p:cNvSpPr/>
          <p:nvPr/>
        </p:nvSpPr>
        <p:spPr>
          <a:xfrm>
            <a:off x="3553895" y="1130136"/>
            <a:ext cx="674062" cy="30080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191" name="圆角矩形 150">
            <a:extLst>
              <a:ext uri="{FF2B5EF4-FFF2-40B4-BE49-F238E27FC236}">
                <a16:creationId xmlns:a16="http://schemas.microsoft.com/office/drawing/2014/main" id="{0F76B226-8497-5F4A-9133-8D2A717982C3}"/>
              </a:ext>
            </a:extLst>
          </p:cNvPr>
          <p:cNvSpPr/>
          <p:nvPr/>
        </p:nvSpPr>
        <p:spPr>
          <a:xfrm>
            <a:off x="2566253" y="3271636"/>
            <a:ext cx="6128296" cy="967862"/>
          </a:xfrm>
          <a:prstGeom prst="roundRect">
            <a:avLst>
              <a:gd name="adj" fmla="val 1037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205" name="圆角矩形 150">
            <a:extLst>
              <a:ext uri="{FF2B5EF4-FFF2-40B4-BE49-F238E27FC236}">
                <a16:creationId xmlns:a16="http://schemas.microsoft.com/office/drawing/2014/main" id="{24D073D6-2213-F94C-81B9-05DADACA4061}"/>
              </a:ext>
            </a:extLst>
          </p:cNvPr>
          <p:cNvSpPr/>
          <p:nvPr/>
        </p:nvSpPr>
        <p:spPr>
          <a:xfrm>
            <a:off x="2566253" y="2183539"/>
            <a:ext cx="6128296" cy="967861"/>
          </a:xfrm>
          <a:prstGeom prst="roundRect">
            <a:avLst>
              <a:gd name="adj" fmla="val 1582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 dirty="0">
              <a:latin typeface="Source Han Sans CN Regular"/>
              <a:ea typeface="Source Han Sans CN Regular"/>
            </a:endParaRPr>
          </a:p>
        </p:txBody>
      </p:sp>
      <p:sp>
        <p:nvSpPr>
          <p:cNvPr id="206" name="圆角矩形 151">
            <a:extLst>
              <a:ext uri="{FF2B5EF4-FFF2-40B4-BE49-F238E27FC236}">
                <a16:creationId xmlns:a16="http://schemas.microsoft.com/office/drawing/2014/main" id="{D4D41156-C7D6-634B-B06F-FC96C5FDC2C3}"/>
              </a:ext>
            </a:extLst>
          </p:cNvPr>
          <p:cNvSpPr/>
          <p:nvPr/>
        </p:nvSpPr>
        <p:spPr>
          <a:xfrm>
            <a:off x="2566252" y="989508"/>
            <a:ext cx="872153" cy="567084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207" name="杀死进程">
            <a:extLst>
              <a:ext uri="{FF2B5EF4-FFF2-40B4-BE49-F238E27FC236}">
                <a16:creationId xmlns:a16="http://schemas.microsoft.com/office/drawing/2014/main" id="{7398B74B-A441-ED40-92AA-A49E991F5792}"/>
              </a:ext>
            </a:extLst>
          </p:cNvPr>
          <p:cNvSpPr txBox="1"/>
          <p:nvPr/>
        </p:nvSpPr>
        <p:spPr>
          <a:xfrm>
            <a:off x="2842187" y="1169221"/>
            <a:ext cx="52966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应用服务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208" name="圆角矩形 151">
            <a:extLst>
              <a:ext uri="{FF2B5EF4-FFF2-40B4-BE49-F238E27FC236}">
                <a16:creationId xmlns:a16="http://schemas.microsoft.com/office/drawing/2014/main" id="{E333484D-228E-E846-BEDD-B826EBDC975E}"/>
              </a:ext>
            </a:extLst>
          </p:cNvPr>
          <p:cNvSpPr/>
          <p:nvPr/>
        </p:nvSpPr>
        <p:spPr>
          <a:xfrm>
            <a:off x="2566252" y="2183539"/>
            <a:ext cx="872153" cy="96786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209" name="杀死进程">
            <a:extLst>
              <a:ext uri="{FF2B5EF4-FFF2-40B4-BE49-F238E27FC236}">
                <a16:creationId xmlns:a16="http://schemas.microsoft.com/office/drawing/2014/main" id="{F871EEF4-8A3C-5143-B1D2-D31CBCF3D274}"/>
              </a:ext>
            </a:extLst>
          </p:cNvPr>
          <p:cNvSpPr txBox="1"/>
          <p:nvPr/>
        </p:nvSpPr>
        <p:spPr>
          <a:xfrm>
            <a:off x="2848656" y="2575877"/>
            <a:ext cx="562486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物联中台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pic>
        <p:nvPicPr>
          <p:cNvPr id="219" name="图片 218">
            <a:extLst>
              <a:ext uri="{FF2B5EF4-FFF2-40B4-BE49-F238E27FC236}">
                <a16:creationId xmlns:a16="http://schemas.microsoft.com/office/drawing/2014/main" id="{35DC03D7-EC10-E040-A88B-CA04377BF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341" y="2601284"/>
            <a:ext cx="176498" cy="176498"/>
          </a:xfrm>
          <a:prstGeom prst="rect">
            <a:avLst/>
          </a:prstGeom>
        </p:spPr>
      </p:pic>
      <p:pic>
        <p:nvPicPr>
          <p:cNvPr id="221" name="图片 220">
            <a:extLst>
              <a:ext uri="{FF2B5EF4-FFF2-40B4-BE49-F238E27FC236}">
                <a16:creationId xmlns:a16="http://schemas.microsoft.com/office/drawing/2014/main" id="{FFC06F15-10B5-D34E-9BD4-79A931F91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873" y="1198899"/>
            <a:ext cx="176498" cy="176498"/>
          </a:xfrm>
          <a:prstGeom prst="rect">
            <a:avLst/>
          </a:prstGeom>
        </p:spPr>
      </p:pic>
      <p:pic>
        <p:nvPicPr>
          <p:cNvPr id="223" name="图片 222">
            <a:extLst>
              <a:ext uri="{FF2B5EF4-FFF2-40B4-BE49-F238E27FC236}">
                <a16:creationId xmlns:a16="http://schemas.microsoft.com/office/drawing/2014/main" id="{0CAA7BE2-FCC2-9340-B6FE-F503E484E62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22547" y="1256030"/>
            <a:ext cx="69303" cy="69303"/>
          </a:xfrm>
          <a:prstGeom prst="rect">
            <a:avLst/>
          </a:prstGeom>
        </p:spPr>
      </p:pic>
      <p:pic>
        <p:nvPicPr>
          <p:cNvPr id="225" name="图片 224">
            <a:extLst>
              <a:ext uri="{FF2B5EF4-FFF2-40B4-BE49-F238E27FC236}">
                <a16:creationId xmlns:a16="http://schemas.microsoft.com/office/drawing/2014/main" id="{7327A2AA-02D0-B44B-B299-9FF9E885446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24891" y="2657361"/>
            <a:ext cx="74750" cy="71191"/>
          </a:xfrm>
          <a:prstGeom prst="rect">
            <a:avLst/>
          </a:prstGeom>
        </p:spPr>
      </p:pic>
      <p:sp>
        <p:nvSpPr>
          <p:cNvPr id="227" name="杀死进程">
            <a:extLst>
              <a:ext uri="{FF2B5EF4-FFF2-40B4-BE49-F238E27FC236}">
                <a16:creationId xmlns:a16="http://schemas.microsoft.com/office/drawing/2014/main" id="{C5EBA408-A515-A74B-99AA-0FFD339DA55C}"/>
              </a:ext>
            </a:extLst>
          </p:cNvPr>
          <p:cNvSpPr txBox="1"/>
          <p:nvPr/>
        </p:nvSpPr>
        <p:spPr>
          <a:xfrm>
            <a:off x="3585621" y="1163287"/>
            <a:ext cx="59584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楼宇应用</a:t>
            </a:r>
          </a:p>
        </p:txBody>
      </p:sp>
      <p:sp>
        <p:nvSpPr>
          <p:cNvPr id="270" name="圆角矩形 151">
            <a:extLst>
              <a:ext uri="{FF2B5EF4-FFF2-40B4-BE49-F238E27FC236}">
                <a16:creationId xmlns:a16="http://schemas.microsoft.com/office/drawing/2014/main" id="{41DF9577-C3E6-A948-97C4-9D561D7757A1}"/>
              </a:ext>
            </a:extLst>
          </p:cNvPr>
          <p:cNvSpPr/>
          <p:nvPr/>
        </p:nvSpPr>
        <p:spPr>
          <a:xfrm>
            <a:off x="2566252" y="3271635"/>
            <a:ext cx="872153" cy="96786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271" name="杀死进程">
            <a:extLst>
              <a:ext uri="{FF2B5EF4-FFF2-40B4-BE49-F238E27FC236}">
                <a16:creationId xmlns:a16="http://schemas.microsoft.com/office/drawing/2014/main" id="{7E841249-4E53-3148-B7B3-E5DEA6404DF7}"/>
              </a:ext>
            </a:extLst>
          </p:cNvPr>
          <p:cNvSpPr txBox="1"/>
          <p:nvPr/>
        </p:nvSpPr>
        <p:spPr>
          <a:xfrm>
            <a:off x="2842188" y="3659464"/>
            <a:ext cx="600340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边缘设备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pic>
        <p:nvPicPr>
          <p:cNvPr id="272" name="图片 271">
            <a:extLst>
              <a:ext uri="{FF2B5EF4-FFF2-40B4-BE49-F238E27FC236}">
                <a16:creationId xmlns:a16="http://schemas.microsoft.com/office/drawing/2014/main" id="{C0A1F874-920B-7D44-8302-95B48D3E4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873" y="3681269"/>
            <a:ext cx="176498" cy="176498"/>
          </a:xfrm>
          <a:prstGeom prst="rect">
            <a:avLst/>
          </a:prstGeom>
        </p:spPr>
      </p:pic>
      <p:pic>
        <p:nvPicPr>
          <p:cNvPr id="273" name="图片 272">
            <a:extLst>
              <a:ext uri="{FF2B5EF4-FFF2-40B4-BE49-F238E27FC236}">
                <a16:creationId xmlns:a16="http://schemas.microsoft.com/office/drawing/2014/main" id="{945DFBA1-95A7-D745-B369-75CEF44D53A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19849" y="3730994"/>
            <a:ext cx="72000" cy="72000"/>
          </a:xfrm>
          <a:prstGeom prst="rect">
            <a:avLst/>
          </a:prstGeom>
        </p:spPr>
      </p:pic>
      <p:sp>
        <p:nvSpPr>
          <p:cNvPr id="279" name="圆角矩形 151">
            <a:extLst>
              <a:ext uri="{FF2B5EF4-FFF2-40B4-BE49-F238E27FC236}">
                <a16:creationId xmlns:a16="http://schemas.microsoft.com/office/drawing/2014/main" id="{8A866FF4-FA78-6242-85A1-C72537DA77E3}"/>
              </a:ext>
            </a:extLst>
          </p:cNvPr>
          <p:cNvSpPr/>
          <p:nvPr/>
        </p:nvSpPr>
        <p:spPr>
          <a:xfrm>
            <a:off x="4300543" y="1130136"/>
            <a:ext cx="674062" cy="30080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282" name="杀死进程">
            <a:extLst>
              <a:ext uri="{FF2B5EF4-FFF2-40B4-BE49-F238E27FC236}">
                <a16:creationId xmlns:a16="http://schemas.microsoft.com/office/drawing/2014/main" id="{FA4F487F-8142-1A44-A758-DE2512762D54}"/>
              </a:ext>
            </a:extLst>
          </p:cNvPr>
          <p:cNvSpPr txBox="1"/>
          <p:nvPr/>
        </p:nvSpPr>
        <p:spPr>
          <a:xfrm>
            <a:off x="4332269" y="1163287"/>
            <a:ext cx="59584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工单调度</a:t>
            </a:r>
          </a:p>
        </p:txBody>
      </p:sp>
      <p:sp>
        <p:nvSpPr>
          <p:cNvPr id="287" name="圆角矩形 151">
            <a:extLst>
              <a:ext uri="{FF2B5EF4-FFF2-40B4-BE49-F238E27FC236}">
                <a16:creationId xmlns:a16="http://schemas.microsoft.com/office/drawing/2014/main" id="{05B9EE16-91FC-C248-BDEB-D31830502E2F}"/>
              </a:ext>
            </a:extLst>
          </p:cNvPr>
          <p:cNvSpPr/>
          <p:nvPr/>
        </p:nvSpPr>
        <p:spPr>
          <a:xfrm>
            <a:off x="5038723" y="1130136"/>
            <a:ext cx="674062" cy="30080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288" name="杀死进程">
            <a:extLst>
              <a:ext uri="{FF2B5EF4-FFF2-40B4-BE49-F238E27FC236}">
                <a16:creationId xmlns:a16="http://schemas.microsoft.com/office/drawing/2014/main" id="{F63D202A-F86C-8C4C-9B92-048095804D9A}"/>
              </a:ext>
            </a:extLst>
          </p:cNvPr>
          <p:cNvSpPr txBox="1"/>
          <p:nvPr/>
        </p:nvSpPr>
        <p:spPr>
          <a:xfrm>
            <a:off x="5070449" y="1163287"/>
            <a:ext cx="59584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告警应用</a:t>
            </a:r>
          </a:p>
        </p:txBody>
      </p:sp>
      <p:sp>
        <p:nvSpPr>
          <p:cNvPr id="289" name="圆角矩形 151">
            <a:extLst>
              <a:ext uri="{FF2B5EF4-FFF2-40B4-BE49-F238E27FC236}">
                <a16:creationId xmlns:a16="http://schemas.microsoft.com/office/drawing/2014/main" id="{55E9B090-0EC7-A947-9E04-1085E2D67DA3}"/>
              </a:ext>
            </a:extLst>
          </p:cNvPr>
          <p:cNvSpPr/>
          <p:nvPr/>
        </p:nvSpPr>
        <p:spPr>
          <a:xfrm>
            <a:off x="5784653" y="1130136"/>
            <a:ext cx="674062" cy="30080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290" name="杀死进程">
            <a:extLst>
              <a:ext uri="{FF2B5EF4-FFF2-40B4-BE49-F238E27FC236}">
                <a16:creationId xmlns:a16="http://schemas.microsoft.com/office/drawing/2014/main" id="{9692F90C-4B35-9F45-96FC-969171C9C3D7}"/>
              </a:ext>
            </a:extLst>
          </p:cNvPr>
          <p:cNvSpPr txBox="1"/>
          <p:nvPr/>
        </p:nvSpPr>
        <p:spPr>
          <a:xfrm>
            <a:off x="5816379" y="1163286"/>
            <a:ext cx="59584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通行应用</a:t>
            </a:r>
          </a:p>
        </p:txBody>
      </p:sp>
      <p:sp>
        <p:nvSpPr>
          <p:cNvPr id="291" name="圆角矩形 151">
            <a:extLst>
              <a:ext uri="{FF2B5EF4-FFF2-40B4-BE49-F238E27FC236}">
                <a16:creationId xmlns:a16="http://schemas.microsoft.com/office/drawing/2014/main" id="{E4D1607A-D03A-6948-A63F-6605A8376F0A}"/>
              </a:ext>
            </a:extLst>
          </p:cNvPr>
          <p:cNvSpPr/>
          <p:nvPr/>
        </p:nvSpPr>
        <p:spPr>
          <a:xfrm>
            <a:off x="6504465" y="1130136"/>
            <a:ext cx="674062" cy="30080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292" name="杀死进程">
            <a:extLst>
              <a:ext uri="{FF2B5EF4-FFF2-40B4-BE49-F238E27FC236}">
                <a16:creationId xmlns:a16="http://schemas.microsoft.com/office/drawing/2014/main" id="{8A3690BF-2AF6-634A-B780-18E257306F4C}"/>
              </a:ext>
            </a:extLst>
          </p:cNvPr>
          <p:cNvSpPr txBox="1"/>
          <p:nvPr/>
        </p:nvSpPr>
        <p:spPr>
          <a:xfrm>
            <a:off x="6536191" y="1163287"/>
            <a:ext cx="59584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停车应用</a:t>
            </a:r>
          </a:p>
        </p:txBody>
      </p:sp>
      <p:sp>
        <p:nvSpPr>
          <p:cNvPr id="293" name="圆角矩形 151">
            <a:extLst>
              <a:ext uri="{FF2B5EF4-FFF2-40B4-BE49-F238E27FC236}">
                <a16:creationId xmlns:a16="http://schemas.microsoft.com/office/drawing/2014/main" id="{2BE981FD-5C17-4340-B6C5-4B7410C15744}"/>
              </a:ext>
            </a:extLst>
          </p:cNvPr>
          <p:cNvSpPr/>
          <p:nvPr/>
        </p:nvSpPr>
        <p:spPr>
          <a:xfrm>
            <a:off x="7234179" y="1130136"/>
            <a:ext cx="674062" cy="30080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294" name="杀死进程">
            <a:extLst>
              <a:ext uri="{FF2B5EF4-FFF2-40B4-BE49-F238E27FC236}">
                <a16:creationId xmlns:a16="http://schemas.microsoft.com/office/drawing/2014/main" id="{FD281E12-CF80-8C48-BF3A-B81B7E395FA9}"/>
              </a:ext>
            </a:extLst>
          </p:cNvPr>
          <p:cNvSpPr txBox="1"/>
          <p:nvPr/>
        </p:nvSpPr>
        <p:spPr>
          <a:xfrm>
            <a:off x="7265905" y="1163287"/>
            <a:ext cx="59584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安防应用</a:t>
            </a:r>
          </a:p>
        </p:txBody>
      </p:sp>
      <p:sp>
        <p:nvSpPr>
          <p:cNvPr id="299" name="圆角矩形 151">
            <a:extLst>
              <a:ext uri="{FF2B5EF4-FFF2-40B4-BE49-F238E27FC236}">
                <a16:creationId xmlns:a16="http://schemas.microsoft.com/office/drawing/2014/main" id="{BC8E5421-61B8-5042-A8FE-6EC214BF4796}"/>
              </a:ext>
            </a:extLst>
          </p:cNvPr>
          <p:cNvSpPr/>
          <p:nvPr/>
        </p:nvSpPr>
        <p:spPr>
          <a:xfrm>
            <a:off x="7955427" y="1130136"/>
            <a:ext cx="674062" cy="30080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301" name="杀死进程">
            <a:extLst>
              <a:ext uri="{FF2B5EF4-FFF2-40B4-BE49-F238E27FC236}">
                <a16:creationId xmlns:a16="http://schemas.microsoft.com/office/drawing/2014/main" id="{FC03A93E-38FA-E144-A076-F9EE38132DF5}"/>
              </a:ext>
            </a:extLst>
          </p:cNvPr>
          <p:cNvSpPr txBox="1"/>
          <p:nvPr/>
        </p:nvSpPr>
        <p:spPr>
          <a:xfrm>
            <a:off x="7987153" y="1163287"/>
            <a:ext cx="59584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梯控应用</a:t>
            </a:r>
          </a:p>
        </p:txBody>
      </p:sp>
      <p:sp>
        <p:nvSpPr>
          <p:cNvPr id="303" name="圆角矩形 150">
            <a:extLst>
              <a:ext uri="{FF2B5EF4-FFF2-40B4-BE49-F238E27FC236}">
                <a16:creationId xmlns:a16="http://schemas.microsoft.com/office/drawing/2014/main" id="{9B616EFC-C0A8-7944-8E68-FC2AA47B2DF3}"/>
              </a:ext>
            </a:extLst>
          </p:cNvPr>
          <p:cNvSpPr/>
          <p:nvPr/>
        </p:nvSpPr>
        <p:spPr>
          <a:xfrm>
            <a:off x="2572721" y="1687549"/>
            <a:ext cx="6122623" cy="392183"/>
          </a:xfrm>
          <a:prstGeom prst="roundRect">
            <a:avLst>
              <a:gd name="adj" fmla="val 2946"/>
            </a:avLst>
          </a:prstGeom>
          <a:gradFill flip="none" rotWithShape="1">
            <a:gsLst>
              <a:gs pos="0">
                <a:srgbClr val="285A71"/>
              </a:gs>
              <a:gs pos="100000">
                <a:srgbClr val="203B50">
                  <a:alpha val="6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65B237D-9D26-1D4E-9BEE-9DF0CABE572B}"/>
              </a:ext>
            </a:extLst>
          </p:cNvPr>
          <p:cNvSpPr/>
          <p:nvPr/>
        </p:nvSpPr>
        <p:spPr>
          <a:xfrm>
            <a:off x="4928426" y="1743970"/>
            <a:ext cx="19184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000" spc="40" dirty="0">
                <a:solidFill>
                  <a:srgbClr val="E9BB7A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统一数据接入和数据发布服务</a:t>
            </a:r>
          </a:p>
        </p:txBody>
      </p:sp>
      <p:cxnSp>
        <p:nvCxnSpPr>
          <p:cNvPr id="305" name="直线箭头连接符 304">
            <a:extLst>
              <a:ext uri="{FF2B5EF4-FFF2-40B4-BE49-F238E27FC236}">
                <a16:creationId xmlns:a16="http://schemas.microsoft.com/office/drawing/2014/main" id="{E6EA52F7-0D3B-3E49-BAA9-39BDA151E5F8}"/>
              </a:ext>
            </a:extLst>
          </p:cNvPr>
          <p:cNvCxnSpPr>
            <a:cxnSpLocks/>
          </p:cNvCxnSpPr>
          <p:nvPr/>
        </p:nvCxnSpPr>
        <p:spPr>
          <a:xfrm flipV="1">
            <a:off x="7047001" y="1515800"/>
            <a:ext cx="0" cy="184997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直线箭头连接符 305">
            <a:extLst>
              <a:ext uri="{FF2B5EF4-FFF2-40B4-BE49-F238E27FC236}">
                <a16:creationId xmlns:a16="http://schemas.microsoft.com/office/drawing/2014/main" id="{B506F8B9-B08D-2842-8F54-F2663774082C}"/>
              </a:ext>
            </a:extLst>
          </p:cNvPr>
          <p:cNvCxnSpPr>
            <a:cxnSpLocks/>
          </p:cNvCxnSpPr>
          <p:nvPr/>
        </p:nvCxnSpPr>
        <p:spPr>
          <a:xfrm>
            <a:off x="4773701" y="1523697"/>
            <a:ext cx="0" cy="186136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" name="圆角矩形 151">
            <a:extLst>
              <a:ext uri="{FF2B5EF4-FFF2-40B4-BE49-F238E27FC236}">
                <a16:creationId xmlns:a16="http://schemas.microsoft.com/office/drawing/2014/main" id="{7DDF3B3F-82FD-1B43-9AEE-176EDF6CAB64}"/>
              </a:ext>
            </a:extLst>
          </p:cNvPr>
          <p:cNvSpPr/>
          <p:nvPr/>
        </p:nvSpPr>
        <p:spPr>
          <a:xfrm>
            <a:off x="3553895" y="2298499"/>
            <a:ext cx="697928" cy="29383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308" name="杀死进程">
            <a:extLst>
              <a:ext uri="{FF2B5EF4-FFF2-40B4-BE49-F238E27FC236}">
                <a16:creationId xmlns:a16="http://schemas.microsoft.com/office/drawing/2014/main" id="{83C1C9FE-AACA-E74C-9D6E-8E476EA7FE75}"/>
              </a:ext>
            </a:extLst>
          </p:cNvPr>
          <p:cNvSpPr txBox="1"/>
          <p:nvPr/>
        </p:nvSpPr>
        <p:spPr>
          <a:xfrm>
            <a:off x="3577872" y="2333865"/>
            <a:ext cx="59584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设备管理</a:t>
            </a:r>
          </a:p>
        </p:txBody>
      </p:sp>
      <p:sp>
        <p:nvSpPr>
          <p:cNvPr id="309" name="圆角矩形 151">
            <a:extLst>
              <a:ext uri="{FF2B5EF4-FFF2-40B4-BE49-F238E27FC236}">
                <a16:creationId xmlns:a16="http://schemas.microsoft.com/office/drawing/2014/main" id="{DECDA52B-DF33-AF4D-88A8-A52AE0BE5B62}"/>
              </a:ext>
            </a:extLst>
          </p:cNvPr>
          <p:cNvSpPr/>
          <p:nvPr/>
        </p:nvSpPr>
        <p:spPr>
          <a:xfrm>
            <a:off x="4331539" y="2298499"/>
            <a:ext cx="697928" cy="29383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310" name="杀死进程">
            <a:extLst>
              <a:ext uri="{FF2B5EF4-FFF2-40B4-BE49-F238E27FC236}">
                <a16:creationId xmlns:a16="http://schemas.microsoft.com/office/drawing/2014/main" id="{2D7F1BC7-E52D-5C49-B7EA-3B05F5523E60}"/>
              </a:ext>
            </a:extLst>
          </p:cNvPr>
          <p:cNvSpPr txBox="1"/>
          <p:nvPr/>
        </p:nvSpPr>
        <p:spPr>
          <a:xfrm>
            <a:off x="4355516" y="2333865"/>
            <a:ext cx="59584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远程升级</a:t>
            </a:r>
          </a:p>
        </p:txBody>
      </p:sp>
      <p:sp>
        <p:nvSpPr>
          <p:cNvPr id="311" name="圆角矩形 151">
            <a:extLst>
              <a:ext uri="{FF2B5EF4-FFF2-40B4-BE49-F238E27FC236}">
                <a16:creationId xmlns:a16="http://schemas.microsoft.com/office/drawing/2014/main" id="{F76F5748-E142-0848-BE28-E898147F60C0}"/>
              </a:ext>
            </a:extLst>
          </p:cNvPr>
          <p:cNvSpPr/>
          <p:nvPr/>
        </p:nvSpPr>
        <p:spPr>
          <a:xfrm>
            <a:off x="5100715" y="2298499"/>
            <a:ext cx="697928" cy="29383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314" name="杀死进程">
            <a:extLst>
              <a:ext uri="{FF2B5EF4-FFF2-40B4-BE49-F238E27FC236}">
                <a16:creationId xmlns:a16="http://schemas.microsoft.com/office/drawing/2014/main" id="{5A33FFD0-1C69-4F46-987F-271B888B2C14}"/>
              </a:ext>
            </a:extLst>
          </p:cNvPr>
          <p:cNvSpPr txBox="1"/>
          <p:nvPr/>
        </p:nvSpPr>
        <p:spPr>
          <a:xfrm>
            <a:off x="5124692" y="2333865"/>
            <a:ext cx="59584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场景联动</a:t>
            </a:r>
          </a:p>
        </p:txBody>
      </p:sp>
      <p:sp>
        <p:nvSpPr>
          <p:cNvPr id="315" name="圆角矩形 151">
            <a:extLst>
              <a:ext uri="{FF2B5EF4-FFF2-40B4-BE49-F238E27FC236}">
                <a16:creationId xmlns:a16="http://schemas.microsoft.com/office/drawing/2014/main" id="{25002D79-3A0C-F847-AB26-3CAD32C8EA5A}"/>
              </a:ext>
            </a:extLst>
          </p:cNvPr>
          <p:cNvSpPr/>
          <p:nvPr/>
        </p:nvSpPr>
        <p:spPr>
          <a:xfrm>
            <a:off x="5869892" y="2298499"/>
            <a:ext cx="697928" cy="29383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316" name="杀死进程">
            <a:extLst>
              <a:ext uri="{FF2B5EF4-FFF2-40B4-BE49-F238E27FC236}">
                <a16:creationId xmlns:a16="http://schemas.microsoft.com/office/drawing/2014/main" id="{92F11D49-A4E3-694B-A67D-904D643FCC78}"/>
              </a:ext>
            </a:extLst>
          </p:cNvPr>
          <p:cNvSpPr txBox="1"/>
          <p:nvPr/>
        </p:nvSpPr>
        <p:spPr>
          <a:xfrm>
            <a:off x="5893869" y="2333864"/>
            <a:ext cx="59584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告警管理</a:t>
            </a:r>
          </a:p>
        </p:txBody>
      </p:sp>
      <p:sp>
        <p:nvSpPr>
          <p:cNvPr id="324" name="圆角矩形 151">
            <a:extLst>
              <a:ext uri="{FF2B5EF4-FFF2-40B4-BE49-F238E27FC236}">
                <a16:creationId xmlns:a16="http://schemas.microsoft.com/office/drawing/2014/main" id="{D35D2F7F-DCB1-EB4B-8B26-88955AEA77DC}"/>
              </a:ext>
            </a:extLst>
          </p:cNvPr>
          <p:cNvSpPr/>
          <p:nvPr/>
        </p:nvSpPr>
        <p:spPr>
          <a:xfrm>
            <a:off x="6628449" y="2298499"/>
            <a:ext cx="837373" cy="29383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325" name="杀死进程">
            <a:extLst>
              <a:ext uri="{FF2B5EF4-FFF2-40B4-BE49-F238E27FC236}">
                <a16:creationId xmlns:a16="http://schemas.microsoft.com/office/drawing/2014/main" id="{753E180B-C446-CC43-AA9E-E1B0C0765DFD}"/>
              </a:ext>
            </a:extLst>
          </p:cNvPr>
          <p:cNvSpPr txBox="1"/>
          <p:nvPr/>
        </p:nvSpPr>
        <p:spPr>
          <a:xfrm>
            <a:off x="6681757" y="2333864"/>
            <a:ext cx="73048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实时数据监控</a:t>
            </a:r>
          </a:p>
        </p:txBody>
      </p:sp>
      <p:sp>
        <p:nvSpPr>
          <p:cNvPr id="328" name="圆角矩形 151">
            <a:extLst>
              <a:ext uri="{FF2B5EF4-FFF2-40B4-BE49-F238E27FC236}">
                <a16:creationId xmlns:a16="http://schemas.microsoft.com/office/drawing/2014/main" id="{5E7555AB-B96C-6E40-9640-4C3538D8CC04}"/>
              </a:ext>
            </a:extLst>
          </p:cNvPr>
          <p:cNvSpPr/>
          <p:nvPr/>
        </p:nvSpPr>
        <p:spPr>
          <a:xfrm>
            <a:off x="7534698" y="2298499"/>
            <a:ext cx="1040548" cy="29383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329" name="杀死进程">
            <a:extLst>
              <a:ext uri="{FF2B5EF4-FFF2-40B4-BE49-F238E27FC236}">
                <a16:creationId xmlns:a16="http://schemas.microsoft.com/office/drawing/2014/main" id="{3230F298-94C7-5940-BAA0-9F2574CD9F48}"/>
              </a:ext>
            </a:extLst>
          </p:cNvPr>
          <p:cNvSpPr txBox="1"/>
          <p:nvPr/>
        </p:nvSpPr>
        <p:spPr>
          <a:xfrm>
            <a:off x="7563363" y="2333864"/>
            <a:ext cx="957639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数据统计与报表</a:t>
            </a:r>
          </a:p>
        </p:txBody>
      </p:sp>
      <p:sp>
        <p:nvSpPr>
          <p:cNvPr id="330" name="圆角矩形 151">
            <a:extLst>
              <a:ext uri="{FF2B5EF4-FFF2-40B4-BE49-F238E27FC236}">
                <a16:creationId xmlns:a16="http://schemas.microsoft.com/office/drawing/2014/main" id="{C8B1838D-4553-B147-A256-007B388371FB}"/>
              </a:ext>
            </a:extLst>
          </p:cNvPr>
          <p:cNvSpPr/>
          <p:nvPr/>
        </p:nvSpPr>
        <p:spPr>
          <a:xfrm>
            <a:off x="3553895" y="2661973"/>
            <a:ext cx="5029099" cy="37751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332" name="杀死进程">
            <a:extLst>
              <a:ext uri="{FF2B5EF4-FFF2-40B4-BE49-F238E27FC236}">
                <a16:creationId xmlns:a16="http://schemas.microsoft.com/office/drawing/2014/main" id="{437F86FD-5EA7-F144-ACEA-A17A90816E1D}"/>
              </a:ext>
            </a:extLst>
          </p:cNvPr>
          <p:cNvSpPr txBox="1"/>
          <p:nvPr/>
        </p:nvSpPr>
        <p:spPr>
          <a:xfrm>
            <a:off x="5407566" y="2721132"/>
            <a:ext cx="2649720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1000" dirty="0" err="1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UIoT</a:t>
            </a:r>
            <a:r>
              <a:rPr lang="zh-CN" altLang="en-US" sz="10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</a:t>
            </a:r>
            <a:r>
              <a:rPr lang="en-US" altLang="zh-CN" sz="10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Core</a:t>
            </a:r>
            <a:r>
              <a:rPr lang="zh-CN" altLang="en-US" sz="10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物联网通信云平台</a:t>
            </a:r>
            <a:endParaRPr sz="10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BFB02637-1990-F54C-8BD8-D9CA5774F377}"/>
              </a:ext>
            </a:extLst>
          </p:cNvPr>
          <p:cNvGrpSpPr/>
          <p:nvPr/>
        </p:nvGrpSpPr>
        <p:grpSpPr>
          <a:xfrm>
            <a:off x="5100715" y="2730441"/>
            <a:ext cx="255569" cy="255569"/>
            <a:chOff x="4316431" y="3258141"/>
            <a:chExt cx="391165" cy="391165"/>
          </a:xfrm>
        </p:grpSpPr>
        <p:pic>
          <p:nvPicPr>
            <p:cNvPr id="331" name="图片 330">
              <a:extLst>
                <a:ext uri="{FF2B5EF4-FFF2-40B4-BE49-F238E27FC236}">
                  <a16:creationId xmlns:a16="http://schemas.microsoft.com/office/drawing/2014/main" id="{056CF45C-A825-844E-87B5-0D9858538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6431" y="3258141"/>
              <a:ext cx="391165" cy="391165"/>
            </a:xfrm>
            <a:prstGeom prst="rect">
              <a:avLst/>
            </a:prstGeom>
          </p:spPr>
        </p:pic>
        <p:pic>
          <p:nvPicPr>
            <p:cNvPr id="333" name="图片 332">
              <a:extLst>
                <a:ext uri="{FF2B5EF4-FFF2-40B4-BE49-F238E27FC236}">
                  <a16:creationId xmlns:a16="http://schemas.microsoft.com/office/drawing/2014/main" id="{A582844B-D0B8-374C-9561-BB420BE1E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419376" y="3373526"/>
              <a:ext cx="181847" cy="181847"/>
            </a:xfrm>
            <a:prstGeom prst="rect">
              <a:avLst/>
            </a:prstGeom>
          </p:spPr>
        </p:pic>
      </p:grpSp>
      <p:sp>
        <p:nvSpPr>
          <p:cNvPr id="334" name="圆角矩形 151">
            <a:extLst>
              <a:ext uri="{FF2B5EF4-FFF2-40B4-BE49-F238E27FC236}">
                <a16:creationId xmlns:a16="http://schemas.microsoft.com/office/drawing/2014/main" id="{CF1D1B5D-DFA2-6646-B98F-FE03A24CF563}"/>
              </a:ext>
            </a:extLst>
          </p:cNvPr>
          <p:cNvSpPr/>
          <p:nvPr/>
        </p:nvSpPr>
        <p:spPr>
          <a:xfrm>
            <a:off x="3553895" y="3369483"/>
            <a:ext cx="5021351" cy="37751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335" name="杀死进程">
            <a:extLst>
              <a:ext uri="{FF2B5EF4-FFF2-40B4-BE49-F238E27FC236}">
                <a16:creationId xmlns:a16="http://schemas.microsoft.com/office/drawing/2014/main" id="{EB3E8DAE-ADC4-704F-A067-DB8E4C974513}"/>
              </a:ext>
            </a:extLst>
          </p:cNvPr>
          <p:cNvSpPr txBox="1"/>
          <p:nvPr/>
        </p:nvSpPr>
        <p:spPr>
          <a:xfrm>
            <a:off x="5708335" y="3420404"/>
            <a:ext cx="1338665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1000" dirty="0" err="1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UIoT</a:t>
            </a:r>
            <a:r>
              <a:rPr lang="zh-CN" altLang="en-US" sz="10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</a:t>
            </a:r>
            <a:r>
              <a:rPr lang="en-US" altLang="zh-CN" sz="10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Edge</a:t>
            </a:r>
            <a:r>
              <a:rPr lang="zh-CN" altLang="en-US" sz="10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边缘网关</a:t>
            </a:r>
            <a:endParaRPr sz="10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pic>
        <p:nvPicPr>
          <p:cNvPr id="337" name="图片 336">
            <a:extLst>
              <a:ext uri="{FF2B5EF4-FFF2-40B4-BE49-F238E27FC236}">
                <a16:creationId xmlns:a16="http://schemas.microsoft.com/office/drawing/2014/main" id="{3180A33D-EA34-FA4E-90C8-210BFA494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485" y="3429713"/>
            <a:ext cx="255569" cy="255569"/>
          </a:xfrm>
          <a:prstGeom prst="rect">
            <a:avLst/>
          </a:prstGeom>
        </p:spPr>
      </p:pic>
      <p:sp>
        <p:nvSpPr>
          <p:cNvPr id="346" name="圆角矩形 151">
            <a:extLst>
              <a:ext uri="{FF2B5EF4-FFF2-40B4-BE49-F238E27FC236}">
                <a16:creationId xmlns:a16="http://schemas.microsoft.com/office/drawing/2014/main" id="{AFC0C4BE-31D3-2D46-B6BF-ADFC96482499}"/>
              </a:ext>
            </a:extLst>
          </p:cNvPr>
          <p:cNvSpPr/>
          <p:nvPr/>
        </p:nvSpPr>
        <p:spPr>
          <a:xfrm>
            <a:off x="3553895" y="3816415"/>
            <a:ext cx="595841" cy="30080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347" name="杀死进程">
            <a:extLst>
              <a:ext uri="{FF2B5EF4-FFF2-40B4-BE49-F238E27FC236}">
                <a16:creationId xmlns:a16="http://schemas.microsoft.com/office/drawing/2014/main" id="{BD8BCA03-C391-0A4D-9FFE-8584FE614BFE}"/>
              </a:ext>
            </a:extLst>
          </p:cNvPr>
          <p:cNvSpPr txBox="1"/>
          <p:nvPr/>
        </p:nvSpPr>
        <p:spPr>
          <a:xfrm>
            <a:off x="3544920" y="3858293"/>
            <a:ext cx="59584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marL="12700" algn="ctr">
              <a:lnSpc>
                <a:spcPct val="10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人脸识别</a:t>
            </a:r>
          </a:p>
        </p:txBody>
      </p:sp>
      <p:sp>
        <p:nvSpPr>
          <p:cNvPr id="348" name="圆角矩形 151">
            <a:extLst>
              <a:ext uri="{FF2B5EF4-FFF2-40B4-BE49-F238E27FC236}">
                <a16:creationId xmlns:a16="http://schemas.microsoft.com/office/drawing/2014/main" id="{7BDCBC39-3836-C949-A35A-F386C626CFC1}"/>
              </a:ext>
            </a:extLst>
          </p:cNvPr>
          <p:cNvSpPr/>
          <p:nvPr/>
        </p:nvSpPr>
        <p:spPr>
          <a:xfrm>
            <a:off x="4212032" y="3816415"/>
            <a:ext cx="367063" cy="30080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349" name="杀死进程">
            <a:extLst>
              <a:ext uri="{FF2B5EF4-FFF2-40B4-BE49-F238E27FC236}">
                <a16:creationId xmlns:a16="http://schemas.microsoft.com/office/drawing/2014/main" id="{5FF087C7-05FD-7642-8E06-04B4A8717FAB}"/>
              </a:ext>
            </a:extLst>
          </p:cNvPr>
          <p:cNvSpPr txBox="1"/>
          <p:nvPr/>
        </p:nvSpPr>
        <p:spPr>
          <a:xfrm>
            <a:off x="4203058" y="3858293"/>
            <a:ext cx="31611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视频</a:t>
            </a:r>
          </a:p>
        </p:txBody>
      </p:sp>
      <p:sp>
        <p:nvSpPr>
          <p:cNvPr id="350" name="圆角矩形 151">
            <a:extLst>
              <a:ext uri="{FF2B5EF4-FFF2-40B4-BE49-F238E27FC236}">
                <a16:creationId xmlns:a16="http://schemas.microsoft.com/office/drawing/2014/main" id="{BD2D9B2E-92C9-A640-8801-254AF1892A1A}"/>
              </a:ext>
            </a:extLst>
          </p:cNvPr>
          <p:cNvSpPr/>
          <p:nvPr/>
        </p:nvSpPr>
        <p:spPr>
          <a:xfrm>
            <a:off x="4621921" y="3816415"/>
            <a:ext cx="595841" cy="30080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351" name="杀死进程">
            <a:extLst>
              <a:ext uri="{FF2B5EF4-FFF2-40B4-BE49-F238E27FC236}">
                <a16:creationId xmlns:a16="http://schemas.microsoft.com/office/drawing/2014/main" id="{32602E2A-0547-344E-B94F-191C5CEB1EF8}"/>
              </a:ext>
            </a:extLst>
          </p:cNvPr>
          <p:cNvSpPr txBox="1"/>
          <p:nvPr/>
        </p:nvSpPr>
        <p:spPr>
          <a:xfrm>
            <a:off x="4612946" y="3858293"/>
            <a:ext cx="59584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marL="12700"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电气火灾</a:t>
            </a:r>
          </a:p>
        </p:txBody>
      </p:sp>
      <p:sp>
        <p:nvSpPr>
          <p:cNvPr id="352" name="圆角矩形 151">
            <a:extLst>
              <a:ext uri="{FF2B5EF4-FFF2-40B4-BE49-F238E27FC236}">
                <a16:creationId xmlns:a16="http://schemas.microsoft.com/office/drawing/2014/main" id="{710D8B10-33E0-A943-9A7A-5AECEF732139}"/>
              </a:ext>
            </a:extLst>
          </p:cNvPr>
          <p:cNvSpPr/>
          <p:nvPr/>
        </p:nvSpPr>
        <p:spPr>
          <a:xfrm>
            <a:off x="5283391" y="3816415"/>
            <a:ext cx="595841" cy="30080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353" name="杀死进程">
            <a:extLst>
              <a:ext uri="{FF2B5EF4-FFF2-40B4-BE49-F238E27FC236}">
                <a16:creationId xmlns:a16="http://schemas.microsoft.com/office/drawing/2014/main" id="{DB6EC1F1-2C1E-E642-BE71-6CB58908EA22}"/>
              </a:ext>
            </a:extLst>
          </p:cNvPr>
          <p:cNvSpPr txBox="1"/>
          <p:nvPr/>
        </p:nvSpPr>
        <p:spPr>
          <a:xfrm>
            <a:off x="5274416" y="3858292"/>
            <a:ext cx="59584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marL="12700"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可燃气体</a:t>
            </a:r>
          </a:p>
        </p:txBody>
      </p:sp>
      <p:sp>
        <p:nvSpPr>
          <p:cNvPr id="354" name="圆角矩形 151">
            <a:extLst>
              <a:ext uri="{FF2B5EF4-FFF2-40B4-BE49-F238E27FC236}">
                <a16:creationId xmlns:a16="http://schemas.microsoft.com/office/drawing/2014/main" id="{E914A334-5377-8949-A7EB-E8F1E404C48D}"/>
              </a:ext>
            </a:extLst>
          </p:cNvPr>
          <p:cNvSpPr/>
          <p:nvPr/>
        </p:nvSpPr>
        <p:spPr>
          <a:xfrm>
            <a:off x="5955645" y="3816415"/>
            <a:ext cx="595841" cy="30080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355" name="杀死进程">
            <a:extLst>
              <a:ext uri="{FF2B5EF4-FFF2-40B4-BE49-F238E27FC236}">
                <a16:creationId xmlns:a16="http://schemas.microsoft.com/office/drawing/2014/main" id="{FDCC0339-B62D-FF48-B0B3-F7A79F355DE3}"/>
              </a:ext>
            </a:extLst>
          </p:cNvPr>
          <p:cNvSpPr txBox="1"/>
          <p:nvPr/>
        </p:nvSpPr>
        <p:spPr>
          <a:xfrm>
            <a:off x="5946670" y="3858293"/>
            <a:ext cx="59584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marL="12700"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消防水压</a:t>
            </a:r>
          </a:p>
        </p:txBody>
      </p:sp>
      <p:sp>
        <p:nvSpPr>
          <p:cNvPr id="356" name="圆角矩形 151">
            <a:extLst>
              <a:ext uri="{FF2B5EF4-FFF2-40B4-BE49-F238E27FC236}">
                <a16:creationId xmlns:a16="http://schemas.microsoft.com/office/drawing/2014/main" id="{B4D0509F-CDAB-4E4C-8025-2EB7063EF543}"/>
              </a:ext>
            </a:extLst>
          </p:cNvPr>
          <p:cNvSpPr/>
          <p:nvPr/>
        </p:nvSpPr>
        <p:spPr>
          <a:xfrm>
            <a:off x="6624065" y="3816415"/>
            <a:ext cx="595841" cy="30080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357" name="杀死进程">
            <a:extLst>
              <a:ext uri="{FF2B5EF4-FFF2-40B4-BE49-F238E27FC236}">
                <a16:creationId xmlns:a16="http://schemas.microsoft.com/office/drawing/2014/main" id="{367500F6-D074-CB45-8F1F-DC9E868C48B9}"/>
              </a:ext>
            </a:extLst>
          </p:cNvPr>
          <p:cNvSpPr txBox="1"/>
          <p:nvPr/>
        </p:nvSpPr>
        <p:spPr>
          <a:xfrm>
            <a:off x="6615090" y="3858293"/>
            <a:ext cx="59584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电力监控</a:t>
            </a:r>
          </a:p>
        </p:txBody>
      </p:sp>
      <p:sp>
        <p:nvSpPr>
          <p:cNvPr id="358" name="圆角矩形 151">
            <a:extLst>
              <a:ext uri="{FF2B5EF4-FFF2-40B4-BE49-F238E27FC236}">
                <a16:creationId xmlns:a16="http://schemas.microsoft.com/office/drawing/2014/main" id="{CBDE10AD-3345-334F-BC0F-482162E19928}"/>
              </a:ext>
            </a:extLst>
          </p:cNvPr>
          <p:cNvSpPr/>
          <p:nvPr/>
        </p:nvSpPr>
        <p:spPr>
          <a:xfrm>
            <a:off x="7293799" y="3816415"/>
            <a:ext cx="595841" cy="30080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359" name="杀死进程">
            <a:extLst>
              <a:ext uri="{FF2B5EF4-FFF2-40B4-BE49-F238E27FC236}">
                <a16:creationId xmlns:a16="http://schemas.microsoft.com/office/drawing/2014/main" id="{166930D5-9408-5B4C-9A6E-8CAC84F6AAD2}"/>
              </a:ext>
            </a:extLst>
          </p:cNvPr>
          <p:cNvSpPr txBox="1"/>
          <p:nvPr/>
        </p:nvSpPr>
        <p:spPr>
          <a:xfrm>
            <a:off x="7284824" y="3858293"/>
            <a:ext cx="59584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闸机门禁</a:t>
            </a:r>
          </a:p>
        </p:txBody>
      </p:sp>
      <p:sp>
        <p:nvSpPr>
          <p:cNvPr id="360" name="圆角矩形 151">
            <a:extLst>
              <a:ext uri="{FF2B5EF4-FFF2-40B4-BE49-F238E27FC236}">
                <a16:creationId xmlns:a16="http://schemas.microsoft.com/office/drawing/2014/main" id="{9E20F53A-8053-4D4D-AF39-14C924289BBB}"/>
              </a:ext>
            </a:extLst>
          </p:cNvPr>
          <p:cNvSpPr/>
          <p:nvPr/>
        </p:nvSpPr>
        <p:spPr>
          <a:xfrm>
            <a:off x="7966929" y="3816415"/>
            <a:ext cx="595841" cy="30080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361" name="杀死进程">
            <a:extLst>
              <a:ext uri="{FF2B5EF4-FFF2-40B4-BE49-F238E27FC236}">
                <a16:creationId xmlns:a16="http://schemas.microsoft.com/office/drawing/2014/main" id="{56221E61-CACC-654F-8D01-CEEFFE9D5428}"/>
              </a:ext>
            </a:extLst>
          </p:cNvPr>
          <p:cNvSpPr txBox="1"/>
          <p:nvPr/>
        </p:nvSpPr>
        <p:spPr>
          <a:xfrm>
            <a:off x="7957954" y="3858293"/>
            <a:ext cx="59584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停车管理</a:t>
            </a:r>
          </a:p>
        </p:txBody>
      </p:sp>
      <p:pic>
        <p:nvPicPr>
          <p:cNvPr id="362" name="图片 361">
            <a:extLst>
              <a:ext uri="{FF2B5EF4-FFF2-40B4-BE49-F238E27FC236}">
                <a16:creationId xmlns:a16="http://schemas.microsoft.com/office/drawing/2014/main" id="{E8A16893-3E9A-AF43-85C2-51CC74DAAFC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68916" y="3491506"/>
            <a:ext cx="114458" cy="133535"/>
          </a:xfrm>
          <a:prstGeom prst="rect">
            <a:avLst/>
          </a:prstGeom>
        </p:spPr>
      </p:pic>
      <p:pic>
        <p:nvPicPr>
          <p:cNvPr id="369" name="图片 368">
            <a:extLst>
              <a:ext uri="{FF2B5EF4-FFF2-40B4-BE49-F238E27FC236}">
                <a16:creationId xmlns:a16="http://schemas.microsoft.com/office/drawing/2014/main" id="{48F9B3EB-E832-2348-920C-A104A8A697A5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2321471" cy="5143499"/>
          </a:xfrm>
          <a:prstGeom prst="rect">
            <a:avLst/>
          </a:prstGeom>
          <a:noFill/>
        </p:spPr>
      </p:pic>
      <p:sp>
        <p:nvSpPr>
          <p:cNvPr id="370" name="标题 2">
            <a:extLst>
              <a:ext uri="{FF2B5EF4-FFF2-40B4-BE49-F238E27FC236}">
                <a16:creationId xmlns:a16="http://schemas.microsoft.com/office/drawing/2014/main" id="{639E9C15-7E1C-AA4C-8F0C-C319DB2CA2BA}"/>
              </a:ext>
            </a:extLst>
          </p:cNvPr>
          <p:cNvSpPr txBox="1">
            <a:spLocks/>
          </p:cNvSpPr>
          <p:nvPr/>
        </p:nvSpPr>
        <p:spPr>
          <a:xfrm>
            <a:off x="454124" y="2424439"/>
            <a:ext cx="140390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2400" dirty="0"/>
              <a:t>智慧社区 </a:t>
            </a:r>
            <a:endParaRPr lang="en-US" altLang="zh-CN" sz="2400" dirty="0"/>
          </a:p>
        </p:txBody>
      </p:sp>
      <p:sp>
        <p:nvSpPr>
          <p:cNvPr id="371" name="标题 2">
            <a:extLst>
              <a:ext uri="{FF2B5EF4-FFF2-40B4-BE49-F238E27FC236}">
                <a16:creationId xmlns:a16="http://schemas.microsoft.com/office/drawing/2014/main" id="{2E0A479C-9851-F445-A266-45DF4401B0BA}"/>
              </a:ext>
            </a:extLst>
          </p:cNvPr>
          <p:cNvSpPr txBox="1">
            <a:spLocks/>
          </p:cNvSpPr>
          <p:nvPr/>
        </p:nvSpPr>
        <p:spPr>
          <a:xfrm>
            <a:off x="541027" y="3005845"/>
            <a:ext cx="123010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1800" dirty="0">
                <a:solidFill>
                  <a:srgbClr val="D9D9D9"/>
                </a:solidFill>
              </a:rPr>
              <a:t>一应科技</a:t>
            </a:r>
            <a:endParaRPr lang="en-US" altLang="zh-CN" sz="1800" dirty="0">
              <a:solidFill>
                <a:srgbClr val="D9D9D9"/>
              </a:solidFill>
            </a:endParaRPr>
          </a:p>
        </p:txBody>
      </p:sp>
      <p:grpSp>
        <p:nvGrpSpPr>
          <p:cNvPr id="372" name="组合 371">
            <a:extLst>
              <a:ext uri="{FF2B5EF4-FFF2-40B4-BE49-F238E27FC236}">
                <a16:creationId xmlns:a16="http://schemas.microsoft.com/office/drawing/2014/main" id="{0D3E5BD4-30FC-044F-BA35-613A21CFFC05}"/>
              </a:ext>
            </a:extLst>
          </p:cNvPr>
          <p:cNvGrpSpPr/>
          <p:nvPr/>
        </p:nvGrpSpPr>
        <p:grpSpPr>
          <a:xfrm>
            <a:off x="813157" y="1601798"/>
            <a:ext cx="685843" cy="685843"/>
            <a:chOff x="984988" y="1526852"/>
            <a:chExt cx="471279" cy="471279"/>
          </a:xfrm>
        </p:grpSpPr>
        <p:pic>
          <p:nvPicPr>
            <p:cNvPr id="373" name="图片 372">
              <a:extLst>
                <a:ext uri="{FF2B5EF4-FFF2-40B4-BE49-F238E27FC236}">
                  <a16:creationId xmlns:a16="http://schemas.microsoft.com/office/drawing/2014/main" id="{3786386A-D534-2844-9C5F-47EE13D26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4988" y="1526852"/>
              <a:ext cx="471279" cy="471279"/>
            </a:xfrm>
            <a:prstGeom prst="rect">
              <a:avLst/>
            </a:prstGeom>
          </p:spPr>
        </p:pic>
        <p:pic>
          <p:nvPicPr>
            <p:cNvPr id="374" name="图片 373">
              <a:extLst>
                <a:ext uri="{FF2B5EF4-FFF2-40B4-BE49-F238E27FC236}">
                  <a16:creationId xmlns:a16="http://schemas.microsoft.com/office/drawing/2014/main" id="{13D88CEE-EC51-5A47-BCDF-AE209B556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90954" y="1643933"/>
              <a:ext cx="259345" cy="237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196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圆角矩形 150">
            <a:extLst>
              <a:ext uri="{FF2B5EF4-FFF2-40B4-BE49-F238E27FC236}">
                <a16:creationId xmlns:a16="http://schemas.microsoft.com/office/drawing/2014/main" id="{1301917A-F119-4948-8FE6-CD41A86C99DF}"/>
              </a:ext>
            </a:extLst>
          </p:cNvPr>
          <p:cNvSpPr/>
          <p:nvPr/>
        </p:nvSpPr>
        <p:spPr>
          <a:xfrm>
            <a:off x="2809343" y="1550062"/>
            <a:ext cx="3465838" cy="749628"/>
          </a:xfrm>
          <a:prstGeom prst="roundRect">
            <a:avLst>
              <a:gd name="adj" fmla="val 802"/>
            </a:avLst>
          </a:prstGeom>
          <a:gradFill flip="none" rotWithShape="1">
            <a:gsLst>
              <a:gs pos="100000">
                <a:srgbClr val="1B254C">
                  <a:lumMod val="93000"/>
                  <a:lumOff val="7000"/>
                  <a:alpha val="70000"/>
                </a:srgbClr>
              </a:gs>
              <a:gs pos="0">
                <a:srgbClr val="24305E">
                  <a:lumMod val="88000"/>
                  <a:lumOff val="12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62" name="圆角矩形 151">
            <a:extLst>
              <a:ext uri="{FF2B5EF4-FFF2-40B4-BE49-F238E27FC236}">
                <a16:creationId xmlns:a16="http://schemas.microsoft.com/office/drawing/2014/main" id="{823C9A39-14EE-9943-8F28-5798EAFA298A}"/>
              </a:ext>
            </a:extLst>
          </p:cNvPr>
          <p:cNvSpPr/>
          <p:nvPr/>
        </p:nvSpPr>
        <p:spPr>
          <a:xfrm>
            <a:off x="2811007" y="1950406"/>
            <a:ext cx="3464174" cy="352962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151" name="圆角矩形 150">
            <a:extLst>
              <a:ext uri="{FF2B5EF4-FFF2-40B4-BE49-F238E27FC236}">
                <a16:creationId xmlns:a16="http://schemas.microsoft.com/office/drawing/2014/main" id="{94D55B5D-EC26-C046-B933-CD5E834EC60A}"/>
              </a:ext>
            </a:extLst>
          </p:cNvPr>
          <p:cNvSpPr/>
          <p:nvPr/>
        </p:nvSpPr>
        <p:spPr>
          <a:xfrm flipV="1">
            <a:off x="6372814" y="923614"/>
            <a:ext cx="2231502" cy="3216668"/>
          </a:xfrm>
          <a:prstGeom prst="roundRect">
            <a:avLst>
              <a:gd name="adj" fmla="val 802"/>
            </a:avLst>
          </a:prstGeom>
          <a:gradFill flip="none" rotWithShape="1">
            <a:gsLst>
              <a:gs pos="0">
                <a:srgbClr val="285A71"/>
              </a:gs>
              <a:gs pos="100000">
                <a:srgbClr val="203B50">
                  <a:alpha val="6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>
              <a:solidFill>
                <a:schemeClr val="lt1"/>
              </a:solidFill>
            </a:endParaRPr>
          </a:p>
        </p:txBody>
      </p:sp>
      <p:sp>
        <p:nvSpPr>
          <p:cNvPr id="68" name="圆角矩形 150">
            <a:extLst>
              <a:ext uri="{FF2B5EF4-FFF2-40B4-BE49-F238E27FC236}">
                <a16:creationId xmlns:a16="http://schemas.microsoft.com/office/drawing/2014/main" id="{402F7DC6-04C0-C240-AD9A-D2FF827D1983}"/>
              </a:ext>
            </a:extLst>
          </p:cNvPr>
          <p:cNvSpPr/>
          <p:nvPr/>
        </p:nvSpPr>
        <p:spPr>
          <a:xfrm>
            <a:off x="2809343" y="2466751"/>
            <a:ext cx="3465838" cy="947214"/>
          </a:xfrm>
          <a:prstGeom prst="roundRect">
            <a:avLst>
              <a:gd name="adj" fmla="val 802"/>
            </a:avLst>
          </a:prstGeom>
          <a:gradFill flip="none" rotWithShape="1">
            <a:gsLst>
              <a:gs pos="100000">
                <a:srgbClr val="1B254C">
                  <a:lumMod val="93000"/>
                  <a:lumOff val="7000"/>
                  <a:alpha val="70000"/>
                </a:srgbClr>
              </a:gs>
              <a:gs pos="0">
                <a:srgbClr val="24305E">
                  <a:lumMod val="88000"/>
                  <a:lumOff val="12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83" name="圆角矩形 151">
            <a:extLst>
              <a:ext uri="{FF2B5EF4-FFF2-40B4-BE49-F238E27FC236}">
                <a16:creationId xmlns:a16="http://schemas.microsoft.com/office/drawing/2014/main" id="{F3BA3389-8C9F-D94F-890C-DEAA0914FC94}"/>
              </a:ext>
            </a:extLst>
          </p:cNvPr>
          <p:cNvSpPr/>
          <p:nvPr/>
        </p:nvSpPr>
        <p:spPr>
          <a:xfrm>
            <a:off x="6553610" y="1831378"/>
            <a:ext cx="1913028" cy="718238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D83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121" name="圆角矩形 151">
            <a:extLst>
              <a:ext uri="{FF2B5EF4-FFF2-40B4-BE49-F238E27FC236}">
                <a16:creationId xmlns:a16="http://schemas.microsoft.com/office/drawing/2014/main" id="{746F54F0-7E5C-FA49-BD4C-294B0988BCDD}"/>
              </a:ext>
            </a:extLst>
          </p:cNvPr>
          <p:cNvSpPr/>
          <p:nvPr/>
        </p:nvSpPr>
        <p:spPr>
          <a:xfrm>
            <a:off x="6553610" y="2768471"/>
            <a:ext cx="1913028" cy="39079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D83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51" name="圆角矩形 150">
            <a:extLst>
              <a:ext uri="{FF2B5EF4-FFF2-40B4-BE49-F238E27FC236}">
                <a16:creationId xmlns:a16="http://schemas.microsoft.com/office/drawing/2014/main" id="{7BA447B3-9CE2-2F47-AD59-950E55F79C06}"/>
              </a:ext>
            </a:extLst>
          </p:cNvPr>
          <p:cNvSpPr/>
          <p:nvPr/>
        </p:nvSpPr>
        <p:spPr>
          <a:xfrm>
            <a:off x="2809343" y="3574032"/>
            <a:ext cx="3465838" cy="566252"/>
          </a:xfrm>
          <a:prstGeom prst="roundRect">
            <a:avLst>
              <a:gd name="adj" fmla="val 802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52" name="圆角矩形 151">
            <a:extLst>
              <a:ext uri="{FF2B5EF4-FFF2-40B4-BE49-F238E27FC236}">
                <a16:creationId xmlns:a16="http://schemas.microsoft.com/office/drawing/2014/main" id="{CF652FD7-29C5-284B-926F-CBD6BC25C33B}"/>
              </a:ext>
            </a:extLst>
          </p:cNvPr>
          <p:cNvSpPr/>
          <p:nvPr/>
        </p:nvSpPr>
        <p:spPr>
          <a:xfrm>
            <a:off x="2912647" y="3704310"/>
            <a:ext cx="598602" cy="32891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53" name="圆角矩形 151">
            <a:extLst>
              <a:ext uri="{FF2B5EF4-FFF2-40B4-BE49-F238E27FC236}">
                <a16:creationId xmlns:a16="http://schemas.microsoft.com/office/drawing/2014/main" id="{55BD9583-9584-574A-ACB3-3211FD20D96C}"/>
              </a:ext>
            </a:extLst>
          </p:cNvPr>
          <p:cNvSpPr/>
          <p:nvPr/>
        </p:nvSpPr>
        <p:spPr>
          <a:xfrm>
            <a:off x="3567906" y="3704804"/>
            <a:ext cx="598602" cy="328423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54" name="圆角矩形 151">
            <a:extLst>
              <a:ext uri="{FF2B5EF4-FFF2-40B4-BE49-F238E27FC236}">
                <a16:creationId xmlns:a16="http://schemas.microsoft.com/office/drawing/2014/main" id="{02F4F90C-CB50-1743-B939-94A0070DFCAC}"/>
              </a:ext>
            </a:extLst>
          </p:cNvPr>
          <p:cNvSpPr/>
          <p:nvPr/>
        </p:nvSpPr>
        <p:spPr>
          <a:xfrm>
            <a:off x="4214021" y="3704804"/>
            <a:ext cx="611952" cy="328423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57" name="杀死进程">
            <a:extLst>
              <a:ext uri="{FF2B5EF4-FFF2-40B4-BE49-F238E27FC236}">
                <a16:creationId xmlns:a16="http://schemas.microsoft.com/office/drawing/2014/main" id="{D76964E0-E233-4C4D-8CB0-E89B39252DE1}"/>
              </a:ext>
            </a:extLst>
          </p:cNvPr>
          <p:cNvSpPr txBox="1"/>
          <p:nvPr/>
        </p:nvSpPr>
        <p:spPr>
          <a:xfrm>
            <a:off x="3594477" y="3760000"/>
            <a:ext cx="55842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marL="12700"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消防水压</a:t>
            </a:r>
          </a:p>
        </p:txBody>
      </p:sp>
      <p:sp>
        <p:nvSpPr>
          <p:cNvPr id="58" name="杀死进程">
            <a:extLst>
              <a:ext uri="{FF2B5EF4-FFF2-40B4-BE49-F238E27FC236}">
                <a16:creationId xmlns:a16="http://schemas.microsoft.com/office/drawing/2014/main" id="{30617B4A-0BB6-4D44-8A63-8B6F7391B775}"/>
              </a:ext>
            </a:extLst>
          </p:cNvPr>
          <p:cNvSpPr txBox="1"/>
          <p:nvPr/>
        </p:nvSpPr>
        <p:spPr>
          <a:xfrm>
            <a:off x="2933215" y="3760000"/>
            <a:ext cx="55842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marL="12700"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电气火灾</a:t>
            </a:r>
          </a:p>
        </p:txBody>
      </p:sp>
      <p:sp>
        <p:nvSpPr>
          <p:cNvPr id="59" name="杀死进程">
            <a:extLst>
              <a:ext uri="{FF2B5EF4-FFF2-40B4-BE49-F238E27FC236}">
                <a16:creationId xmlns:a16="http://schemas.microsoft.com/office/drawing/2014/main" id="{3EB18706-5D4B-7348-AEBC-29C8CEB534F1}"/>
              </a:ext>
            </a:extLst>
          </p:cNvPr>
          <p:cNvSpPr txBox="1"/>
          <p:nvPr/>
        </p:nvSpPr>
        <p:spPr>
          <a:xfrm>
            <a:off x="4232846" y="3760000"/>
            <a:ext cx="577443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电力监控</a:t>
            </a:r>
          </a:p>
        </p:txBody>
      </p:sp>
      <p:sp>
        <p:nvSpPr>
          <p:cNvPr id="65" name="圆角矩形 151">
            <a:extLst>
              <a:ext uri="{FF2B5EF4-FFF2-40B4-BE49-F238E27FC236}">
                <a16:creationId xmlns:a16="http://schemas.microsoft.com/office/drawing/2014/main" id="{0A24DD8C-E193-6143-9166-41A5C9F8BD9C}"/>
              </a:ext>
            </a:extLst>
          </p:cNvPr>
          <p:cNvSpPr/>
          <p:nvPr/>
        </p:nvSpPr>
        <p:spPr>
          <a:xfrm>
            <a:off x="4879483" y="3704804"/>
            <a:ext cx="611952" cy="328423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66" name="杀死进程">
            <a:extLst>
              <a:ext uri="{FF2B5EF4-FFF2-40B4-BE49-F238E27FC236}">
                <a16:creationId xmlns:a16="http://schemas.microsoft.com/office/drawing/2014/main" id="{38EC9DEE-7B9B-234E-BCDE-9AB3F6AD2348}"/>
              </a:ext>
            </a:extLst>
          </p:cNvPr>
          <p:cNvSpPr txBox="1"/>
          <p:nvPr/>
        </p:nvSpPr>
        <p:spPr>
          <a:xfrm>
            <a:off x="4932242" y="3760000"/>
            <a:ext cx="522616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闸机门禁</a:t>
            </a:r>
          </a:p>
        </p:txBody>
      </p:sp>
      <p:sp>
        <p:nvSpPr>
          <p:cNvPr id="74" name="圆角矩形 150">
            <a:extLst>
              <a:ext uri="{FF2B5EF4-FFF2-40B4-BE49-F238E27FC236}">
                <a16:creationId xmlns:a16="http://schemas.microsoft.com/office/drawing/2014/main" id="{6B388BC1-EAF4-1543-BCE3-FCFB31ABB953}"/>
              </a:ext>
            </a:extLst>
          </p:cNvPr>
          <p:cNvSpPr/>
          <p:nvPr/>
        </p:nvSpPr>
        <p:spPr>
          <a:xfrm>
            <a:off x="2809343" y="923614"/>
            <a:ext cx="3465838" cy="461665"/>
          </a:xfrm>
          <a:prstGeom prst="roundRect">
            <a:avLst>
              <a:gd name="adj" fmla="val 802"/>
            </a:avLst>
          </a:prstGeom>
          <a:gradFill flip="none" rotWithShape="1">
            <a:gsLst>
              <a:gs pos="100000">
                <a:srgbClr val="1B254C">
                  <a:lumMod val="93000"/>
                  <a:lumOff val="7000"/>
                  <a:alpha val="70000"/>
                </a:srgbClr>
              </a:gs>
              <a:gs pos="0">
                <a:srgbClr val="24305E">
                  <a:lumMod val="88000"/>
                  <a:lumOff val="12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cxnSp>
        <p:nvCxnSpPr>
          <p:cNvPr id="100" name="直线箭头连接符 99">
            <a:extLst>
              <a:ext uri="{FF2B5EF4-FFF2-40B4-BE49-F238E27FC236}">
                <a16:creationId xmlns:a16="http://schemas.microsoft.com/office/drawing/2014/main" id="{92F6B71A-65E2-4D4E-910A-068AF3CEA632}"/>
              </a:ext>
            </a:extLst>
          </p:cNvPr>
          <p:cNvCxnSpPr>
            <a:cxnSpLocks/>
          </p:cNvCxnSpPr>
          <p:nvPr/>
        </p:nvCxnSpPr>
        <p:spPr>
          <a:xfrm flipV="1">
            <a:off x="4531243" y="3370349"/>
            <a:ext cx="0" cy="234125"/>
          </a:xfrm>
          <a:prstGeom prst="straightConnector1">
            <a:avLst/>
          </a:prstGeom>
          <a:ln w="12700">
            <a:solidFill>
              <a:srgbClr val="E9BB7A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线箭头连接符 101">
            <a:extLst>
              <a:ext uri="{FF2B5EF4-FFF2-40B4-BE49-F238E27FC236}">
                <a16:creationId xmlns:a16="http://schemas.microsoft.com/office/drawing/2014/main" id="{E5A2031C-1703-6449-B73A-326713059FF0}"/>
              </a:ext>
            </a:extLst>
          </p:cNvPr>
          <p:cNvCxnSpPr>
            <a:cxnSpLocks/>
          </p:cNvCxnSpPr>
          <p:nvPr/>
        </p:nvCxnSpPr>
        <p:spPr>
          <a:xfrm flipV="1">
            <a:off x="4531243" y="2278076"/>
            <a:ext cx="0" cy="261695"/>
          </a:xfrm>
          <a:prstGeom prst="straightConnector1">
            <a:avLst/>
          </a:prstGeom>
          <a:ln w="12700">
            <a:solidFill>
              <a:srgbClr val="E9BB7A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线箭头连接符 102">
            <a:extLst>
              <a:ext uri="{FF2B5EF4-FFF2-40B4-BE49-F238E27FC236}">
                <a16:creationId xmlns:a16="http://schemas.microsoft.com/office/drawing/2014/main" id="{83AC3FCA-EDED-B84E-8CF1-A6C18195CBBB}"/>
              </a:ext>
            </a:extLst>
          </p:cNvPr>
          <p:cNvCxnSpPr>
            <a:cxnSpLocks/>
          </p:cNvCxnSpPr>
          <p:nvPr/>
        </p:nvCxnSpPr>
        <p:spPr>
          <a:xfrm flipV="1">
            <a:off x="4364272" y="1332855"/>
            <a:ext cx="0" cy="234125"/>
          </a:xfrm>
          <a:prstGeom prst="straightConnector1">
            <a:avLst/>
          </a:prstGeom>
          <a:ln w="12700">
            <a:solidFill>
              <a:srgbClr val="E9BB7A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矩形 111">
            <a:extLst>
              <a:ext uri="{FF2B5EF4-FFF2-40B4-BE49-F238E27FC236}">
                <a16:creationId xmlns:a16="http://schemas.microsoft.com/office/drawing/2014/main" id="{3A00AA07-05B2-B845-8810-D706F9B61E56}"/>
              </a:ext>
            </a:extLst>
          </p:cNvPr>
          <p:cNvSpPr/>
          <p:nvPr/>
        </p:nvSpPr>
        <p:spPr>
          <a:xfrm>
            <a:off x="6525723" y="1831585"/>
            <a:ext cx="47191" cy="718238"/>
          </a:xfrm>
          <a:prstGeom prst="rect">
            <a:avLst/>
          </a:prstGeom>
          <a:solidFill>
            <a:srgbClr val="EABD7D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3A0A8C84-BC0B-7C40-80C8-7ED3AAB58521}"/>
              </a:ext>
            </a:extLst>
          </p:cNvPr>
          <p:cNvSpPr txBox="1"/>
          <p:nvPr/>
        </p:nvSpPr>
        <p:spPr>
          <a:xfrm>
            <a:off x="6613776" y="1882662"/>
            <a:ext cx="1800035" cy="561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1100" spc="4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虚拟</a:t>
            </a:r>
            <a:r>
              <a:rPr lang="en-US" altLang="zh-CN" sz="1100" spc="4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Edge</a:t>
            </a:r>
            <a:r>
              <a:rPr lang="zh-CN" altLang="en-US" sz="1100" spc="4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支持海量</a:t>
            </a:r>
            <a:r>
              <a:rPr lang="en-US" altLang="zh-CN" sz="1100" spc="4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DTU</a:t>
            </a:r>
          </a:p>
          <a:p>
            <a:pPr>
              <a:lnSpc>
                <a:spcPts val="2000"/>
              </a:lnSpc>
            </a:pPr>
            <a:r>
              <a:rPr lang="zh-CN" altLang="en-US" sz="1100" spc="4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透传</a:t>
            </a:r>
            <a:r>
              <a:rPr lang="en-US" altLang="zh-CN" sz="1100" spc="4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Modbus</a:t>
            </a:r>
            <a:r>
              <a:rPr lang="zh-CN" altLang="en-US" sz="1100" spc="4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，成本更优</a:t>
            </a: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0B4E3348-10C6-C849-B24A-D4B984854508}"/>
              </a:ext>
            </a:extLst>
          </p:cNvPr>
          <p:cNvSpPr/>
          <p:nvPr/>
        </p:nvSpPr>
        <p:spPr>
          <a:xfrm>
            <a:off x="6525721" y="2765504"/>
            <a:ext cx="47193" cy="390799"/>
          </a:xfrm>
          <a:prstGeom prst="rect">
            <a:avLst/>
          </a:prstGeom>
          <a:solidFill>
            <a:srgbClr val="EABD7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4707BABD-6CD1-9E42-BDE6-1256DEED5EDE}"/>
              </a:ext>
            </a:extLst>
          </p:cNvPr>
          <p:cNvSpPr txBox="1"/>
          <p:nvPr/>
        </p:nvSpPr>
        <p:spPr>
          <a:xfrm>
            <a:off x="6613775" y="2818246"/>
            <a:ext cx="18528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 spc="4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defRPr>
            </a:lvl1pPr>
          </a:lstStyle>
          <a:p>
            <a:r>
              <a:rPr lang="en-US" altLang="zh-CN" sz="1100" dirty="0"/>
              <a:t>EDN</a:t>
            </a:r>
            <a:r>
              <a:rPr lang="zh-CN" altLang="en-US" sz="1100" dirty="0"/>
              <a:t>就近接入，延时更低</a:t>
            </a:r>
          </a:p>
        </p:txBody>
      </p:sp>
      <p:sp>
        <p:nvSpPr>
          <p:cNvPr id="99" name="圆角矩形 151">
            <a:extLst>
              <a:ext uri="{FF2B5EF4-FFF2-40B4-BE49-F238E27FC236}">
                <a16:creationId xmlns:a16="http://schemas.microsoft.com/office/drawing/2014/main" id="{C57D8BBD-D02B-E146-A412-8B9B9794BC4C}"/>
              </a:ext>
            </a:extLst>
          </p:cNvPr>
          <p:cNvSpPr/>
          <p:nvPr/>
        </p:nvSpPr>
        <p:spPr>
          <a:xfrm>
            <a:off x="5544826" y="3704804"/>
            <a:ext cx="611952" cy="328423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105" name="杀死进程">
            <a:extLst>
              <a:ext uri="{FF2B5EF4-FFF2-40B4-BE49-F238E27FC236}">
                <a16:creationId xmlns:a16="http://schemas.microsoft.com/office/drawing/2014/main" id="{7DAB537C-4EEE-F54D-A544-F12F81648F41}"/>
              </a:ext>
            </a:extLst>
          </p:cNvPr>
          <p:cNvSpPr txBox="1"/>
          <p:nvPr/>
        </p:nvSpPr>
        <p:spPr>
          <a:xfrm>
            <a:off x="5597585" y="3760000"/>
            <a:ext cx="522616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环境监测</a:t>
            </a:r>
          </a:p>
        </p:txBody>
      </p:sp>
      <p:sp>
        <p:nvSpPr>
          <p:cNvPr id="72" name="杀死进程">
            <a:extLst>
              <a:ext uri="{FF2B5EF4-FFF2-40B4-BE49-F238E27FC236}">
                <a16:creationId xmlns:a16="http://schemas.microsoft.com/office/drawing/2014/main" id="{3FCE7D66-D781-0F45-BCBE-7EDC20FA647A}"/>
              </a:ext>
            </a:extLst>
          </p:cNvPr>
          <p:cNvSpPr txBox="1"/>
          <p:nvPr/>
        </p:nvSpPr>
        <p:spPr>
          <a:xfrm>
            <a:off x="3884751" y="1019679"/>
            <a:ext cx="1464638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1000" dirty="0" err="1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UIoT</a:t>
            </a:r>
            <a:r>
              <a:rPr lang="zh-CN" altLang="en-US" sz="10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</a:t>
            </a:r>
            <a:r>
              <a:rPr lang="en-US" altLang="zh-CN" sz="10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Core</a:t>
            </a:r>
            <a:r>
              <a:rPr lang="zh-CN" altLang="en-US" sz="10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物联网云平台</a:t>
            </a:r>
            <a:endParaRPr sz="10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C855BB2-A116-BB43-8070-DE9D1FDD28F1}"/>
              </a:ext>
            </a:extLst>
          </p:cNvPr>
          <p:cNvGrpSpPr>
            <a:grpSpLocks noChangeAspect="1"/>
          </p:cNvGrpSpPr>
          <p:nvPr/>
        </p:nvGrpSpPr>
        <p:grpSpPr>
          <a:xfrm>
            <a:off x="3629907" y="1042410"/>
            <a:ext cx="218661" cy="218112"/>
            <a:chOff x="1646232" y="1837080"/>
            <a:chExt cx="391165" cy="391165"/>
          </a:xfrm>
        </p:grpSpPr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FF96208-B58D-5F4A-B601-6AE605D00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6232" y="1837080"/>
              <a:ext cx="391165" cy="391165"/>
            </a:xfrm>
            <a:prstGeom prst="rect">
              <a:avLst/>
            </a:prstGeom>
          </p:spPr>
        </p:pic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F1468AFF-E4EC-4049-B0E0-7B6405D86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749177" y="1952465"/>
              <a:ext cx="181847" cy="181847"/>
            </a:xfrm>
            <a:prstGeom prst="rect">
              <a:avLst/>
            </a:prstGeom>
          </p:spPr>
        </p:pic>
      </p:grpSp>
      <p:sp>
        <p:nvSpPr>
          <p:cNvPr id="107" name="杀死进程">
            <a:extLst>
              <a:ext uri="{FF2B5EF4-FFF2-40B4-BE49-F238E27FC236}">
                <a16:creationId xmlns:a16="http://schemas.microsoft.com/office/drawing/2014/main" id="{C35F2E36-CDD5-7E40-BD53-FB2E65CA669A}"/>
              </a:ext>
            </a:extLst>
          </p:cNvPr>
          <p:cNvSpPr txBox="1"/>
          <p:nvPr/>
        </p:nvSpPr>
        <p:spPr>
          <a:xfrm>
            <a:off x="4019406" y="1614521"/>
            <a:ext cx="1252182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1000" dirty="0" err="1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UIoT</a:t>
            </a:r>
            <a:r>
              <a:rPr lang="zh-CN" altLang="en-US" sz="10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</a:t>
            </a:r>
            <a:r>
              <a:rPr lang="en-US" altLang="zh-CN" sz="10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Edge on </a:t>
            </a:r>
            <a:r>
              <a:rPr lang="en-US" altLang="zh-CN" sz="1000" dirty="0" err="1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UHost</a:t>
            </a:r>
            <a:endParaRPr sz="10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E75EC1C-3E94-9A4E-A49D-58BA93039E10}"/>
              </a:ext>
            </a:extLst>
          </p:cNvPr>
          <p:cNvSpPr/>
          <p:nvPr/>
        </p:nvSpPr>
        <p:spPr>
          <a:xfrm>
            <a:off x="3982203" y="1998701"/>
            <a:ext cx="11217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spc="4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EDN</a:t>
            </a:r>
            <a:r>
              <a:rPr lang="zh-CN" altLang="en-US" sz="1000" spc="4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就近接入点</a:t>
            </a:r>
          </a:p>
        </p:txBody>
      </p: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F75B05B3-7B83-7944-A932-92511AA2FF07}"/>
              </a:ext>
            </a:extLst>
          </p:cNvPr>
          <p:cNvGrpSpPr/>
          <p:nvPr/>
        </p:nvGrpSpPr>
        <p:grpSpPr>
          <a:xfrm>
            <a:off x="3777521" y="1643059"/>
            <a:ext cx="218849" cy="218849"/>
            <a:chOff x="1572528" y="2442205"/>
            <a:chExt cx="391165" cy="391165"/>
          </a:xfrm>
        </p:grpSpPr>
        <p:pic>
          <p:nvPicPr>
            <p:cNvPr id="126" name="图片 125">
              <a:extLst>
                <a:ext uri="{FF2B5EF4-FFF2-40B4-BE49-F238E27FC236}">
                  <a16:creationId xmlns:a16="http://schemas.microsoft.com/office/drawing/2014/main" id="{0E98E847-FDEE-7241-90E4-A2C4D6156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2528" y="2442205"/>
              <a:ext cx="391165" cy="391165"/>
            </a:xfrm>
            <a:prstGeom prst="rect">
              <a:avLst/>
            </a:prstGeom>
          </p:spPr>
        </p:pic>
        <p:pic>
          <p:nvPicPr>
            <p:cNvPr id="127" name="图片 126">
              <a:extLst>
                <a:ext uri="{FF2B5EF4-FFF2-40B4-BE49-F238E27FC236}">
                  <a16:creationId xmlns:a16="http://schemas.microsoft.com/office/drawing/2014/main" id="{01A80BF9-10B9-0C4E-B0DA-6E10AF1AD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685569" y="2538882"/>
              <a:ext cx="165083" cy="192597"/>
            </a:xfrm>
            <a:prstGeom prst="rect">
              <a:avLst/>
            </a:prstGeom>
          </p:spPr>
        </p:pic>
      </p:grpSp>
      <p:sp>
        <p:nvSpPr>
          <p:cNvPr id="128" name="圆角矩形 151">
            <a:extLst>
              <a:ext uri="{FF2B5EF4-FFF2-40B4-BE49-F238E27FC236}">
                <a16:creationId xmlns:a16="http://schemas.microsoft.com/office/drawing/2014/main" id="{9295288D-84AE-9948-9B8F-BB85A9139A35}"/>
              </a:ext>
            </a:extLst>
          </p:cNvPr>
          <p:cNvSpPr/>
          <p:nvPr/>
        </p:nvSpPr>
        <p:spPr>
          <a:xfrm>
            <a:off x="2979019" y="2688902"/>
            <a:ext cx="1368381" cy="529062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129" name="杀死进程">
            <a:extLst>
              <a:ext uri="{FF2B5EF4-FFF2-40B4-BE49-F238E27FC236}">
                <a16:creationId xmlns:a16="http://schemas.microsoft.com/office/drawing/2014/main" id="{E8CF1AD2-358D-9A4C-A655-0A9D91D7DFDD}"/>
              </a:ext>
            </a:extLst>
          </p:cNvPr>
          <p:cNvSpPr txBox="1"/>
          <p:nvPr/>
        </p:nvSpPr>
        <p:spPr>
          <a:xfrm>
            <a:off x="3569879" y="2836532"/>
            <a:ext cx="642802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marL="12700"/>
            <a:r>
              <a:rPr lang="en-US" altLang="zh-CN" sz="10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DTU (4G)</a:t>
            </a:r>
            <a:endParaRPr lang="zh-CN" altLang="en-US" sz="1000" dirty="0">
              <a:solidFill>
                <a:schemeClr val="bg1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</p:txBody>
      </p:sp>
      <p:sp>
        <p:nvSpPr>
          <p:cNvPr id="130" name="圆角矩形 151">
            <a:extLst>
              <a:ext uri="{FF2B5EF4-FFF2-40B4-BE49-F238E27FC236}">
                <a16:creationId xmlns:a16="http://schemas.microsoft.com/office/drawing/2014/main" id="{2132DDC7-74DA-914A-81EA-99365505EFB7}"/>
              </a:ext>
            </a:extLst>
          </p:cNvPr>
          <p:cNvSpPr/>
          <p:nvPr/>
        </p:nvSpPr>
        <p:spPr>
          <a:xfrm>
            <a:off x="4619907" y="2688902"/>
            <a:ext cx="1453415" cy="529062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pic>
        <p:nvPicPr>
          <p:cNvPr id="139" name="图片 138">
            <a:extLst>
              <a:ext uri="{FF2B5EF4-FFF2-40B4-BE49-F238E27FC236}">
                <a16:creationId xmlns:a16="http://schemas.microsoft.com/office/drawing/2014/main" id="{B4360CBC-F468-8844-B6B4-D91624169365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2321471" cy="5143500"/>
          </a:xfrm>
          <a:prstGeom prst="rect">
            <a:avLst/>
          </a:prstGeom>
          <a:noFill/>
        </p:spPr>
      </p:pic>
      <p:sp>
        <p:nvSpPr>
          <p:cNvPr id="143" name="标题 2">
            <a:extLst>
              <a:ext uri="{FF2B5EF4-FFF2-40B4-BE49-F238E27FC236}">
                <a16:creationId xmlns:a16="http://schemas.microsoft.com/office/drawing/2014/main" id="{8519DE10-F679-0A4B-B783-2E837A3E9E01}"/>
              </a:ext>
            </a:extLst>
          </p:cNvPr>
          <p:cNvSpPr txBox="1">
            <a:spLocks/>
          </p:cNvSpPr>
          <p:nvPr/>
        </p:nvSpPr>
        <p:spPr>
          <a:xfrm>
            <a:off x="454124" y="2424439"/>
            <a:ext cx="140390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2400" dirty="0"/>
              <a:t>智慧社区 </a:t>
            </a:r>
            <a:endParaRPr lang="en-US" altLang="zh-CN" sz="2400" dirty="0"/>
          </a:p>
        </p:txBody>
      </p:sp>
      <p:grpSp>
        <p:nvGrpSpPr>
          <p:cNvPr id="145" name="组合 144">
            <a:extLst>
              <a:ext uri="{FF2B5EF4-FFF2-40B4-BE49-F238E27FC236}">
                <a16:creationId xmlns:a16="http://schemas.microsoft.com/office/drawing/2014/main" id="{58DEC2FF-4072-B449-AC66-29C082B11D11}"/>
              </a:ext>
            </a:extLst>
          </p:cNvPr>
          <p:cNvGrpSpPr/>
          <p:nvPr/>
        </p:nvGrpSpPr>
        <p:grpSpPr>
          <a:xfrm>
            <a:off x="813157" y="1601798"/>
            <a:ext cx="685843" cy="685843"/>
            <a:chOff x="984988" y="1526852"/>
            <a:chExt cx="471279" cy="471279"/>
          </a:xfrm>
        </p:grpSpPr>
        <p:pic>
          <p:nvPicPr>
            <p:cNvPr id="146" name="图片 145">
              <a:extLst>
                <a:ext uri="{FF2B5EF4-FFF2-40B4-BE49-F238E27FC236}">
                  <a16:creationId xmlns:a16="http://schemas.microsoft.com/office/drawing/2014/main" id="{BB8298C4-D90E-BB43-A005-596348428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4988" y="1526852"/>
              <a:ext cx="471279" cy="471279"/>
            </a:xfrm>
            <a:prstGeom prst="rect">
              <a:avLst/>
            </a:prstGeom>
          </p:spPr>
        </p:pic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71FD5F47-2462-CC46-A2EC-0146BE285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90954" y="1643933"/>
              <a:ext cx="259345" cy="237115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56D2CF57-5585-0342-B295-CFE07B53B3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4480" y="2838348"/>
            <a:ext cx="332360" cy="253758"/>
          </a:xfrm>
          <a:prstGeom prst="rect">
            <a:avLst/>
          </a:prstGeom>
        </p:spPr>
      </p:pic>
      <p:sp>
        <p:nvSpPr>
          <p:cNvPr id="60" name="杀死进程">
            <a:extLst>
              <a:ext uri="{FF2B5EF4-FFF2-40B4-BE49-F238E27FC236}">
                <a16:creationId xmlns:a16="http://schemas.microsoft.com/office/drawing/2014/main" id="{4DF3F43D-ABBB-3342-8CF7-C4DE6598A1CE}"/>
              </a:ext>
            </a:extLst>
          </p:cNvPr>
          <p:cNvSpPr txBox="1"/>
          <p:nvPr/>
        </p:nvSpPr>
        <p:spPr>
          <a:xfrm>
            <a:off x="5244004" y="2836532"/>
            <a:ext cx="645206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marL="12700"/>
            <a:r>
              <a:rPr lang="en-US" altLang="zh-CN" sz="10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DTU (4G)</a:t>
            </a:r>
            <a:endParaRPr lang="zh-CN" altLang="en-US" sz="1000" dirty="0">
              <a:solidFill>
                <a:schemeClr val="bg1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768C0B7E-EE46-9E44-8E95-C5FB0BB141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8605" y="2838348"/>
            <a:ext cx="332360" cy="253758"/>
          </a:xfrm>
          <a:prstGeom prst="rect">
            <a:avLst/>
          </a:prstGeom>
        </p:spPr>
      </p:pic>
      <p:sp>
        <p:nvSpPr>
          <p:cNvPr id="48" name="标题 2">
            <a:extLst>
              <a:ext uri="{FF2B5EF4-FFF2-40B4-BE49-F238E27FC236}">
                <a16:creationId xmlns:a16="http://schemas.microsoft.com/office/drawing/2014/main" id="{13BF1E38-9056-AA47-86DD-209C19BECCE7}"/>
              </a:ext>
            </a:extLst>
          </p:cNvPr>
          <p:cNvSpPr txBox="1">
            <a:spLocks/>
          </p:cNvSpPr>
          <p:nvPr/>
        </p:nvSpPr>
        <p:spPr>
          <a:xfrm>
            <a:off x="541027" y="3005845"/>
            <a:ext cx="123010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1800" dirty="0">
                <a:solidFill>
                  <a:srgbClr val="D9D9D9"/>
                </a:solidFill>
              </a:rPr>
              <a:t>一应科技</a:t>
            </a:r>
            <a:endParaRPr lang="en-US" altLang="zh-CN" sz="1800" dirty="0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276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圆角矩形 100">
            <a:extLst>
              <a:ext uri="{FF2B5EF4-FFF2-40B4-BE49-F238E27FC236}">
                <a16:creationId xmlns:a16="http://schemas.microsoft.com/office/drawing/2014/main" id="{A5500905-4725-4146-A1D5-9D0D2F3D0E73}"/>
              </a:ext>
            </a:extLst>
          </p:cNvPr>
          <p:cNvSpPr/>
          <p:nvPr/>
        </p:nvSpPr>
        <p:spPr>
          <a:xfrm>
            <a:off x="2640420" y="1071333"/>
            <a:ext cx="6136758" cy="3109034"/>
          </a:xfrm>
          <a:prstGeom prst="roundRect">
            <a:avLst>
              <a:gd name="adj" fmla="val 907"/>
            </a:avLst>
          </a:prstGeom>
          <a:gradFill flip="none" rotWithShape="1">
            <a:gsLst>
              <a:gs pos="100000">
                <a:srgbClr val="1B254C">
                  <a:alpha val="56000"/>
                </a:srgbClr>
              </a:gs>
              <a:gs pos="0">
                <a:srgbClr val="24305E">
                  <a:alpha val="5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lang="zh-CN" altLang="en-US" sz="200">
              <a:latin typeface="Source Han Sans CN Regular"/>
              <a:ea typeface="Source Han Sans CN Regular"/>
            </a:endParaRPr>
          </a:p>
        </p:txBody>
      </p:sp>
      <p:pic>
        <p:nvPicPr>
          <p:cNvPr id="98" name="图片 97">
            <a:extLst>
              <a:ext uri="{FF2B5EF4-FFF2-40B4-BE49-F238E27FC236}">
                <a16:creationId xmlns:a16="http://schemas.microsoft.com/office/drawing/2014/main" id="{549A6BAC-A6EE-4549-9DD3-CA319C72C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1353" y="1157765"/>
            <a:ext cx="5970854" cy="2940982"/>
          </a:xfrm>
          <a:prstGeom prst="rect">
            <a:avLst/>
          </a:prstGeom>
        </p:spPr>
      </p:pic>
      <p:pic>
        <p:nvPicPr>
          <p:cNvPr id="104" name="图片 103">
            <a:extLst>
              <a:ext uri="{FF2B5EF4-FFF2-40B4-BE49-F238E27FC236}">
                <a16:creationId xmlns:a16="http://schemas.microsoft.com/office/drawing/2014/main" id="{E39B4BAB-6419-C247-8E25-C0172DFF2999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2321471" cy="5143499"/>
          </a:xfrm>
          <a:prstGeom prst="rect">
            <a:avLst/>
          </a:prstGeom>
          <a:noFill/>
        </p:spPr>
      </p:pic>
      <p:sp>
        <p:nvSpPr>
          <p:cNvPr id="109" name="标题 2">
            <a:extLst>
              <a:ext uri="{FF2B5EF4-FFF2-40B4-BE49-F238E27FC236}">
                <a16:creationId xmlns:a16="http://schemas.microsoft.com/office/drawing/2014/main" id="{66BB4489-6D33-F94C-A1A3-389AE6F9BB6B}"/>
              </a:ext>
            </a:extLst>
          </p:cNvPr>
          <p:cNvSpPr txBox="1">
            <a:spLocks/>
          </p:cNvSpPr>
          <p:nvPr/>
        </p:nvSpPr>
        <p:spPr>
          <a:xfrm>
            <a:off x="454124" y="2424439"/>
            <a:ext cx="140390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2400" dirty="0"/>
              <a:t>智慧社区 </a:t>
            </a:r>
            <a:endParaRPr lang="en-US" altLang="zh-CN" sz="2400" dirty="0"/>
          </a:p>
        </p:txBody>
      </p:sp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A39875DB-A125-974B-BBE0-6B539E83062F}"/>
              </a:ext>
            </a:extLst>
          </p:cNvPr>
          <p:cNvGrpSpPr/>
          <p:nvPr/>
        </p:nvGrpSpPr>
        <p:grpSpPr>
          <a:xfrm>
            <a:off x="813157" y="1601798"/>
            <a:ext cx="685843" cy="685843"/>
            <a:chOff x="984988" y="1526852"/>
            <a:chExt cx="471279" cy="471279"/>
          </a:xfrm>
        </p:grpSpPr>
        <p:pic>
          <p:nvPicPr>
            <p:cNvPr id="123" name="图片 122">
              <a:extLst>
                <a:ext uri="{FF2B5EF4-FFF2-40B4-BE49-F238E27FC236}">
                  <a16:creationId xmlns:a16="http://schemas.microsoft.com/office/drawing/2014/main" id="{F872779A-B891-1C41-824D-3AF7FFD95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4988" y="1526852"/>
              <a:ext cx="471279" cy="471279"/>
            </a:xfrm>
            <a:prstGeom prst="rect">
              <a:avLst/>
            </a:prstGeom>
          </p:spPr>
        </p:pic>
        <p:pic>
          <p:nvPicPr>
            <p:cNvPr id="124" name="图片 123">
              <a:extLst>
                <a:ext uri="{FF2B5EF4-FFF2-40B4-BE49-F238E27FC236}">
                  <a16:creationId xmlns:a16="http://schemas.microsoft.com/office/drawing/2014/main" id="{2D128438-0652-F149-82DF-8FDBE60B7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90954" y="1643933"/>
              <a:ext cx="259345" cy="237115"/>
            </a:xfrm>
            <a:prstGeom prst="rect">
              <a:avLst/>
            </a:prstGeom>
          </p:spPr>
        </p:pic>
      </p:grpSp>
      <p:sp>
        <p:nvSpPr>
          <p:cNvPr id="10" name="标题 2">
            <a:extLst>
              <a:ext uri="{FF2B5EF4-FFF2-40B4-BE49-F238E27FC236}">
                <a16:creationId xmlns:a16="http://schemas.microsoft.com/office/drawing/2014/main" id="{D6F91DD2-431F-B441-8025-6C0CF7036B0B}"/>
              </a:ext>
            </a:extLst>
          </p:cNvPr>
          <p:cNvSpPr txBox="1">
            <a:spLocks/>
          </p:cNvSpPr>
          <p:nvPr/>
        </p:nvSpPr>
        <p:spPr>
          <a:xfrm>
            <a:off x="541027" y="3005845"/>
            <a:ext cx="123010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1800" dirty="0">
                <a:solidFill>
                  <a:srgbClr val="D9D9D9"/>
                </a:solidFill>
              </a:rPr>
              <a:t>一应科技</a:t>
            </a:r>
            <a:endParaRPr lang="en-US" altLang="zh-CN" sz="1800" dirty="0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13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圆角矩形 100">
            <a:extLst>
              <a:ext uri="{FF2B5EF4-FFF2-40B4-BE49-F238E27FC236}">
                <a16:creationId xmlns:a16="http://schemas.microsoft.com/office/drawing/2014/main" id="{A5500905-4725-4146-A1D5-9D0D2F3D0E73}"/>
              </a:ext>
            </a:extLst>
          </p:cNvPr>
          <p:cNvSpPr/>
          <p:nvPr/>
        </p:nvSpPr>
        <p:spPr>
          <a:xfrm>
            <a:off x="2974897" y="1263192"/>
            <a:ext cx="2090986" cy="2796053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1B254C">
                  <a:alpha val="56000"/>
                </a:srgbClr>
              </a:gs>
              <a:gs pos="0">
                <a:srgbClr val="24305E">
                  <a:alpha val="5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lang="zh-CN" altLang="en-US" sz="200">
              <a:solidFill>
                <a:schemeClr val="tx1"/>
              </a:solidFill>
              <a:latin typeface="Source Han Sans CN Regular"/>
              <a:ea typeface="Source Han Sans CN Regular"/>
            </a:endParaRPr>
          </a:p>
        </p:txBody>
      </p:sp>
      <p:sp>
        <p:nvSpPr>
          <p:cNvPr id="62" name="圆角矩形 61">
            <a:extLst>
              <a:ext uri="{FF2B5EF4-FFF2-40B4-BE49-F238E27FC236}">
                <a16:creationId xmlns:a16="http://schemas.microsoft.com/office/drawing/2014/main" id="{859D329B-90B3-2D40-BA0A-963F3F02BF46}"/>
              </a:ext>
            </a:extLst>
          </p:cNvPr>
          <p:cNvSpPr/>
          <p:nvPr/>
        </p:nvSpPr>
        <p:spPr>
          <a:xfrm>
            <a:off x="5531397" y="1263192"/>
            <a:ext cx="2867885" cy="2796053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1B254C">
                  <a:alpha val="56000"/>
                </a:srgbClr>
              </a:gs>
              <a:gs pos="0">
                <a:srgbClr val="24305E">
                  <a:alpha val="5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lang="zh-CN" altLang="en-US" sz="200">
              <a:solidFill>
                <a:schemeClr val="tx1"/>
              </a:solidFill>
              <a:latin typeface="Source Han Sans CN Regular"/>
              <a:ea typeface="Source Han Sans CN Regular"/>
            </a:endParaRPr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id="{985CA58D-C1D8-5D4F-A7B2-907FD7C9DCA8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321471" cy="5143499"/>
          </a:xfrm>
          <a:prstGeom prst="rect">
            <a:avLst/>
          </a:prstGeom>
          <a:noFill/>
        </p:spPr>
      </p:pic>
      <p:grpSp>
        <p:nvGrpSpPr>
          <p:cNvPr id="69" name="组合 68">
            <a:extLst>
              <a:ext uri="{FF2B5EF4-FFF2-40B4-BE49-F238E27FC236}">
                <a16:creationId xmlns:a16="http://schemas.microsoft.com/office/drawing/2014/main" id="{C83D6A08-BF38-1446-B6F8-5902C8F0BE61}"/>
              </a:ext>
            </a:extLst>
          </p:cNvPr>
          <p:cNvGrpSpPr/>
          <p:nvPr/>
        </p:nvGrpSpPr>
        <p:grpSpPr>
          <a:xfrm>
            <a:off x="813155" y="1597687"/>
            <a:ext cx="685843" cy="685843"/>
            <a:chOff x="984988" y="1526852"/>
            <a:chExt cx="471279" cy="471279"/>
          </a:xfrm>
        </p:grpSpPr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8F8BEFCA-24B1-CE4D-A13F-45089CB3B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4988" y="1526852"/>
              <a:ext cx="471279" cy="471279"/>
            </a:xfrm>
            <a:prstGeom prst="rect">
              <a:avLst/>
            </a:prstGeom>
          </p:spPr>
        </p:pic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CE23CDB6-805F-064C-B08E-8BA2C72F2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8839" y="1643933"/>
              <a:ext cx="183573" cy="237115"/>
            </a:xfrm>
            <a:prstGeom prst="rect">
              <a:avLst/>
            </a:prstGeom>
          </p:spPr>
        </p:pic>
      </p:grpSp>
      <p:pic>
        <p:nvPicPr>
          <p:cNvPr id="58" name="图片 57">
            <a:extLst>
              <a:ext uri="{FF2B5EF4-FFF2-40B4-BE49-F238E27FC236}">
                <a16:creationId xmlns:a16="http://schemas.microsoft.com/office/drawing/2014/main" id="{1FE6AD84-AC21-304A-BE8B-F0AC74813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72" y="1336981"/>
            <a:ext cx="1977436" cy="2636580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F87392C2-F4B6-584D-9955-23F2147270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283" y="1340460"/>
            <a:ext cx="2702111" cy="2636580"/>
          </a:xfrm>
          <a:prstGeom prst="rect">
            <a:avLst/>
          </a:prstGeom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6AD59244-7B59-EF4B-84CD-A1EA1A60C7E7}"/>
              </a:ext>
            </a:extLst>
          </p:cNvPr>
          <p:cNvSpPr txBox="1"/>
          <p:nvPr/>
        </p:nvSpPr>
        <p:spPr>
          <a:xfrm>
            <a:off x="2930864" y="760604"/>
            <a:ext cx="1882856" cy="283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基站供电系统</a:t>
            </a:r>
            <a:endParaRPr lang="en-US" altLang="zh-CN" sz="1000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934BE34E-BF41-FA41-8E06-A1189EE5D15F}"/>
              </a:ext>
            </a:extLst>
          </p:cNvPr>
          <p:cNvSpPr/>
          <p:nvPr/>
        </p:nvSpPr>
        <p:spPr>
          <a:xfrm>
            <a:off x="5432540" y="709802"/>
            <a:ext cx="3255221" cy="514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ARM</a:t>
            </a:r>
            <a:r>
              <a:rPr lang="zh-CN" altLang="en-US" sz="1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盒子安装</a:t>
            </a:r>
            <a:r>
              <a:rPr lang="en-US" altLang="zh-CN" sz="1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Edge</a:t>
            </a:r>
            <a:r>
              <a:rPr lang="zh-CN" altLang="en-US" sz="1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软件，性价比高于商业网关</a:t>
            </a:r>
            <a:endParaRPr lang="en-US" altLang="zh-CN" sz="1000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DLT645</a:t>
            </a:r>
            <a:r>
              <a:rPr lang="zh-CN" altLang="en-US" sz="1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驱动，灵活适配市面上的电力表计</a:t>
            </a:r>
          </a:p>
        </p:txBody>
      </p:sp>
      <p:sp>
        <p:nvSpPr>
          <p:cNvPr id="64" name="标题 2">
            <a:extLst>
              <a:ext uri="{FF2B5EF4-FFF2-40B4-BE49-F238E27FC236}">
                <a16:creationId xmlns:a16="http://schemas.microsoft.com/office/drawing/2014/main" id="{1DA64581-92CC-024E-9C08-34D99B30F1D5}"/>
              </a:ext>
            </a:extLst>
          </p:cNvPr>
          <p:cNvSpPr txBox="1">
            <a:spLocks/>
          </p:cNvSpPr>
          <p:nvPr/>
        </p:nvSpPr>
        <p:spPr>
          <a:xfrm>
            <a:off x="454124" y="2424439"/>
            <a:ext cx="140390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2400" dirty="0"/>
              <a:t>电力能源</a:t>
            </a:r>
            <a:endParaRPr lang="en-US" altLang="zh-CN" sz="2400" dirty="0"/>
          </a:p>
        </p:txBody>
      </p:sp>
      <p:sp>
        <p:nvSpPr>
          <p:cNvPr id="65" name="标题 2">
            <a:extLst>
              <a:ext uri="{FF2B5EF4-FFF2-40B4-BE49-F238E27FC236}">
                <a16:creationId xmlns:a16="http://schemas.microsoft.com/office/drawing/2014/main" id="{232D63CC-CD41-3244-B591-3FB670F7E37F}"/>
              </a:ext>
            </a:extLst>
          </p:cNvPr>
          <p:cNvSpPr txBox="1">
            <a:spLocks/>
          </p:cNvSpPr>
          <p:nvPr/>
        </p:nvSpPr>
        <p:spPr>
          <a:xfrm>
            <a:off x="541027" y="3005845"/>
            <a:ext cx="123010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1800" dirty="0">
                <a:solidFill>
                  <a:srgbClr val="D9D9D9"/>
                </a:solidFill>
              </a:rPr>
              <a:t>晟能科技</a:t>
            </a:r>
            <a:endParaRPr lang="en-US" altLang="zh-CN" sz="1800" dirty="0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92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圆角矩形 100">
            <a:extLst>
              <a:ext uri="{FF2B5EF4-FFF2-40B4-BE49-F238E27FC236}">
                <a16:creationId xmlns:a16="http://schemas.microsoft.com/office/drawing/2014/main" id="{A5500905-4725-4146-A1D5-9D0D2F3D0E73}"/>
              </a:ext>
            </a:extLst>
          </p:cNvPr>
          <p:cNvSpPr/>
          <p:nvPr/>
        </p:nvSpPr>
        <p:spPr>
          <a:xfrm>
            <a:off x="2754397" y="1254083"/>
            <a:ext cx="2405728" cy="2631386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1B254C">
                  <a:alpha val="56000"/>
                </a:srgbClr>
              </a:gs>
              <a:gs pos="0">
                <a:srgbClr val="24305E">
                  <a:alpha val="5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lang="zh-CN" altLang="en-US" sz="200">
              <a:solidFill>
                <a:schemeClr val="tx1"/>
              </a:solidFill>
              <a:latin typeface="Source Han Sans CN Regular"/>
              <a:ea typeface="Source Han Sans CN Regular"/>
            </a:endParaRPr>
          </a:p>
        </p:txBody>
      </p:sp>
      <p:sp>
        <p:nvSpPr>
          <p:cNvPr id="62" name="圆角矩形 61">
            <a:extLst>
              <a:ext uri="{FF2B5EF4-FFF2-40B4-BE49-F238E27FC236}">
                <a16:creationId xmlns:a16="http://schemas.microsoft.com/office/drawing/2014/main" id="{859D329B-90B3-2D40-BA0A-963F3F02BF46}"/>
              </a:ext>
            </a:extLst>
          </p:cNvPr>
          <p:cNvSpPr/>
          <p:nvPr/>
        </p:nvSpPr>
        <p:spPr>
          <a:xfrm>
            <a:off x="5288546" y="1243548"/>
            <a:ext cx="3354940" cy="2645438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1B254C">
                  <a:alpha val="56000"/>
                </a:srgbClr>
              </a:gs>
              <a:gs pos="0">
                <a:srgbClr val="24305E">
                  <a:alpha val="5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lang="zh-CN" altLang="en-US" sz="200">
              <a:solidFill>
                <a:schemeClr val="tx1"/>
              </a:solidFill>
              <a:latin typeface="Source Han Sans CN Regular"/>
              <a:ea typeface="Source Han Sans CN Regular"/>
            </a:endParaRPr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id="{06A54CEA-6E74-4145-B376-9EE8A99B2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114" y="1323570"/>
            <a:ext cx="2286871" cy="2504790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53399DC3-2411-1E41-B67F-9DBAEC853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602" y="1323570"/>
            <a:ext cx="3221535" cy="2517944"/>
          </a:xfrm>
          <a:prstGeom prst="rect">
            <a:avLst/>
          </a:prstGeom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6AD59244-7B59-EF4B-84CD-A1EA1A60C7E7}"/>
              </a:ext>
            </a:extLst>
          </p:cNvPr>
          <p:cNvSpPr txBox="1"/>
          <p:nvPr/>
        </p:nvSpPr>
        <p:spPr>
          <a:xfrm>
            <a:off x="2623038" y="833040"/>
            <a:ext cx="2650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spc="4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不写代码实现数据上云与远程控制</a:t>
            </a: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6634673F-59EE-B546-8CAA-AB063CAD60BB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2321471" cy="5143499"/>
          </a:xfrm>
          <a:prstGeom prst="rect">
            <a:avLst/>
          </a:prstGeom>
          <a:noFill/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2D6E83B6-B892-0749-9DB5-89D63CFB1294}"/>
              </a:ext>
            </a:extLst>
          </p:cNvPr>
          <p:cNvGrpSpPr/>
          <p:nvPr/>
        </p:nvGrpSpPr>
        <p:grpSpPr>
          <a:xfrm>
            <a:off x="813155" y="1597687"/>
            <a:ext cx="685843" cy="685843"/>
            <a:chOff x="984988" y="1526852"/>
            <a:chExt cx="471279" cy="471279"/>
          </a:xfrm>
        </p:grpSpPr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8D9F6E9-CD8A-3847-8900-511F60EC4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4988" y="1526852"/>
              <a:ext cx="471279" cy="471279"/>
            </a:xfrm>
            <a:prstGeom prst="rect">
              <a:avLst/>
            </a:pr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35A4EC44-36E1-2D4A-AB29-07D0F329E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8839" y="1643933"/>
              <a:ext cx="183573" cy="237115"/>
            </a:xfrm>
            <a:prstGeom prst="rect">
              <a:avLst/>
            </a:prstGeom>
          </p:spPr>
        </p:pic>
      </p:grpSp>
      <p:sp>
        <p:nvSpPr>
          <p:cNvPr id="69" name="标题 2">
            <a:extLst>
              <a:ext uri="{FF2B5EF4-FFF2-40B4-BE49-F238E27FC236}">
                <a16:creationId xmlns:a16="http://schemas.microsoft.com/office/drawing/2014/main" id="{F2C48981-8FDC-B34C-9169-9A4330999185}"/>
              </a:ext>
            </a:extLst>
          </p:cNvPr>
          <p:cNvSpPr txBox="1">
            <a:spLocks/>
          </p:cNvSpPr>
          <p:nvPr/>
        </p:nvSpPr>
        <p:spPr>
          <a:xfrm>
            <a:off x="454124" y="2424439"/>
            <a:ext cx="140390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2400" dirty="0"/>
              <a:t>电力能源</a:t>
            </a:r>
            <a:endParaRPr lang="en-US" altLang="zh-CN" sz="2400" dirty="0"/>
          </a:p>
        </p:txBody>
      </p:sp>
      <p:sp>
        <p:nvSpPr>
          <p:cNvPr id="13" name="标题 2">
            <a:extLst>
              <a:ext uri="{FF2B5EF4-FFF2-40B4-BE49-F238E27FC236}">
                <a16:creationId xmlns:a16="http://schemas.microsoft.com/office/drawing/2014/main" id="{5D36DF39-D568-024A-995E-A1A1D1B12C65}"/>
              </a:ext>
            </a:extLst>
          </p:cNvPr>
          <p:cNvSpPr txBox="1">
            <a:spLocks/>
          </p:cNvSpPr>
          <p:nvPr/>
        </p:nvSpPr>
        <p:spPr>
          <a:xfrm>
            <a:off x="541027" y="3005845"/>
            <a:ext cx="123010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1800" dirty="0">
                <a:solidFill>
                  <a:srgbClr val="D9D9D9"/>
                </a:solidFill>
              </a:rPr>
              <a:t>晟能科技</a:t>
            </a:r>
            <a:endParaRPr lang="en-US" altLang="zh-CN" sz="1800" dirty="0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035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圆角矩形 100">
            <a:extLst>
              <a:ext uri="{FF2B5EF4-FFF2-40B4-BE49-F238E27FC236}">
                <a16:creationId xmlns:a16="http://schemas.microsoft.com/office/drawing/2014/main" id="{A5500905-4725-4146-A1D5-9D0D2F3D0E73}"/>
              </a:ext>
            </a:extLst>
          </p:cNvPr>
          <p:cNvSpPr/>
          <p:nvPr/>
        </p:nvSpPr>
        <p:spPr>
          <a:xfrm>
            <a:off x="2933575" y="887928"/>
            <a:ext cx="2321471" cy="2331060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1B254C">
                  <a:alpha val="56000"/>
                </a:srgbClr>
              </a:gs>
              <a:gs pos="0">
                <a:srgbClr val="24305E">
                  <a:alpha val="5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lang="zh-CN" altLang="en-US" sz="200">
              <a:solidFill>
                <a:schemeClr val="tx1"/>
              </a:solidFill>
              <a:latin typeface="Source Han Sans CN Regular"/>
              <a:ea typeface="Source Han Sans CN Regular"/>
            </a:endParaRPr>
          </a:p>
        </p:txBody>
      </p:sp>
      <p:pic>
        <p:nvPicPr>
          <p:cNvPr id="74" name="Picture 2" descr="https://gd2.alicdn.com/imgextra/i2/2351968958/O1CN01ayzQNL2G2oWOfrjkc_!!2351968958.jpg">
            <a:extLst>
              <a:ext uri="{FF2B5EF4-FFF2-40B4-BE49-F238E27FC236}">
                <a16:creationId xmlns:a16="http://schemas.microsoft.com/office/drawing/2014/main" id="{9D678833-EEF7-E642-A089-50280A34B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608" y="961082"/>
            <a:ext cx="2190285" cy="219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6634673F-59EE-B546-8CAA-AB063CAD60BB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321471" cy="5143499"/>
          </a:xfrm>
          <a:prstGeom prst="rect">
            <a:avLst/>
          </a:prstGeom>
          <a:noFill/>
        </p:spPr>
      </p:pic>
      <p:grpSp>
        <p:nvGrpSpPr>
          <p:cNvPr id="71" name="组合 70">
            <a:extLst>
              <a:ext uri="{FF2B5EF4-FFF2-40B4-BE49-F238E27FC236}">
                <a16:creationId xmlns:a16="http://schemas.microsoft.com/office/drawing/2014/main" id="{F5AA5D95-500C-824B-A1EE-A8C3D8B52C3C}"/>
              </a:ext>
            </a:extLst>
          </p:cNvPr>
          <p:cNvGrpSpPr/>
          <p:nvPr/>
        </p:nvGrpSpPr>
        <p:grpSpPr>
          <a:xfrm>
            <a:off x="813155" y="1597687"/>
            <a:ext cx="685843" cy="685843"/>
            <a:chOff x="984988" y="1526852"/>
            <a:chExt cx="471279" cy="471279"/>
          </a:xfrm>
        </p:grpSpPr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id="{DAC283CA-0915-234B-A6AE-811E02353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4988" y="1526852"/>
              <a:ext cx="471279" cy="471279"/>
            </a:xfrm>
            <a:prstGeom prst="rect">
              <a:avLst/>
            </a:prstGeom>
          </p:spPr>
        </p:pic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2B5BE774-E344-B546-8F9A-4B2D52B88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1708" y="1643933"/>
              <a:ext cx="177836" cy="237115"/>
            </a:xfrm>
            <a:prstGeom prst="rect">
              <a:avLst/>
            </a:prstGeom>
          </p:spPr>
        </p:pic>
      </p:grpSp>
      <p:sp>
        <p:nvSpPr>
          <p:cNvPr id="205" name="圆角矩形 150">
            <a:extLst>
              <a:ext uri="{FF2B5EF4-FFF2-40B4-BE49-F238E27FC236}">
                <a16:creationId xmlns:a16="http://schemas.microsoft.com/office/drawing/2014/main" id="{48610935-6044-3549-A2E2-696D1BDF1513}"/>
              </a:ext>
            </a:extLst>
          </p:cNvPr>
          <p:cNvSpPr/>
          <p:nvPr/>
        </p:nvSpPr>
        <p:spPr>
          <a:xfrm>
            <a:off x="6493096" y="875852"/>
            <a:ext cx="1298989" cy="2343136"/>
          </a:xfrm>
          <a:prstGeom prst="roundRect">
            <a:avLst>
              <a:gd name="adj" fmla="val 1344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206" name="圆角矩形 151">
            <a:extLst>
              <a:ext uri="{FF2B5EF4-FFF2-40B4-BE49-F238E27FC236}">
                <a16:creationId xmlns:a16="http://schemas.microsoft.com/office/drawing/2014/main" id="{3030C3AA-1CA9-764A-A856-D66CD21C6265}"/>
              </a:ext>
            </a:extLst>
          </p:cNvPr>
          <p:cNvSpPr/>
          <p:nvPr/>
        </p:nvSpPr>
        <p:spPr>
          <a:xfrm>
            <a:off x="6493096" y="2782080"/>
            <a:ext cx="1298989" cy="444906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6AD59244-7B59-EF4B-84CD-A1EA1A60C7E7}"/>
              </a:ext>
            </a:extLst>
          </p:cNvPr>
          <p:cNvSpPr txBox="1"/>
          <p:nvPr/>
        </p:nvSpPr>
        <p:spPr>
          <a:xfrm>
            <a:off x="2819150" y="487205"/>
            <a:ext cx="2435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spc="4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智能棋盘</a:t>
            </a:r>
          </a:p>
        </p:txBody>
      </p:sp>
      <p:sp>
        <p:nvSpPr>
          <p:cNvPr id="69" name="标题 2">
            <a:extLst>
              <a:ext uri="{FF2B5EF4-FFF2-40B4-BE49-F238E27FC236}">
                <a16:creationId xmlns:a16="http://schemas.microsoft.com/office/drawing/2014/main" id="{F2C48981-8FDC-B34C-9169-9A4330999185}"/>
              </a:ext>
            </a:extLst>
          </p:cNvPr>
          <p:cNvSpPr txBox="1">
            <a:spLocks/>
          </p:cNvSpPr>
          <p:nvPr/>
        </p:nvSpPr>
        <p:spPr>
          <a:xfrm>
            <a:off x="454124" y="2424439"/>
            <a:ext cx="140390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2400" dirty="0"/>
              <a:t>智能硬件</a:t>
            </a:r>
            <a:endParaRPr lang="en-US" altLang="zh-CN" sz="2400" dirty="0"/>
          </a:p>
        </p:txBody>
      </p:sp>
      <p:sp>
        <p:nvSpPr>
          <p:cNvPr id="70" name="标题 2">
            <a:extLst>
              <a:ext uri="{FF2B5EF4-FFF2-40B4-BE49-F238E27FC236}">
                <a16:creationId xmlns:a16="http://schemas.microsoft.com/office/drawing/2014/main" id="{74CF2A62-A679-0D46-8F26-78C319DD433C}"/>
              </a:ext>
            </a:extLst>
          </p:cNvPr>
          <p:cNvSpPr txBox="1">
            <a:spLocks/>
          </p:cNvSpPr>
          <p:nvPr/>
        </p:nvSpPr>
        <p:spPr>
          <a:xfrm>
            <a:off x="541027" y="3005845"/>
            <a:ext cx="123010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1800" dirty="0">
                <a:solidFill>
                  <a:srgbClr val="D9D9D9"/>
                </a:solidFill>
              </a:rPr>
              <a:t>奕客围棋</a:t>
            </a:r>
            <a:endParaRPr lang="en-US" altLang="zh-CN" sz="1800" dirty="0">
              <a:solidFill>
                <a:srgbClr val="D9D9D9"/>
              </a:solidFill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E1596ECB-2BB0-8345-9672-BD3AAFDEFE3C}"/>
              </a:ext>
            </a:extLst>
          </p:cNvPr>
          <p:cNvSpPr txBox="1"/>
          <p:nvPr/>
        </p:nvSpPr>
        <p:spPr>
          <a:xfrm>
            <a:off x="5735605" y="487205"/>
            <a:ext cx="968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 spc="4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defRPr>
            </a:lvl1pPr>
          </a:lstStyle>
          <a:p>
            <a:r>
              <a:rPr lang="zh-CN" altLang="en-US" dirty="0"/>
              <a:t>云端</a:t>
            </a:r>
            <a:r>
              <a:rPr lang="en-US" altLang="zh-CN" dirty="0"/>
              <a:t>AI</a:t>
            </a:r>
            <a:r>
              <a:rPr lang="zh-CN" altLang="en-US" dirty="0"/>
              <a:t>对弈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6A4737BE-DF57-CB4E-A0EE-DC4201F3CF5A}"/>
              </a:ext>
            </a:extLst>
          </p:cNvPr>
          <p:cNvSpPr txBox="1"/>
          <p:nvPr/>
        </p:nvSpPr>
        <p:spPr>
          <a:xfrm>
            <a:off x="6601566" y="2855601"/>
            <a:ext cx="1048685" cy="246221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spAutoFit/>
          </a:bodyPr>
          <a:lstStyle>
            <a:defPPr>
              <a:defRPr lang="zh-CN"/>
            </a:defPPr>
            <a:lvl1pPr defTabSz="1828800">
              <a:defRPr sz="100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cs typeface="Source Han Sans CN Regular"/>
              </a:defRPr>
            </a:lvl1pPr>
          </a:lstStyle>
          <a:p>
            <a:pPr algn="ctr"/>
            <a:r>
              <a:rPr lang="en-US" altLang="zh-CN" dirty="0" err="1"/>
              <a:t>UIoT</a:t>
            </a:r>
            <a:r>
              <a:rPr lang="en-US" altLang="zh-CN" dirty="0"/>
              <a:t> Core</a:t>
            </a:r>
            <a:r>
              <a:rPr lang="zh-CN" altLang="en-US" dirty="0"/>
              <a:t>平台</a:t>
            </a:r>
          </a:p>
        </p:txBody>
      </p:sp>
      <p:sp>
        <p:nvSpPr>
          <p:cNvPr id="81" name="圆角矩形 150">
            <a:extLst>
              <a:ext uri="{FF2B5EF4-FFF2-40B4-BE49-F238E27FC236}">
                <a16:creationId xmlns:a16="http://schemas.microsoft.com/office/drawing/2014/main" id="{6C1814C3-5052-6A4D-9F46-108D61D26CAF}"/>
              </a:ext>
            </a:extLst>
          </p:cNvPr>
          <p:cNvSpPr/>
          <p:nvPr/>
        </p:nvSpPr>
        <p:spPr>
          <a:xfrm>
            <a:off x="7928514" y="875852"/>
            <a:ext cx="535336" cy="2343136"/>
          </a:xfrm>
          <a:prstGeom prst="roundRect">
            <a:avLst>
              <a:gd name="adj" fmla="val 1344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 dirty="0">
              <a:latin typeface="Source Han Sans CN Regular"/>
              <a:ea typeface="Source Han Sans CN Regular"/>
            </a:endParaRPr>
          </a:p>
        </p:txBody>
      </p:sp>
      <p:sp>
        <p:nvSpPr>
          <p:cNvPr id="83" name="圆角矩形 151">
            <a:extLst>
              <a:ext uri="{FF2B5EF4-FFF2-40B4-BE49-F238E27FC236}">
                <a16:creationId xmlns:a16="http://schemas.microsoft.com/office/drawing/2014/main" id="{86FBF544-679D-EE48-85BB-9323299C18FB}"/>
              </a:ext>
            </a:extLst>
          </p:cNvPr>
          <p:cNvSpPr/>
          <p:nvPr/>
        </p:nvSpPr>
        <p:spPr>
          <a:xfrm>
            <a:off x="7928514" y="2782080"/>
            <a:ext cx="535336" cy="444906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9A168B8D-3357-A24F-B9D4-1A033A29F31D}"/>
              </a:ext>
            </a:extLst>
          </p:cNvPr>
          <p:cNvSpPr txBox="1"/>
          <p:nvPr/>
        </p:nvSpPr>
        <p:spPr>
          <a:xfrm>
            <a:off x="7999556" y="2855601"/>
            <a:ext cx="392148" cy="246221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spAutoFit/>
          </a:bodyPr>
          <a:lstStyle>
            <a:defPPr>
              <a:defRPr lang="zh-CN"/>
            </a:defPPr>
            <a:lvl1pPr defTabSz="1828800">
              <a:defRPr sz="100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cs typeface="Source Han Sans CN Regular"/>
              </a:defRPr>
            </a:lvl1pPr>
          </a:lstStyle>
          <a:p>
            <a:pPr algn="ctr"/>
            <a:r>
              <a:rPr lang="en-US" altLang="zh-CN" dirty="0"/>
              <a:t>UAI</a:t>
            </a:r>
            <a:endParaRPr lang="zh-CN" altLang="en-US" dirty="0"/>
          </a:p>
        </p:txBody>
      </p:sp>
      <p:sp>
        <p:nvSpPr>
          <p:cNvPr id="85" name="圆角矩形 150">
            <a:extLst>
              <a:ext uri="{FF2B5EF4-FFF2-40B4-BE49-F238E27FC236}">
                <a16:creationId xmlns:a16="http://schemas.microsoft.com/office/drawing/2014/main" id="{848308F9-1C60-244A-BFEB-337C7F29944A}"/>
              </a:ext>
            </a:extLst>
          </p:cNvPr>
          <p:cNvSpPr/>
          <p:nvPr/>
        </p:nvSpPr>
        <p:spPr>
          <a:xfrm>
            <a:off x="5580008" y="875852"/>
            <a:ext cx="776659" cy="2343136"/>
          </a:xfrm>
          <a:prstGeom prst="roundRect">
            <a:avLst>
              <a:gd name="adj" fmla="val 1344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A2A7DA7C-33C1-7D4E-A6D0-22437874BB90}"/>
              </a:ext>
            </a:extLst>
          </p:cNvPr>
          <p:cNvGrpSpPr/>
          <p:nvPr/>
        </p:nvGrpSpPr>
        <p:grpSpPr>
          <a:xfrm>
            <a:off x="6945586" y="1668916"/>
            <a:ext cx="428829" cy="404324"/>
            <a:chOff x="4028379" y="1543690"/>
            <a:chExt cx="391165" cy="391165"/>
          </a:xfrm>
        </p:grpSpPr>
        <p:pic>
          <p:nvPicPr>
            <p:cNvPr id="89" name="图片 88">
              <a:extLst>
                <a:ext uri="{FF2B5EF4-FFF2-40B4-BE49-F238E27FC236}">
                  <a16:creationId xmlns:a16="http://schemas.microsoft.com/office/drawing/2014/main" id="{72AB3E74-04BE-8C4A-BBC2-B50BA2343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28379" y="1543690"/>
              <a:ext cx="391165" cy="391165"/>
            </a:xfrm>
            <a:prstGeom prst="rect">
              <a:avLst/>
            </a:prstGeom>
          </p:spPr>
        </p:pic>
        <p:pic>
          <p:nvPicPr>
            <p:cNvPr id="90" name="图片 89">
              <a:extLst>
                <a:ext uri="{FF2B5EF4-FFF2-40B4-BE49-F238E27FC236}">
                  <a16:creationId xmlns:a16="http://schemas.microsoft.com/office/drawing/2014/main" id="{DC635472-6438-6A4F-BB25-E250D51A1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131324" y="1659075"/>
              <a:ext cx="181847" cy="181847"/>
            </a:xfrm>
            <a:prstGeom prst="rect">
              <a:avLst/>
            </a:prstGeom>
          </p:spPr>
        </p:pic>
      </p:grpSp>
      <p:pic>
        <p:nvPicPr>
          <p:cNvPr id="92" name="图片 91">
            <a:extLst>
              <a:ext uri="{FF2B5EF4-FFF2-40B4-BE49-F238E27FC236}">
                <a16:creationId xmlns:a16="http://schemas.microsoft.com/office/drawing/2014/main" id="{A75CA0A1-BEF1-594F-AED4-BB16F2E14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2513" y="1660176"/>
            <a:ext cx="413064" cy="41306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70BDAE-B060-F745-806D-B612CFA1B50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35198" y="1786052"/>
            <a:ext cx="172671" cy="172671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094A956F-25FB-144A-A7CC-3C3A37ABD767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48122" y="1601746"/>
            <a:ext cx="586367" cy="586367"/>
          </a:xfrm>
          <a:prstGeom prst="rect">
            <a:avLst/>
          </a:prstGeom>
        </p:spPr>
      </p:pic>
      <p:cxnSp>
        <p:nvCxnSpPr>
          <p:cNvPr id="96" name="直线箭头连接符 95">
            <a:extLst>
              <a:ext uri="{FF2B5EF4-FFF2-40B4-BE49-F238E27FC236}">
                <a16:creationId xmlns:a16="http://schemas.microsoft.com/office/drawing/2014/main" id="{867C2AF8-F5A9-8648-AD6B-0B63F43A6053}"/>
              </a:ext>
            </a:extLst>
          </p:cNvPr>
          <p:cNvCxnSpPr>
            <a:cxnSpLocks/>
          </p:cNvCxnSpPr>
          <p:nvPr/>
        </p:nvCxnSpPr>
        <p:spPr>
          <a:xfrm flipV="1">
            <a:off x="6295713" y="1874262"/>
            <a:ext cx="542000" cy="1"/>
          </a:xfrm>
          <a:prstGeom prst="straightConnector1">
            <a:avLst/>
          </a:prstGeom>
          <a:ln w="12700">
            <a:solidFill>
              <a:srgbClr val="E9BB7A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线箭头连接符 96">
            <a:extLst>
              <a:ext uri="{FF2B5EF4-FFF2-40B4-BE49-F238E27FC236}">
                <a16:creationId xmlns:a16="http://schemas.microsoft.com/office/drawing/2014/main" id="{96E8242F-FB85-C14C-9984-FCE4696ACC7F}"/>
              </a:ext>
            </a:extLst>
          </p:cNvPr>
          <p:cNvCxnSpPr>
            <a:cxnSpLocks/>
          </p:cNvCxnSpPr>
          <p:nvPr/>
        </p:nvCxnSpPr>
        <p:spPr>
          <a:xfrm>
            <a:off x="7439937" y="1874261"/>
            <a:ext cx="522960" cy="1"/>
          </a:xfrm>
          <a:prstGeom prst="straightConnector1">
            <a:avLst/>
          </a:prstGeom>
          <a:ln w="12700">
            <a:solidFill>
              <a:srgbClr val="E9BB7A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文本框 97">
            <a:extLst>
              <a:ext uri="{FF2B5EF4-FFF2-40B4-BE49-F238E27FC236}">
                <a16:creationId xmlns:a16="http://schemas.microsoft.com/office/drawing/2014/main" id="{E4739397-0286-564F-8BB0-F03629D96014}"/>
              </a:ext>
            </a:extLst>
          </p:cNvPr>
          <p:cNvSpPr txBox="1"/>
          <p:nvPr/>
        </p:nvSpPr>
        <p:spPr>
          <a:xfrm>
            <a:off x="6355386" y="1621210"/>
            <a:ext cx="415141" cy="241192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spAutoFit/>
          </a:bodyPr>
          <a:lstStyle>
            <a:defPPr>
              <a:defRPr lang="zh-CN"/>
            </a:defPPr>
            <a:lvl1pPr defTabSz="1828800">
              <a:defRPr sz="100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cs typeface="Source Han Sans CN 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800" i="1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MQTT</a:t>
            </a:r>
            <a:endParaRPr lang="zh-CN" altLang="en-US" sz="800" i="1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00" name="圆角矩形 151">
            <a:extLst>
              <a:ext uri="{FF2B5EF4-FFF2-40B4-BE49-F238E27FC236}">
                <a16:creationId xmlns:a16="http://schemas.microsoft.com/office/drawing/2014/main" id="{088E5493-8487-014C-89A3-B7BEBE20778A}"/>
              </a:ext>
            </a:extLst>
          </p:cNvPr>
          <p:cNvSpPr/>
          <p:nvPr/>
        </p:nvSpPr>
        <p:spPr>
          <a:xfrm>
            <a:off x="2986579" y="3421442"/>
            <a:ext cx="5477271" cy="39079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>
                  <a:alpha val="80000"/>
                </a:srgbClr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2277E3F2-10A8-6949-B46D-D0E6351FCB25}"/>
              </a:ext>
            </a:extLst>
          </p:cNvPr>
          <p:cNvSpPr/>
          <p:nvPr/>
        </p:nvSpPr>
        <p:spPr>
          <a:xfrm>
            <a:off x="2958691" y="3418475"/>
            <a:ext cx="47193" cy="390799"/>
          </a:xfrm>
          <a:prstGeom prst="rect">
            <a:avLst/>
          </a:prstGeom>
          <a:solidFill>
            <a:srgbClr val="4E65F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88AE91E1-527B-FE48-B0DB-0D401FA3FF9F}"/>
              </a:ext>
            </a:extLst>
          </p:cNvPr>
          <p:cNvSpPr txBox="1"/>
          <p:nvPr/>
        </p:nvSpPr>
        <p:spPr>
          <a:xfrm>
            <a:off x="4221859" y="3491537"/>
            <a:ext cx="3313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 spc="4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defRPr>
            </a:lvl1pPr>
          </a:lstStyle>
          <a:p>
            <a:r>
              <a:rPr lang="en-US" altLang="zh-CN" sz="1000" dirty="0" err="1"/>
              <a:t>UIoT</a:t>
            </a:r>
            <a:r>
              <a:rPr lang="en-US" altLang="zh-CN" sz="1000" dirty="0"/>
              <a:t> Core</a:t>
            </a:r>
            <a:r>
              <a:rPr lang="zh-CN" altLang="en-US" sz="1000" dirty="0"/>
              <a:t>平台负责棋盘设备高并发、高可用接入</a:t>
            </a:r>
            <a:endParaRPr lang="en-US" altLang="zh-CN" sz="1000" dirty="0"/>
          </a:p>
        </p:txBody>
      </p:sp>
      <p:sp>
        <p:nvSpPr>
          <p:cNvPr id="104" name="圆角矩形 151">
            <a:extLst>
              <a:ext uri="{FF2B5EF4-FFF2-40B4-BE49-F238E27FC236}">
                <a16:creationId xmlns:a16="http://schemas.microsoft.com/office/drawing/2014/main" id="{1FFE4CCA-4A3A-6544-8B3F-68FD02A6F6E1}"/>
              </a:ext>
            </a:extLst>
          </p:cNvPr>
          <p:cNvSpPr/>
          <p:nvPr/>
        </p:nvSpPr>
        <p:spPr>
          <a:xfrm>
            <a:off x="2986579" y="3909122"/>
            <a:ext cx="5477271" cy="39079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>
                  <a:alpha val="80000"/>
                </a:srgbClr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8B60D615-3FB1-9643-A543-CFA7224C1695}"/>
              </a:ext>
            </a:extLst>
          </p:cNvPr>
          <p:cNvSpPr/>
          <p:nvPr/>
        </p:nvSpPr>
        <p:spPr>
          <a:xfrm>
            <a:off x="2958691" y="3906155"/>
            <a:ext cx="47193" cy="390799"/>
          </a:xfrm>
          <a:prstGeom prst="rect">
            <a:avLst/>
          </a:prstGeom>
          <a:solidFill>
            <a:srgbClr val="4E65F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8CA1F292-F3F3-9040-BE87-E4A42378DA8F}"/>
              </a:ext>
            </a:extLst>
          </p:cNvPr>
          <p:cNvSpPr txBox="1"/>
          <p:nvPr/>
        </p:nvSpPr>
        <p:spPr>
          <a:xfrm>
            <a:off x="4120258" y="3979217"/>
            <a:ext cx="31913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 spc="4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defRPr>
            </a:lvl1pPr>
          </a:lstStyle>
          <a:p>
            <a:r>
              <a:rPr lang="en-US" altLang="zh-CN" sz="1000" dirty="0"/>
              <a:t>MQTT vs </a:t>
            </a:r>
            <a:r>
              <a:rPr lang="zh-CN" altLang="en-US" sz="1000" dirty="0"/>
              <a:t>之前的</a:t>
            </a:r>
            <a:r>
              <a:rPr lang="en-US" altLang="zh-CN" sz="1000" dirty="0"/>
              <a:t>TCP</a:t>
            </a:r>
            <a:r>
              <a:rPr lang="zh-CN" altLang="en-US" sz="1000" dirty="0"/>
              <a:t>裸包方式，解决数据黏包问题</a:t>
            </a:r>
            <a:endParaRPr lang="en-US" altLang="zh-CN" sz="1000" dirty="0"/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59071647-C909-6946-B356-63A9A4AABEA0}"/>
              </a:ext>
            </a:extLst>
          </p:cNvPr>
          <p:cNvSpPr/>
          <p:nvPr/>
        </p:nvSpPr>
        <p:spPr>
          <a:xfrm rot="16200000">
            <a:off x="10778117" y="1075111"/>
            <a:ext cx="819297" cy="819297"/>
          </a:xfrm>
          <a:prstGeom prst="ellipse">
            <a:avLst/>
          </a:prstGeom>
          <a:gradFill flip="none" rotWithShape="1">
            <a:gsLst>
              <a:gs pos="0">
                <a:srgbClr val="285A71"/>
              </a:gs>
              <a:gs pos="100000">
                <a:srgbClr val="203B50">
                  <a:alpha val="6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   </a:t>
            </a:r>
          </a:p>
        </p:txBody>
      </p:sp>
      <p:sp>
        <p:nvSpPr>
          <p:cNvPr id="117" name="椭圆 116">
            <a:extLst>
              <a:ext uri="{FF2B5EF4-FFF2-40B4-BE49-F238E27FC236}">
                <a16:creationId xmlns:a16="http://schemas.microsoft.com/office/drawing/2014/main" id="{34F5EACD-EDF8-1F40-B31C-379F5F30E03E}"/>
              </a:ext>
            </a:extLst>
          </p:cNvPr>
          <p:cNvSpPr/>
          <p:nvPr/>
        </p:nvSpPr>
        <p:spPr>
          <a:xfrm rot="16200000">
            <a:off x="10778116" y="2117253"/>
            <a:ext cx="819297" cy="819297"/>
          </a:xfrm>
          <a:prstGeom prst="ellipse">
            <a:avLst/>
          </a:prstGeom>
          <a:gradFill flip="none" rotWithShape="1">
            <a:gsLst>
              <a:gs pos="100000">
                <a:srgbClr val="1B254C">
                  <a:lumMod val="93000"/>
                  <a:lumOff val="7000"/>
                  <a:alpha val="70000"/>
                </a:srgbClr>
              </a:gs>
              <a:gs pos="0">
                <a:srgbClr val="24305E">
                  <a:lumMod val="88000"/>
                  <a:lumOff val="12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r>
              <a:rPr lang="zh-CN" altLang="en-US" sz="200" dirty="0">
                <a:solidFill>
                  <a:schemeClr val="tx1"/>
                </a:solidFill>
                <a:latin typeface="Source Han Sans CN Regular"/>
                <a:ea typeface="Source Han Sans CN Regular"/>
              </a:rPr>
              <a:t>   </a:t>
            </a:r>
          </a:p>
        </p:txBody>
      </p:sp>
      <p:sp>
        <p:nvSpPr>
          <p:cNvPr id="118" name="椭圆 117">
            <a:extLst>
              <a:ext uri="{FF2B5EF4-FFF2-40B4-BE49-F238E27FC236}">
                <a16:creationId xmlns:a16="http://schemas.microsoft.com/office/drawing/2014/main" id="{AD5BAEDF-37B7-0B4E-A8F0-65719B50045C}"/>
              </a:ext>
            </a:extLst>
          </p:cNvPr>
          <p:cNvSpPr/>
          <p:nvPr/>
        </p:nvSpPr>
        <p:spPr>
          <a:xfrm rot="16200000">
            <a:off x="10778115" y="3154790"/>
            <a:ext cx="819297" cy="819297"/>
          </a:xfrm>
          <a:prstGeom prst="ellipse">
            <a:avLst/>
          </a:prstGeom>
          <a:gradFill flip="none" rotWithShape="1">
            <a:gsLst>
              <a:gs pos="0">
                <a:srgbClr val="3D2371"/>
              </a:gs>
              <a:gs pos="100000">
                <a:srgbClr val="3D1950">
                  <a:alpha val="41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518447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3696C13-0C57-0E43-9587-1BF763488E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690111" y="1147367"/>
            <a:ext cx="7962822" cy="3253693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0A441944-EB39-DB4A-9B09-A5E5059DEAD4}"/>
              </a:ext>
            </a:extLst>
          </p:cNvPr>
          <p:cNvSpPr/>
          <p:nvPr/>
        </p:nvSpPr>
        <p:spPr>
          <a:xfrm>
            <a:off x="8652933" y="2252133"/>
            <a:ext cx="172526" cy="609187"/>
          </a:xfrm>
          <a:prstGeom prst="rect">
            <a:avLst/>
          </a:prstGeom>
          <a:solidFill>
            <a:srgbClr val="0B1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70DF5C5-5AFC-2546-AE1B-0394424E3C56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60702" y="-1682241"/>
            <a:ext cx="3412067" cy="8754534"/>
          </a:xfrm>
          <a:prstGeom prst="rect">
            <a:avLst/>
          </a:prstGeom>
          <a:gradFill flip="none" rotWithShape="1">
            <a:gsLst>
              <a:gs pos="100000">
                <a:srgbClr val="1B254C">
                  <a:lumMod val="93000"/>
                  <a:lumOff val="7000"/>
                  <a:alpha val="0"/>
                </a:srgbClr>
              </a:gs>
              <a:gs pos="0">
                <a:srgbClr val="24305E">
                  <a:lumMod val="88000"/>
                  <a:lumOff val="12000"/>
                  <a:alpha val="3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</p:pic>
      <p:sp>
        <p:nvSpPr>
          <p:cNvPr id="8" name="标题 2">
            <a:extLst>
              <a:ext uri="{FF2B5EF4-FFF2-40B4-BE49-F238E27FC236}">
                <a16:creationId xmlns:a16="http://schemas.microsoft.com/office/drawing/2014/main" id="{291A2ABA-2CB6-7440-B2CA-4D68CD7FDEDF}"/>
              </a:ext>
            </a:extLst>
          </p:cNvPr>
          <p:cNvSpPr txBox="1">
            <a:spLocks/>
          </p:cNvSpPr>
          <p:nvPr/>
        </p:nvSpPr>
        <p:spPr>
          <a:xfrm>
            <a:off x="1019897" y="1514775"/>
            <a:ext cx="1695659" cy="4798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i="1" spc="40" dirty="0">
                <a:solidFill>
                  <a:srgbClr val="D9D9D9"/>
                </a:solidFill>
                <a:latin typeface="Exo Black" pitchFamily="2" charset="0"/>
                <a:ea typeface="Source Han Sans CN" panose="020B0500000000000000" pitchFamily="34" charset="-128"/>
              </a:rPr>
              <a:t>2020</a:t>
            </a:r>
            <a:r>
              <a:rPr lang="zh-CN" altLang="en-US" sz="2000" i="1" spc="40" dirty="0">
                <a:solidFill>
                  <a:srgbClr val="D9D9D9"/>
                </a:solidFill>
                <a:latin typeface="Exo Black" pitchFamily="2" charset="0"/>
                <a:ea typeface="Source Han Sans CN" panose="020B0500000000000000" pitchFamily="34" charset="-128"/>
              </a:rPr>
              <a:t> </a:t>
            </a:r>
            <a:r>
              <a:rPr lang="zh-CN" altLang="en-US" sz="2000" b="1" spc="40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年</a:t>
            </a:r>
          </a:p>
        </p:txBody>
      </p:sp>
      <p:sp>
        <p:nvSpPr>
          <p:cNvPr id="9" name="标题 2">
            <a:extLst>
              <a:ext uri="{FF2B5EF4-FFF2-40B4-BE49-F238E27FC236}">
                <a16:creationId xmlns:a16="http://schemas.microsoft.com/office/drawing/2014/main" id="{254D968D-0480-854D-8991-E0F863C307A5}"/>
              </a:ext>
            </a:extLst>
          </p:cNvPr>
          <p:cNvSpPr txBox="1">
            <a:spLocks/>
          </p:cNvSpPr>
          <p:nvPr/>
        </p:nvSpPr>
        <p:spPr>
          <a:xfrm>
            <a:off x="4687219" y="1699182"/>
            <a:ext cx="3432522" cy="53971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i="1" dirty="0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100</a:t>
            </a:r>
            <a:r>
              <a:rPr lang="zh-CN" altLang="en-US" sz="2400" i="1" dirty="0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 </a:t>
            </a:r>
            <a:r>
              <a:rPr lang="zh-CN" altLang="en-US" sz="2200" b="1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亿</a:t>
            </a:r>
          </a:p>
        </p:txBody>
      </p:sp>
      <p:sp>
        <p:nvSpPr>
          <p:cNvPr id="14" name="标题 2">
            <a:extLst>
              <a:ext uri="{FF2B5EF4-FFF2-40B4-BE49-F238E27FC236}">
                <a16:creationId xmlns:a16="http://schemas.microsoft.com/office/drawing/2014/main" id="{55BA2C9B-0757-D344-BCA6-83D040B612AE}"/>
              </a:ext>
            </a:extLst>
          </p:cNvPr>
          <p:cNvSpPr txBox="1">
            <a:spLocks/>
          </p:cNvSpPr>
          <p:nvPr/>
        </p:nvSpPr>
        <p:spPr>
          <a:xfrm>
            <a:off x="329721" y="350404"/>
            <a:ext cx="357867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r>
              <a:rPr lang="zh-CN" altLang="en-US" sz="2400" spc="40" dirty="0"/>
              <a:t>物联网发展</a:t>
            </a:r>
          </a:p>
        </p:txBody>
      </p:sp>
      <p:sp>
        <p:nvSpPr>
          <p:cNvPr id="18" name="标题 2">
            <a:extLst>
              <a:ext uri="{FF2B5EF4-FFF2-40B4-BE49-F238E27FC236}">
                <a16:creationId xmlns:a16="http://schemas.microsoft.com/office/drawing/2014/main" id="{4C9D05C9-D70A-4242-9C11-522FD6BBD883}"/>
              </a:ext>
            </a:extLst>
          </p:cNvPr>
          <p:cNvSpPr txBox="1">
            <a:spLocks/>
          </p:cNvSpPr>
          <p:nvPr/>
        </p:nvSpPr>
        <p:spPr>
          <a:xfrm>
            <a:off x="4687218" y="1269084"/>
            <a:ext cx="3432523" cy="58579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全球活跃的物联网设备数量达到</a:t>
            </a:r>
            <a:endParaRPr lang="zh-CN" altLang="en-US" sz="1400" b="1" spc="40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9" name="标题 2">
            <a:extLst>
              <a:ext uri="{FF2B5EF4-FFF2-40B4-BE49-F238E27FC236}">
                <a16:creationId xmlns:a16="http://schemas.microsoft.com/office/drawing/2014/main" id="{7F063BA9-0F52-4946-B230-B54FE4CCC15E}"/>
              </a:ext>
            </a:extLst>
          </p:cNvPr>
          <p:cNvSpPr txBox="1">
            <a:spLocks/>
          </p:cNvSpPr>
          <p:nvPr/>
        </p:nvSpPr>
        <p:spPr>
          <a:xfrm>
            <a:off x="4687218" y="3497990"/>
            <a:ext cx="1791557" cy="53971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i="1" dirty="0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220</a:t>
            </a:r>
            <a:r>
              <a:rPr lang="zh-CN" altLang="en-US" sz="2400" i="1" dirty="0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 </a:t>
            </a:r>
            <a:r>
              <a:rPr lang="zh-CN" altLang="en-US" sz="2200" b="1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亿</a:t>
            </a:r>
          </a:p>
        </p:txBody>
      </p:sp>
      <p:sp>
        <p:nvSpPr>
          <p:cNvPr id="20" name="标题 2">
            <a:extLst>
              <a:ext uri="{FF2B5EF4-FFF2-40B4-BE49-F238E27FC236}">
                <a16:creationId xmlns:a16="http://schemas.microsoft.com/office/drawing/2014/main" id="{5A49A6D7-5F9F-9B4C-8CDF-C2B7B0B9C360}"/>
              </a:ext>
            </a:extLst>
          </p:cNvPr>
          <p:cNvSpPr txBox="1">
            <a:spLocks/>
          </p:cNvSpPr>
          <p:nvPr/>
        </p:nvSpPr>
        <p:spPr>
          <a:xfrm>
            <a:off x="4687217" y="3132800"/>
            <a:ext cx="3432522" cy="46086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全球物联网设备将数量达到    </a:t>
            </a:r>
            <a:endParaRPr lang="en-US" altLang="zh-CN" sz="1400" spc="40" dirty="0">
              <a:solidFill>
                <a:srgbClr val="D9D9D9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sp>
        <p:nvSpPr>
          <p:cNvPr id="21" name="标题 2">
            <a:extLst>
              <a:ext uri="{FF2B5EF4-FFF2-40B4-BE49-F238E27FC236}">
                <a16:creationId xmlns:a16="http://schemas.microsoft.com/office/drawing/2014/main" id="{3BDD10B4-E64A-4B4B-B0F3-0AFFBED8850F}"/>
              </a:ext>
            </a:extLst>
          </p:cNvPr>
          <p:cNvSpPr txBox="1">
            <a:spLocks/>
          </p:cNvSpPr>
          <p:nvPr/>
        </p:nvSpPr>
        <p:spPr>
          <a:xfrm>
            <a:off x="1021077" y="3352478"/>
            <a:ext cx="1694480" cy="4798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i="1" spc="40" dirty="0">
                <a:solidFill>
                  <a:srgbClr val="D9D9D9"/>
                </a:solidFill>
                <a:latin typeface="Exo Black" pitchFamily="2" charset="0"/>
                <a:ea typeface="Source Han Sans CN" panose="020B0500000000000000" pitchFamily="34" charset="-128"/>
              </a:rPr>
              <a:t>2025</a:t>
            </a:r>
            <a:r>
              <a:rPr lang="zh-CN" altLang="en-US" sz="2000" i="1" spc="40" dirty="0">
                <a:solidFill>
                  <a:srgbClr val="D9D9D9"/>
                </a:solidFill>
                <a:latin typeface="Exo Black" pitchFamily="2" charset="0"/>
                <a:ea typeface="Source Han Sans CN" panose="020B0500000000000000" pitchFamily="34" charset="-128"/>
              </a:rPr>
              <a:t> </a:t>
            </a:r>
            <a:r>
              <a:rPr lang="zh-CN" altLang="en-US" sz="2000" b="1" spc="40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年</a:t>
            </a:r>
          </a:p>
        </p:txBody>
      </p:sp>
      <p:cxnSp>
        <p:nvCxnSpPr>
          <p:cNvPr id="37" name="直线连接符 36">
            <a:extLst>
              <a:ext uri="{FF2B5EF4-FFF2-40B4-BE49-F238E27FC236}">
                <a16:creationId xmlns:a16="http://schemas.microsoft.com/office/drawing/2014/main" id="{E86C1E40-54D6-9144-A8D1-7D97EF423835}"/>
              </a:ext>
            </a:extLst>
          </p:cNvPr>
          <p:cNvCxnSpPr>
            <a:cxnSpLocks/>
          </p:cNvCxnSpPr>
          <p:nvPr/>
        </p:nvCxnSpPr>
        <p:spPr>
          <a:xfrm>
            <a:off x="2537899" y="1760066"/>
            <a:ext cx="1852526" cy="0"/>
          </a:xfrm>
          <a:prstGeom prst="line">
            <a:avLst/>
          </a:prstGeom>
          <a:ln w="9525">
            <a:solidFill>
              <a:srgbClr val="E9BB7A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43">
            <a:extLst>
              <a:ext uri="{FF2B5EF4-FFF2-40B4-BE49-F238E27FC236}">
                <a16:creationId xmlns:a16="http://schemas.microsoft.com/office/drawing/2014/main" id="{EF1C87D0-691C-9740-BF3C-1C61C8535A52}"/>
              </a:ext>
            </a:extLst>
          </p:cNvPr>
          <p:cNvSpPr/>
          <p:nvPr/>
        </p:nvSpPr>
        <p:spPr>
          <a:xfrm rot="10800000">
            <a:off x="1105908" y="2415336"/>
            <a:ext cx="1764291" cy="462091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>
                  <a:alpha val="60000"/>
                </a:srgbClr>
              </a:gs>
            </a:gsLst>
            <a:lin ang="5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lang="zh-CN" altLang="en-US" sz="200">
              <a:solidFill>
                <a:schemeClr val="tx1"/>
              </a:solidFill>
              <a:latin typeface="Source Han Sans CN Regular"/>
              <a:ea typeface="Source Han Sans CN Regular"/>
            </a:endParaRPr>
          </a:p>
        </p:txBody>
      </p:sp>
      <p:sp>
        <p:nvSpPr>
          <p:cNvPr id="10" name="标题 2">
            <a:extLst>
              <a:ext uri="{FF2B5EF4-FFF2-40B4-BE49-F238E27FC236}">
                <a16:creationId xmlns:a16="http://schemas.microsoft.com/office/drawing/2014/main" id="{C471842B-CFDE-6B47-A086-B7B92DBCD40C}"/>
              </a:ext>
            </a:extLst>
          </p:cNvPr>
          <p:cNvSpPr txBox="1">
            <a:spLocks/>
          </p:cNvSpPr>
          <p:nvPr/>
        </p:nvSpPr>
        <p:spPr>
          <a:xfrm>
            <a:off x="1189200" y="2399800"/>
            <a:ext cx="1047682" cy="50215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每秒新增</a:t>
            </a:r>
            <a:endParaRPr lang="zh-CN" altLang="en-US" sz="1400" spc="40" dirty="0">
              <a:solidFill>
                <a:srgbClr val="4358FC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sp>
        <p:nvSpPr>
          <p:cNvPr id="25" name="标题 2">
            <a:extLst>
              <a:ext uri="{FF2B5EF4-FFF2-40B4-BE49-F238E27FC236}">
                <a16:creationId xmlns:a16="http://schemas.microsoft.com/office/drawing/2014/main" id="{B4A7CFB4-841B-814D-949A-F24604C2975E}"/>
              </a:ext>
            </a:extLst>
          </p:cNvPr>
          <p:cNvSpPr txBox="1">
            <a:spLocks/>
          </p:cNvSpPr>
          <p:nvPr/>
        </p:nvSpPr>
        <p:spPr>
          <a:xfrm>
            <a:off x="2128107" y="2399806"/>
            <a:ext cx="825384" cy="53971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900" i="1" dirty="0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400</a:t>
            </a:r>
            <a:endParaRPr lang="zh-CN" altLang="en-US" sz="1900" i="1" dirty="0">
              <a:solidFill>
                <a:srgbClr val="E9BB7A"/>
              </a:solidFill>
              <a:latin typeface="Exo Black" pitchFamily="2" charset="0"/>
              <a:ea typeface="Source Han Sans CN" panose="020B0500000000000000" pitchFamily="34" charset="-128"/>
            </a:endParaRP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D2DF5381-94B6-C54B-9671-0B9B9B44D784}"/>
              </a:ext>
            </a:extLst>
          </p:cNvPr>
          <p:cNvCxnSpPr>
            <a:cxnSpLocks/>
          </p:cNvCxnSpPr>
          <p:nvPr/>
        </p:nvCxnSpPr>
        <p:spPr>
          <a:xfrm flipV="1">
            <a:off x="2128107" y="2546491"/>
            <a:ext cx="0" cy="187827"/>
          </a:xfrm>
          <a:prstGeom prst="straightConnector1">
            <a:avLst/>
          </a:prstGeom>
          <a:ln>
            <a:solidFill>
              <a:srgbClr val="E9BB7A"/>
            </a:solidFill>
            <a:round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线连接符 49">
            <a:extLst>
              <a:ext uri="{FF2B5EF4-FFF2-40B4-BE49-F238E27FC236}">
                <a16:creationId xmlns:a16="http://schemas.microsoft.com/office/drawing/2014/main" id="{3D585629-BB5F-8E4C-A20E-F34D61CAF42D}"/>
              </a:ext>
            </a:extLst>
          </p:cNvPr>
          <p:cNvCxnSpPr>
            <a:cxnSpLocks/>
          </p:cNvCxnSpPr>
          <p:nvPr/>
        </p:nvCxnSpPr>
        <p:spPr>
          <a:xfrm>
            <a:off x="2537899" y="3580399"/>
            <a:ext cx="1852526" cy="0"/>
          </a:xfrm>
          <a:prstGeom prst="line">
            <a:avLst/>
          </a:prstGeom>
          <a:ln w="9525">
            <a:solidFill>
              <a:srgbClr val="E9BB7A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153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圆角矩形 100">
            <a:extLst>
              <a:ext uri="{FF2B5EF4-FFF2-40B4-BE49-F238E27FC236}">
                <a16:creationId xmlns:a16="http://schemas.microsoft.com/office/drawing/2014/main" id="{A5500905-4725-4146-A1D5-9D0D2F3D0E73}"/>
              </a:ext>
            </a:extLst>
          </p:cNvPr>
          <p:cNvSpPr/>
          <p:nvPr/>
        </p:nvSpPr>
        <p:spPr>
          <a:xfrm>
            <a:off x="2639559" y="873726"/>
            <a:ext cx="2321471" cy="1303614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1B254C">
                  <a:alpha val="56000"/>
                </a:srgbClr>
              </a:gs>
              <a:gs pos="0">
                <a:srgbClr val="24305E">
                  <a:alpha val="5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lang="zh-CN" altLang="en-US" sz="200">
              <a:solidFill>
                <a:schemeClr val="tx1"/>
              </a:solidFill>
              <a:latin typeface="Source Han Sans CN Regular"/>
              <a:ea typeface="Source Han Sans CN Regular"/>
            </a:endParaRPr>
          </a:p>
        </p:txBody>
      </p:sp>
      <p:sp>
        <p:nvSpPr>
          <p:cNvPr id="119" name="圆角矩形 150">
            <a:extLst>
              <a:ext uri="{FF2B5EF4-FFF2-40B4-BE49-F238E27FC236}">
                <a16:creationId xmlns:a16="http://schemas.microsoft.com/office/drawing/2014/main" id="{5FFDCA39-F5ED-0443-8E97-EFE2E5EE8812}"/>
              </a:ext>
            </a:extLst>
          </p:cNvPr>
          <p:cNvSpPr/>
          <p:nvPr/>
        </p:nvSpPr>
        <p:spPr>
          <a:xfrm>
            <a:off x="3743486" y="2779546"/>
            <a:ext cx="1013906" cy="401905"/>
          </a:xfrm>
          <a:prstGeom prst="roundRect">
            <a:avLst>
              <a:gd name="adj" fmla="val 1344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118" name="圆角矩形 150">
            <a:extLst>
              <a:ext uri="{FF2B5EF4-FFF2-40B4-BE49-F238E27FC236}">
                <a16:creationId xmlns:a16="http://schemas.microsoft.com/office/drawing/2014/main" id="{8CAF35EE-29A2-ED45-8CEF-6EDA82696A96}"/>
              </a:ext>
            </a:extLst>
          </p:cNvPr>
          <p:cNvSpPr/>
          <p:nvPr/>
        </p:nvSpPr>
        <p:spPr>
          <a:xfrm>
            <a:off x="3136384" y="2779233"/>
            <a:ext cx="535336" cy="1471338"/>
          </a:xfrm>
          <a:prstGeom prst="roundRect">
            <a:avLst>
              <a:gd name="adj" fmla="val 1344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pic>
        <p:nvPicPr>
          <p:cNvPr id="86" name="图片 85">
            <a:extLst>
              <a:ext uri="{FF2B5EF4-FFF2-40B4-BE49-F238E27FC236}">
                <a16:creationId xmlns:a16="http://schemas.microsoft.com/office/drawing/2014/main" id="{3E77E147-C7DD-934B-9689-02D007772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334" y="931488"/>
            <a:ext cx="2182931" cy="1191083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6634673F-59EE-B546-8CAA-AB063CAD60BB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321471" cy="5143499"/>
          </a:xfrm>
          <a:prstGeom prst="rect">
            <a:avLst/>
          </a:prstGeom>
          <a:noFill/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DAC283CA-0915-234B-A6AE-811E02353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41" y="1597687"/>
            <a:ext cx="685843" cy="685843"/>
          </a:xfrm>
          <a:prstGeom prst="rect">
            <a:avLst/>
          </a:prstGeom>
        </p:spPr>
      </p:pic>
      <p:sp>
        <p:nvSpPr>
          <p:cNvPr id="205" name="圆角矩形 150">
            <a:extLst>
              <a:ext uri="{FF2B5EF4-FFF2-40B4-BE49-F238E27FC236}">
                <a16:creationId xmlns:a16="http://schemas.microsoft.com/office/drawing/2014/main" id="{48610935-6044-3549-A2E2-696D1BDF1513}"/>
              </a:ext>
            </a:extLst>
          </p:cNvPr>
          <p:cNvSpPr/>
          <p:nvPr/>
        </p:nvSpPr>
        <p:spPr>
          <a:xfrm>
            <a:off x="5777485" y="849617"/>
            <a:ext cx="2387903" cy="2850416"/>
          </a:xfrm>
          <a:prstGeom prst="roundRect">
            <a:avLst>
              <a:gd name="adj" fmla="val 208"/>
            </a:avLst>
          </a:prstGeom>
          <a:gradFill flip="none" rotWithShape="1">
            <a:gsLst>
              <a:gs pos="100000">
                <a:srgbClr val="1B254C">
                  <a:lumMod val="93000"/>
                  <a:lumOff val="7000"/>
                  <a:alpha val="70000"/>
                </a:srgbClr>
              </a:gs>
              <a:gs pos="0">
                <a:srgbClr val="24305E">
                  <a:lumMod val="88000"/>
                  <a:lumOff val="12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206" name="圆角矩形 151">
            <a:extLst>
              <a:ext uri="{FF2B5EF4-FFF2-40B4-BE49-F238E27FC236}">
                <a16:creationId xmlns:a16="http://schemas.microsoft.com/office/drawing/2014/main" id="{3030C3AA-1CA9-764A-A856-D66CD21C6265}"/>
              </a:ext>
            </a:extLst>
          </p:cNvPr>
          <p:cNvSpPr/>
          <p:nvPr/>
        </p:nvSpPr>
        <p:spPr>
          <a:xfrm>
            <a:off x="5777485" y="3261057"/>
            <a:ext cx="2387903" cy="444906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69" name="标题 2">
            <a:extLst>
              <a:ext uri="{FF2B5EF4-FFF2-40B4-BE49-F238E27FC236}">
                <a16:creationId xmlns:a16="http://schemas.microsoft.com/office/drawing/2014/main" id="{F2C48981-8FDC-B34C-9169-9A4330999185}"/>
              </a:ext>
            </a:extLst>
          </p:cNvPr>
          <p:cNvSpPr txBox="1">
            <a:spLocks/>
          </p:cNvSpPr>
          <p:nvPr/>
        </p:nvSpPr>
        <p:spPr>
          <a:xfrm>
            <a:off x="457510" y="2424439"/>
            <a:ext cx="140390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2400" dirty="0"/>
              <a:t>智能制药</a:t>
            </a:r>
            <a:endParaRPr lang="en-US" altLang="zh-CN" sz="2400" dirty="0"/>
          </a:p>
        </p:txBody>
      </p:sp>
      <p:sp>
        <p:nvSpPr>
          <p:cNvPr id="70" name="标题 2">
            <a:extLst>
              <a:ext uri="{FF2B5EF4-FFF2-40B4-BE49-F238E27FC236}">
                <a16:creationId xmlns:a16="http://schemas.microsoft.com/office/drawing/2014/main" id="{74CF2A62-A679-0D46-8F26-78C319DD433C}"/>
              </a:ext>
            </a:extLst>
          </p:cNvPr>
          <p:cNvSpPr txBox="1">
            <a:spLocks/>
          </p:cNvSpPr>
          <p:nvPr/>
        </p:nvSpPr>
        <p:spPr>
          <a:xfrm>
            <a:off x="544413" y="2923400"/>
            <a:ext cx="123010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defRPr kumimoji="1" sz="240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r>
              <a:rPr lang="en-US" altLang="zh-CN" dirty="0" err="1"/>
              <a:t>AIoT</a:t>
            </a:r>
            <a:endParaRPr lang="en-US" altLang="zh-CN" dirty="0"/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6A4737BE-DF57-CB4E-A0EE-DC4201F3CF5A}"/>
              </a:ext>
            </a:extLst>
          </p:cNvPr>
          <p:cNvSpPr txBox="1"/>
          <p:nvPr/>
        </p:nvSpPr>
        <p:spPr>
          <a:xfrm>
            <a:off x="6261428" y="3350263"/>
            <a:ext cx="1420017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spAutoFit/>
          </a:bodyPr>
          <a:lstStyle>
            <a:defPPr>
              <a:defRPr lang="zh-CN"/>
            </a:defPPr>
            <a:lvl1pPr defTabSz="1828800">
              <a:defRPr sz="100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cs typeface="Source Han Sans CN Regular"/>
              </a:defRPr>
            </a:lvl1pPr>
          </a:lstStyle>
          <a:p>
            <a:pPr algn="ctr"/>
            <a:r>
              <a:rPr lang="en-US" altLang="zh-CN" spc="40" dirty="0" err="1"/>
              <a:t>AIoT</a:t>
            </a:r>
            <a:r>
              <a:rPr lang="zh-CN" altLang="en-US" spc="40" dirty="0"/>
              <a:t>边缘检测系统</a:t>
            </a:r>
          </a:p>
        </p:txBody>
      </p:sp>
      <p:sp>
        <p:nvSpPr>
          <p:cNvPr id="81" name="圆角矩形 150">
            <a:extLst>
              <a:ext uri="{FF2B5EF4-FFF2-40B4-BE49-F238E27FC236}">
                <a16:creationId xmlns:a16="http://schemas.microsoft.com/office/drawing/2014/main" id="{6C1814C3-5052-6A4D-9F46-108D61D26CAF}"/>
              </a:ext>
            </a:extLst>
          </p:cNvPr>
          <p:cNvSpPr/>
          <p:nvPr/>
        </p:nvSpPr>
        <p:spPr>
          <a:xfrm>
            <a:off x="8265815" y="849617"/>
            <a:ext cx="535336" cy="2850416"/>
          </a:xfrm>
          <a:prstGeom prst="roundRect">
            <a:avLst>
              <a:gd name="adj" fmla="val 1344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 dirty="0">
              <a:latin typeface="Source Han Sans CN Regular"/>
              <a:ea typeface="Source Han Sans CN Regular"/>
            </a:endParaRPr>
          </a:p>
        </p:txBody>
      </p:sp>
      <p:sp>
        <p:nvSpPr>
          <p:cNvPr id="85" name="圆角矩形 150">
            <a:extLst>
              <a:ext uri="{FF2B5EF4-FFF2-40B4-BE49-F238E27FC236}">
                <a16:creationId xmlns:a16="http://schemas.microsoft.com/office/drawing/2014/main" id="{848308F9-1C60-244A-BFEB-337C7F29944A}"/>
              </a:ext>
            </a:extLst>
          </p:cNvPr>
          <p:cNvSpPr/>
          <p:nvPr/>
        </p:nvSpPr>
        <p:spPr>
          <a:xfrm>
            <a:off x="5147256" y="849617"/>
            <a:ext cx="535336" cy="2850416"/>
          </a:xfrm>
          <a:prstGeom prst="roundRect">
            <a:avLst>
              <a:gd name="adj" fmla="val 1344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100" name="圆角矩形 151">
            <a:extLst>
              <a:ext uri="{FF2B5EF4-FFF2-40B4-BE49-F238E27FC236}">
                <a16:creationId xmlns:a16="http://schemas.microsoft.com/office/drawing/2014/main" id="{088E5493-8487-014C-89A3-B7BEBE20778A}"/>
              </a:ext>
            </a:extLst>
          </p:cNvPr>
          <p:cNvSpPr/>
          <p:nvPr/>
        </p:nvSpPr>
        <p:spPr>
          <a:xfrm>
            <a:off x="5178145" y="3859059"/>
            <a:ext cx="3607094" cy="39079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>
                  <a:alpha val="80000"/>
                </a:srgbClr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2277E3F2-10A8-6949-B46D-D0E6351FCB25}"/>
              </a:ext>
            </a:extLst>
          </p:cNvPr>
          <p:cNvSpPr/>
          <p:nvPr/>
        </p:nvSpPr>
        <p:spPr>
          <a:xfrm>
            <a:off x="5150257" y="3856092"/>
            <a:ext cx="47193" cy="390799"/>
          </a:xfrm>
          <a:prstGeom prst="rect">
            <a:avLst/>
          </a:prstGeom>
          <a:solidFill>
            <a:srgbClr val="4E65F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88AE91E1-527B-FE48-B0DB-0D401FA3FF9F}"/>
              </a:ext>
            </a:extLst>
          </p:cNvPr>
          <p:cNvSpPr txBox="1"/>
          <p:nvPr/>
        </p:nvSpPr>
        <p:spPr>
          <a:xfrm>
            <a:off x="5344930" y="3929154"/>
            <a:ext cx="33558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 spc="4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defRPr>
            </a:lvl1pPr>
          </a:lstStyle>
          <a:p>
            <a:r>
              <a:rPr lang="zh-CN" altLang="en-US" sz="1000" dirty="0"/>
              <a:t>传统</a:t>
            </a:r>
            <a:r>
              <a:rPr lang="en-US" altLang="zh-CN" sz="1000" dirty="0"/>
              <a:t>CV+</a:t>
            </a:r>
            <a:r>
              <a:rPr lang="zh-CN" altLang="en-US" sz="1000" dirty="0"/>
              <a:t>神经网络算法，识别率和准确性优于传统方案</a:t>
            </a:r>
            <a:endParaRPr lang="zh-CN" altLang="zh-CN" sz="1000" dirty="0"/>
          </a:p>
        </p:txBody>
      </p:sp>
      <p:pic>
        <p:nvPicPr>
          <p:cNvPr id="87" name="图片 86" descr="C:\Users\ADMINI~1\AppData\Local\Temp\企业微信截图_157701601822.png">
            <a:extLst>
              <a:ext uri="{FF2B5EF4-FFF2-40B4-BE49-F238E27FC236}">
                <a16:creationId xmlns:a16="http://schemas.microsoft.com/office/drawing/2014/main" id="{9657E83E-C2F6-2349-9009-439AEF951D1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9427" y="2785854"/>
            <a:ext cx="529866" cy="146471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文本框 90">
            <a:extLst>
              <a:ext uri="{FF2B5EF4-FFF2-40B4-BE49-F238E27FC236}">
                <a16:creationId xmlns:a16="http://schemas.microsoft.com/office/drawing/2014/main" id="{D4D0DC0B-6EFA-CB4C-B6B5-16B5C67A5D4A}"/>
              </a:ext>
            </a:extLst>
          </p:cNvPr>
          <p:cNvSpPr txBox="1"/>
          <p:nvPr/>
        </p:nvSpPr>
        <p:spPr>
          <a:xfrm>
            <a:off x="3190009" y="2834421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正常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BC6D0971-6EC8-1448-9A4C-2181394D32B8}"/>
              </a:ext>
            </a:extLst>
          </p:cNvPr>
          <p:cNvSpPr txBox="1"/>
          <p:nvPr/>
        </p:nvSpPr>
        <p:spPr>
          <a:xfrm>
            <a:off x="3180524" y="3234213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缺损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F6041C95-A4F4-E24F-A4EA-65EF71489154}"/>
              </a:ext>
            </a:extLst>
          </p:cNvPr>
          <p:cNvSpPr txBox="1"/>
          <p:nvPr/>
        </p:nvSpPr>
        <p:spPr>
          <a:xfrm>
            <a:off x="3172396" y="3604751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脏污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9362384C-5AB6-8143-BBD6-C0B16CCF6506}"/>
              </a:ext>
            </a:extLst>
          </p:cNvPr>
          <p:cNvSpPr txBox="1"/>
          <p:nvPr/>
        </p:nvSpPr>
        <p:spPr>
          <a:xfrm>
            <a:off x="3179168" y="3967144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色差</a:t>
            </a: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776C43C6-B3EC-E641-B73C-14078B4DBF04}"/>
              </a:ext>
            </a:extLst>
          </p:cNvPr>
          <p:cNvSpPr txBox="1"/>
          <p:nvPr/>
        </p:nvSpPr>
        <p:spPr>
          <a:xfrm>
            <a:off x="3772508" y="2852855"/>
            <a:ext cx="9848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spc="4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视觉检测设备</a:t>
            </a:r>
          </a:p>
        </p:txBody>
      </p:sp>
      <p:cxnSp>
        <p:nvCxnSpPr>
          <p:cNvPr id="120" name="直线箭头连接符 119">
            <a:extLst>
              <a:ext uri="{FF2B5EF4-FFF2-40B4-BE49-F238E27FC236}">
                <a16:creationId xmlns:a16="http://schemas.microsoft.com/office/drawing/2014/main" id="{E5D6DFAE-9362-6F49-9CD6-AAC0D7539638}"/>
              </a:ext>
            </a:extLst>
          </p:cNvPr>
          <p:cNvCxnSpPr>
            <a:cxnSpLocks/>
          </p:cNvCxnSpPr>
          <p:nvPr/>
        </p:nvCxnSpPr>
        <p:spPr>
          <a:xfrm flipV="1">
            <a:off x="3203948" y="1945414"/>
            <a:ext cx="0" cy="833819"/>
          </a:xfrm>
          <a:prstGeom prst="straightConnector1">
            <a:avLst/>
          </a:prstGeom>
          <a:ln w="12700">
            <a:solidFill>
              <a:srgbClr val="E9BB7A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线箭头连接符 120">
            <a:extLst>
              <a:ext uri="{FF2B5EF4-FFF2-40B4-BE49-F238E27FC236}">
                <a16:creationId xmlns:a16="http://schemas.microsoft.com/office/drawing/2014/main" id="{838B46CB-01D0-044A-941C-7AB90F205221}"/>
              </a:ext>
            </a:extLst>
          </p:cNvPr>
          <p:cNvCxnSpPr>
            <a:cxnSpLocks/>
          </p:cNvCxnSpPr>
          <p:nvPr/>
        </p:nvCxnSpPr>
        <p:spPr>
          <a:xfrm flipV="1">
            <a:off x="4230773" y="1945414"/>
            <a:ext cx="0" cy="849573"/>
          </a:xfrm>
          <a:prstGeom prst="straightConnector1">
            <a:avLst/>
          </a:prstGeom>
          <a:ln w="12700">
            <a:solidFill>
              <a:srgbClr val="E9BB7A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圆角矩形 151">
            <a:extLst>
              <a:ext uri="{FF2B5EF4-FFF2-40B4-BE49-F238E27FC236}">
                <a16:creationId xmlns:a16="http://schemas.microsoft.com/office/drawing/2014/main" id="{9D5904BB-B69F-1F41-8C6C-78D5DF10BB01}"/>
              </a:ext>
            </a:extLst>
          </p:cNvPr>
          <p:cNvSpPr/>
          <p:nvPr/>
        </p:nvSpPr>
        <p:spPr>
          <a:xfrm>
            <a:off x="5914146" y="2888131"/>
            <a:ext cx="2097323" cy="30080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135" name="杀死进程">
            <a:extLst>
              <a:ext uri="{FF2B5EF4-FFF2-40B4-BE49-F238E27FC236}">
                <a16:creationId xmlns:a16="http://schemas.microsoft.com/office/drawing/2014/main" id="{6D433B06-D322-C04C-AB16-B689CED2E0BD}"/>
              </a:ext>
            </a:extLst>
          </p:cNvPr>
          <p:cNvSpPr txBox="1"/>
          <p:nvPr/>
        </p:nvSpPr>
        <p:spPr>
          <a:xfrm>
            <a:off x="6668750" y="2921282"/>
            <a:ext cx="59584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消息总线</a:t>
            </a:r>
          </a:p>
        </p:txBody>
      </p:sp>
      <p:sp>
        <p:nvSpPr>
          <p:cNvPr id="136" name="圆角矩形 151">
            <a:extLst>
              <a:ext uri="{FF2B5EF4-FFF2-40B4-BE49-F238E27FC236}">
                <a16:creationId xmlns:a16="http://schemas.microsoft.com/office/drawing/2014/main" id="{7A11BF83-6BF5-CF46-845B-4EB5534ADFBD}"/>
              </a:ext>
            </a:extLst>
          </p:cNvPr>
          <p:cNvSpPr/>
          <p:nvPr/>
        </p:nvSpPr>
        <p:spPr>
          <a:xfrm>
            <a:off x="7083255" y="1833168"/>
            <a:ext cx="940693" cy="80858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139" name="圆角矩形 151">
            <a:extLst>
              <a:ext uri="{FF2B5EF4-FFF2-40B4-BE49-F238E27FC236}">
                <a16:creationId xmlns:a16="http://schemas.microsoft.com/office/drawing/2014/main" id="{809701CC-2982-EB4C-A94F-06ECD41A3992}"/>
              </a:ext>
            </a:extLst>
          </p:cNvPr>
          <p:cNvSpPr/>
          <p:nvPr/>
        </p:nvSpPr>
        <p:spPr>
          <a:xfrm>
            <a:off x="6446163" y="2248333"/>
            <a:ext cx="429705" cy="39802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143" name="圆角矩形 151">
            <a:extLst>
              <a:ext uri="{FF2B5EF4-FFF2-40B4-BE49-F238E27FC236}">
                <a16:creationId xmlns:a16="http://schemas.microsoft.com/office/drawing/2014/main" id="{1D688425-9C0E-C544-85DD-A144B476D25A}"/>
              </a:ext>
            </a:extLst>
          </p:cNvPr>
          <p:cNvSpPr/>
          <p:nvPr/>
        </p:nvSpPr>
        <p:spPr>
          <a:xfrm>
            <a:off x="5914856" y="2248333"/>
            <a:ext cx="429705" cy="39802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144" name="圆角矩形 151">
            <a:extLst>
              <a:ext uri="{FF2B5EF4-FFF2-40B4-BE49-F238E27FC236}">
                <a16:creationId xmlns:a16="http://schemas.microsoft.com/office/drawing/2014/main" id="{08EE825B-A6BC-1C4C-AC02-C42FAA597725}"/>
              </a:ext>
            </a:extLst>
          </p:cNvPr>
          <p:cNvSpPr/>
          <p:nvPr/>
        </p:nvSpPr>
        <p:spPr>
          <a:xfrm>
            <a:off x="5902271" y="1841651"/>
            <a:ext cx="981102" cy="30080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148" name="圆角矩形 151">
            <a:extLst>
              <a:ext uri="{FF2B5EF4-FFF2-40B4-BE49-F238E27FC236}">
                <a16:creationId xmlns:a16="http://schemas.microsoft.com/office/drawing/2014/main" id="{2A409D1D-5F06-7547-B617-80287B4FF270}"/>
              </a:ext>
            </a:extLst>
          </p:cNvPr>
          <p:cNvSpPr/>
          <p:nvPr/>
        </p:nvSpPr>
        <p:spPr>
          <a:xfrm>
            <a:off x="6446163" y="1242493"/>
            <a:ext cx="429705" cy="39802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149" name="圆角矩形 151">
            <a:extLst>
              <a:ext uri="{FF2B5EF4-FFF2-40B4-BE49-F238E27FC236}">
                <a16:creationId xmlns:a16="http://schemas.microsoft.com/office/drawing/2014/main" id="{4EB58A65-C9BB-C347-966E-27840951BDEA}"/>
              </a:ext>
            </a:extLst>
          </p:cNvPr>
          <p:cNvSpPr/>
          <p:nvPr/>
        </p:nvSpPr>
        <p:spPr>
          <a:xfrm>
            <a:off x="5914856" y="1242493"/>
            <a:ext cx="429705" cy="39802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150" name="圆角矩形 151">
            <a:extLst>
              <a:ext uri="{FF2B5EF4-FFF2-40B4-BE49-F238E27FC236}">
                <a16:creationId xmlns:a16="http://schemas.microsoft.com/office/drawing/2014/main" id="{2E210CDB-A957-424D-938A-6774DD65E7A2}"/>
              </a:ext>
            </a:extLst>
          </p:cNvPr>
          <p:cNvSpPr/>
          <p:nvPr/>
        </p:nvSpPr>
        <p:spPr>
          <a:xfrm>
            <a:off x="7594243" y="1242493"/>
            <a:ext cx="429705" cy="39802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151" name="圆角矩形 151">
            <a:extLst>
              <a:ext uri="{FF2B5EF4-FFF2-40B4-BE49-F238E27FC236}">
                <a16:creationId xmlns:a16="http://schemas.microsoft.com/office/drawing/2014/main" id="{FB6B8A6D-7B85-9241-82CD-94D3C021E221}"/>
              </a:ext>
            </a:extLst>
          </p:cNvPr>
          <p:cNvSpPr/>
          <p:nvPr/>
        </p:nvSpPr>
        <p:spPr>
          <a:xfrm>
            <a:off x="7062936" y="1242493"/>
            <a:ext cx="429705" cy="39802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152" name="杀死进程">
            <a:extLst>
              <a:ext uri="{FF2B5EF4-FFF2-40B4-BE49-F238E27FC236}">
                <a16:creationId xmlns:a16="http://schemas.microsoft.com/office/drawing/2014/main" id="{D38EDC16-E7DE-A243-BBE1-B4F41B63174C}"/>
              </a:ext>
            </a:extLst>
          </p:cNvPr>
          <p:cNvSpPr txBox="1"/>
          <p:nvPr/>
        </p:nvSpPr>
        <p:spPr>
          <a:xfrm>
            <a:off x="7277788" y="2240562"/>
            <a:ext cx="59584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应用后台</a:t>
            </a:r>
          </a:p>
        </p:txBody>
      </p:sp>
      <p:sp>
        <p:nvSpPr>
          <p:cNvPr id="153" name="杀死进程">
            <a:extLst>
              <a:ext uri="{FF2B5EF4-FFF2-40B4-BE49-F238E27FC236}">
                <a16:creationId xmlns:a16="http://schemas.microsoft.com/office/drawing/2014/main" id="{203634F9-2F4F-C846-8318-224970B7A074}"/>
              </a:ext>
            </a:extLst>
          </p:cNvPr>
          <p:cNvSpPr txBox="1"/>
          <p:nvPr/>
        </p:nvSpPr>
        <p:spPr>
          <a:xfrm>
            <a:off x="6460518" y="2277462"/>
            <a:ext cx="399970" cy="3341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推断</a:t>
            </a:r>
            <a:endParaRPr lang="en-US" altLang="zh-CN" sz="800" dirty="0">
              <a:solidFill>
                <a:schemeClr val="bg1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调用</a:t>
            </a:r>
          </a:p>
        </p:txBody>
      </p:sp>
      <p:sp>
        <p:nvSpPr>
          <p:cNvPr id="154" name="杀死进程">
            <a:extLst>
              <a:ext uri="{FF2B5EF4-FFF2-40B4-BE49-F238E27FC236}">
                <a16:creationId xmlns:a16="http://schemas.microsoft.com/office/drawing/2014/main" id="{FCDE3179-8BCA-E64C-948D-6C19A9F6ABF1}"/>
              </a:ext>
            </a:extLst>
          </p:cNvPr>
          <p:cNvSpPr txBox="1"/>
          <p:nvPr/>
        </p:nvSpPr>
        <p:spPr>
          <a:xfrm>
            <a:off x="5920191" y="2277462"/>
            <a:ext cx="399970" cy="3341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视频</a:t>
            </a:r>
            <a:endParaRPr lang="en-US" altLang="zh-CN" sz="800" dirty="0">
              <a:solidFill>
                <a:schemeClr val="bg1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解码</a:t>
            </a:r>
          </a:p>
        </p:txBody>
      </p:sp>
      <p:sp>
        <p:nvSpPr>
          <p:cNvPr id="155" name="杀死进程">
            <a:extLst>
              <a:ext uri="{FF2B5EF4-FFF2-40B4-BE49-F238E27FC236}">
                <a16:creationId xmlns:a16="http://schemas.microsoft.com/office/drawing/2014/main" id="{B29BCD77-DE7E-F145-A0DE-304E22B80826}"/>
              </a:ext>
            </a:extLst>
          </p:cNvPr>
          <p:cNvSpPr txBox="1"/>
          <p:nvPr/>
        </p:nvSpPr>
        <p:spPr>
          <a:xfrm>
            <a:off x="6056090" y="1881392"/>
            <a:ext cx="671693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-US" altLang="zh-CN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AI Engine</a:t>
            </a:r>
            <a:endParaRPr lang="zh-CN" altLang="en-US" sz="800" dirty="0">
              <a:solidFill>
                <a:schemeClr val="bg1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</p:txBody>
      </p:sp>
      <p:sp>
        <p:nvSpPr>
          <p:cNvPr id="156" name="杀死进程">
            <a:extLst>
              <a:ext uri="{FF2B5EF4-FFF2-40B4-BE49-F238E27FC236}">
                <a16:creationId xmlns:a16="http://schemas.microsoft.com/office/drawing/2014/main" id="{B824E062-202B-B740-8E73-8B483DEEC633}"/>
              </a:ext>
            </a:extLst>
          </p:cNvPr>
          <p:cNvSpPr txBox="1"/>
          <p:nvPr/>
        </p:nvSpPr>
        <p:spPr>
          <a:xfrm>
            <a:off x="6411447" y="1278382"/>
            <a:ext cx="491839" cy="3341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类识别</a:t>
            </a:r>
            <a:endParaRPr lang="en-US" altLang="zh-CN" sz="800" dirty="0">
              <a:solidFill>
                <a:schemeClr val="bg1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模型</a:t>
            </a:r>
          </a:p>
        </p:txBody>
      </p:sp>
      <p:sp>
        <p:nvSpPr>
          <p:cNvPr id="157" name="杀死进程">
            <a:extLst>
              <a:ext uri="{FF2B5EF4-FFF2-40B4-BE49-F238E27FC236}">
                <a16:creationId xmlns:a16="http://schemas.microsoft.com/office/drawing/2014/main" id="{1FB43BE7-D2A4-C147-8EC5-03180AC5C7BE}"/>
              </a:ext>
            </a:extLst>
          </p:cNvPr>
          <p:cNvSpPr txBox="1"/>
          <p:nvPr/>
        </p:nvSpPr>
        <p:spPr>
          <a:xfrm>
            <a:off x="5882996" y="1278382"/>
            <a:ext cx="491839" cy="3341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物体检测模型</a:t>
            </a:r>
          </a:p>
        </p:txBody>
      </p:sp>
      <p:sp>
        <p:nvSpPr>
          <p:cNvPr id="158" name="杀死进程">
            <a:extLst>
              <a:ext uri="{FF2B5EF4-FFF2-40B4-BE49-F238E27FC236}">
                <a16:creationId xmlns:a16="http://schemas.microsoft.com/office/drawing/2014/main" id="{6D15E6BA-D86B-9C48-9029-47FA2E44F45F}"/>
              </a:ext>
            </a:extLst>
          </p:cNvPr>
          <p:cNvSpPr txBox="1"/>
          <p:nvPr/>
        </p:nvSpPr>
        <p:spPr>
          <a:xfrm>
            <a:off x="7040939" y="1278382"/>
            <a:ext cx="491839" cy="3341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工业</a:t>
            </a:r>
            <a:r>
              <a:rPr lang="en-US" altLang="zh-CN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IO</a:t>
            </a:r>
          </a:p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输入</a:t>
            </a:r>
          </a:p>
        </p:txBody>
      </p:sp>
      <p:sp>
        <p:nvSpPr>
          <p:cNvPr id="159" name="杀死进程">
            <a:extLst>
              <a:ext uri="{FF2B5EF4-FFF2-40B4-BE49-F238E27FC236}">
                <a16:creationId xmlns:a16="http://schemas.microsoft.com/office/drawing/2014/main" id="{F5346C6A-84B5-CC41-8989-B2B3C3816252}"/>
              </a:ext>
            </a:extLst>
          </p:cNvPr>
          <p:cNvSpPr txBox="1"/>
          <p:nvPr/>
        </p:nvSpPr>
        <p:spPr>
          <a:xfrm>
            <a:off x="7575308" y="1278382"/>
            <a:ext cx="491839" cy="3341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踢废</a:t>
            </a:r>
            <a:endParaRPr lang="en-US" altLang="zh-CN" sz="800" dirty="0">
              <a:solidFill>
                <a:schemeClr val="bg1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控制</a:t>
            </a:r>
          </a:p>
        </p:txBody>
      </p:sp>
      <p:sp>
        <p:nvSpPr>
          <p:cNvPr id="160" name="圆角矩形 151">
            <a:extLst>
              <a:ext uri="{FF2B5EF4-FFF2-40B4-BE49-F238E27FC236}">
                <a16:creationId xmlns:a16="http://schemas.microsoft.com/office/drawing/2014/main" id="{99061DED-986B-8642-9CD9-270ECED2007B}"/>
              </a:ext>
            </a:extLst>
          </p:cNvPr>
          <p:cNvSpPr/>
          <p:nvPr/>
        </p:nvSpPr>
        <p:spPr>
          <a:xfrm>
            <a:off x="8318273" y="1242493"/>
            <a:ext cx="429705" cy="39802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161" name="杀死进程">
            <a:extLst>
              <a:ext uri="{FF2B5EF4-FFF2-40B4-BE49-F238E27FC236}">
                <a16:creationId xmlns:a16="http://schemas.microsoft.com/office/drawing/2014/main" id="{AC3A3821-CA99-4C4F-8689-4F509BF87622}"/>
              </a:ext>
            </a:extLst>
          </p:cNvPr>
          <p:cNvSpPr txBox="1"/>
          <p:nvPr/>
        </p:nvSpPr>
        <p:spPr>
          <a:xfrm>
            <a:off x="8293400" y="1339937"/>
            <a:ext cx="491839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踢废机</a:t>
            </a:r>
          </a:p>
        </p:txBody>
      </p:sp>
      <p:sp>
        <p:nvSpPr>
          <p:cNvPr id="162" name="圆角矩形 151">
            <a:extLst>
              <a:ext uri="{FF2B5EF4-FFF2-40B4-BE49-F238E27FC236}">
                <a16:creationId xmlns:a16="http://schemas.microsoft.com/office/drawing/2014/main" id="{DC277CE8-12F1-2542-B319-FA860522BC67}"/>
              </a:ext>
            </a:extLst>
          </p:cNvPr>
          <p:cNvSpPr/>
          <p:nvPr/>
        </p:nvSpPr>
        <p:spPr>
          <a:xfrm>
            <a:off x="8318273" y="1937012"/>
            <a:ext cx="429705" cy="612656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163" name="杀死进程">
            <a:extLst>
              <a:ext uri="{FF2B5EF4-FFF2-40B4-BE49-F238E27FC236}">
                <a16:creationId xmlns:a16="http://schemas.microsoft.com/office/drawing/2014/main" id="{669D143C-B380-7745-BDDD-A5368BAEB929}"/>
              </a:ext>
            </a:extLst>
          </p:cNvPr>
          <p:cNvSpPr txBox="1"/>
          <p:nvPr/>
        </p:nvSpPr>
        <p:spPr>
          <a:xfrm>
            <a:off x="8293400" y="2187527"/>
            <a:ext cx="491839" cy="3341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操作</a:t>
            </a:r>
            <a:endParaRPr lang="en-US" altLang="zh-CN" sz="800" dirty="0">
              <a:solidFill>
                <a:schemeClr val="bg1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终端</a:t>
            </a:r>
          </a:p>
        </p:txBody>
      </p:sp>
      <p:sp>
        <p:nvSpPr>
          <p:cNvPr id="167" name="圆角矩形 151">
            <a:extLst>
              <a:ext uri="{FF2B5EF4-FFF2-40B4-BE49-F238E27FC236}">
                <a16:creationId xmlns:a16="http://schemas.microsoft.com/office/drawing/2014/main" id="{72BACC24-5826-CD4C-B21B-FEFFD0CED233}"/>
              </a:ext>
            </a:extLst>
          </p:cNvPr>
          <p:cNvSpPr/>
          <p:nvPr/>
        </p:nvSpPr>
        <p:spPr>
          <a:xfrm>
            <a:off x="5201001" y="2245712"/>
            <a:ext cx="429705" cy="640392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181" name="杀死进程">
            <a:extLst>
              <a:ext uri="{FF2B5EF4-FFF2-40B4-BE49-F238E27FC236}">
                <a16:creationId xmlns:a16="http://schemas.microsoft.com/office/drawing/2014/main" id="{57A70326-0A23-864E-9BF0-CECBF95BB03F}"/>
              </a:ext>
            </a:extLst>
          </p:cNvPr>
          <p:cNvSpPr txBox="1"/>
          <p:nvPr/>
        </p:nvSpPr>
        <p:spPr>
          <a:xfrm>
            <a:off x="5165241" y="2521693"/>
            <a:ext cx="491839" cy="3341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工业</a:t>
            </a:r>
            <a:endParaRPr lang="en-US" altLang="zh-CN" sz="800" dirty="0">
              <a:solidFill>
                <a:schemeClr val="bg1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相机</a:t>
            </a:r>
          </a:p>
        </p:txBody>
      </p:sp>
      <p:cxnSp>
        <p:nvCxnSpPr>
          <p:cNvPr id="186" name="直接箭头连接符 35">
            <a:extLst>
              <a:ext uri="{FF2B5EF4-FFF2-40B4-BE49-F238E27FC236}">
                <a16:creationId xmlns:a16="http://schemas.microsoft.com/office/drawing/2014/main" id="{8D129837-3A3F-134D-8435-91A0033F0538}"/>
              </a:ext>
            </a:extLst>
          </p:cNvPr>
          <p:cNvCxnSpPr/>
          <p:nvPr/>
        </p:nvCxnSpPr>
        <p:spPr>
          <a:xfrm>
            <a:off x="7575308" y="2622386"/>
            <a:ext cx="0" cy="285475"/>
          </a:xfrm>
          <a:prstGeom prst="straightConnector1">
            <a:avLst/>
          </a:prstGeom>
          <a:ln w="12700">
            <a:solidFill>
              <a:srgbClr val="E9BB7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直接箭头连接符 36">
            <a:extLst>
              <a:ext uri="{FF2B5EF4-FFF2-40B4-BE49-F238E27FC236}">
                <a16:creationId xmlns:a16="http://schemas.microsoft.com/office/drawing/2014/main" id="{8148BEFE-F5CD-E443-99CD-66D9082B9EA4}"/>
              </a:ext>
            </a:extLst>
          </p:cNvPr>
          <p:cNvCxnSpPr>
            <a:cxnSpLocks/>
          </p:cNvCxnSpPr>
          <p:nvPr/>
        </p:nvCxnSpPr>
        <p:spPr>
          <a:xfrm flipV="1">
            <a:off x="6657723" y="2128215"/>
            <a:ext cx="0" cy="161283"/>
          </a:xfrm>
          <a:prstGeom prst="straightConnector1">
            <a:avLst/>
          </a:prstGeom>
          <a:ln w="12700">
            <a:solidFill>
              <a:srgbClr val="E9BB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接箭头连接符 35">
            <a:extLst>
              <a:ext uri="{FF2B5EF4-FFF2-40B4-BE49-F238E27FC236}">
                <a16:creationId xmlns:a16="http://schemas.microsoft.com/office/drawing/2014/main" id="{D236A029-2EC8-8043-BE95-F2ED5CA25970}"/>
              </a:ext>
            </a:extLst>
          </p:cNvPr>
          <p:cNvCxnSpPr>
            <a:cxnSpLocks/>
          </p:cNvCxnSpPr>
          <p:nvPr/>
        </p:nvCxnSpPr>
        <p:spPr>
          <a:xfrm>
            <a:off x="6657723" y="2622386"/>
            <a:ext cx="0" cy="285475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接箭头连接符 36">
            <a:extLst>
              <a:ext uri="{FF2B5EF4-FFF2-40B4-BE49-F238E27FC236}">
                <a16:creationId xmlns:a16="http://schemas.microsoft.com/office/drawing/2014/main" id="{EEEAF9D3-7CA4-BC4B-AE35-5468FBC82CA2}"/>
              </a:ext>
            </a:extLst>
          </p:cNvPr>
          <p:cNvCxnSpPr>
            <a:cxnSpLocks/>
          </p:cNvCxnSpPr>
          <p:nvPr/>
        </p:nvCxnSpPr>
        <p:spPr>
          <a:xfrm>
            <a:off x="6336324" y="2443819"/>
            <a:ext cx="140894" cy="1"/>
          </a:xfrm>
          <a:prstGeom prst="straightConnector1">
            <a:avLst/>
          </a:prstGeom>
          <a:ln w="12700">
            <a:solidFill>
              <a:srgbClr val="E9BB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接箭头连接符 36">
            <a:extLst>
              <a:ext uri="{FF2B5EF4-FFF2-40B4-BE49-F238E27FC236}">
                <a16:creationId xmlns:a16="http://schemas.microsoft.com/office/drawing/2014/main" id="{5EB94BFA-A62A-3E4D-B9F3-D4C1044B1771}"/>
              </a:ext>
            </a:extLst>
          </p:cNvPr>
          <p:cNvCxnSpPr>
            <a:cxnSpLocks/>
          </p:cNvCxnSpPr>
          <p:nvPr/>
        </p:nvCxnSpPr>
        <p:spPr>
          <a:xfrm>
            <a:off x="5630706" y="2443820"/>
            <a:ext cx="236912" cy="0"/>
          </a:xfrm>
          <a:prstGeom prst="straightConnector1">
            <a:avLst/>
          </a:prstGeom>
          <a:ln w="12700">
            <a:solidFill>
              <a:srgbClr val="E9BB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箭头连接符 36">
            <a:extLst>
              <a:ext uri="{FF2B5EF4-FFF2-40B4-BE49-F238E27FC236}">
                <a16:creationId xmlns:a16="http://schemas.microsoft.com/office/drawing/2014/main" id="{5F075B80-499E-7A4E-9855-A4500F86991C}"/>
              </a:ext>
            </a:extLst>
          </p:cNvPr>
          <p:cNvCxnSpPr>
            <a:cxnSpLocks/>
          </p:cNvCxnSpPr>
          <p:nvPr/>
        </p:nvCxnSpPr>
        <p:spPr>
          <a:xfrm flipV="1">
            <a:off x="6657723" y="1644122"/>
            <a:ext cx="0" cy="197529"/>
          </a:xfrm>
          <a:prstGeom prst="straightConnector1">
            <a:avLst/>
          </a:prstGeom>
          <a:ln w="12700">
            <a:solidFill>
              <a:srgbClr val="E9BB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接箭头连接符 36">
            <a:extLst>
              <a:ext uri="{FF2B5EF4-FFF2-40B4-BE49-F238E27FC236}">
                <a16:creationId xmlns:a16="http://schemas.microsoft.com/office/drawing/2014/main" id="{C9484ECD-2AC5-B247-AC17-6BCF73C12BD2}"/>
              </a:ext>
            </a:extLst>
          </p:cNvPr>
          <p:cNvCxnSpPr>
            <a:cxnSpLocks/>
          </p:cNvCxnSpPr>
          <p:nvPr/>
        </p:nvCxnSpPr>
        <p:spPr>
          <a:xfrm flipV="1">
            <a:off x="6134184" y="1644122"/>
            <a:ext cx="0" cy="197529"/>
          </a:xfrm>
          <a:prstGeom prst="straightConnector1">
            <a:avLst/>
          </a:prstGeom>
          <a:ln w="12700">
            <a:solidFill>
              <a:srgbClr val="E9BB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直接箭头连接符 35">
            <a:extLst>
              <a:ext uri="{FF2B5EF4-FFF2-40B4-BE49-F238E27FC236}">
                <a16:creationId xmlns:a16="http://schemas.microsoft.com/office/drawing/2014/main" id="{AB04398F-41E2-B14E-A85E-A4FDA50CE996}"/>
              </a:ext>
            </a:extLst>
          </p:cNvPr>
          <p:cNvCxnSpPr>
            <a:cxnSpLocks/>
          </p:cNvCxnSpPr>
          <p:nvPr/>
        </p:nvCxnSpPr>
        <p:spPr>
          <a:xfrm>
            <a:off x="7296010" y="1640522"/>
            <a:ext cx="0" cy="201129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直接箭头连接符 36">
            <a:extLst>
              <a:ext uri="{FF2B5EF4-FFF2-40B4-BE49-F238E27FC236}">
                <a16:creationId xmlns:a16="http://schemas.microsoft.com/office/drawing/2014/main" id="{F216C198-4788-3B49-B088-7098F96CCD6F}"/>
              </a:ext>
            </a:extLst>
          </p:cNvPr>
          <p:cNvCxnSpPr>
            <a:cxnSpLocks/>
          </p:cNvCxnSpPr>
          <p:nvPr/>
        </p:nvCxnSpPr>
        <p:spPr>
          <a:xfrm flipV="1">
            <a:off x="7823135" y="1644122"/>
            <a:ext cx="0" cy="197529"/>
          </a:xfrm>
          <a:prstGeom prst="straightConnector1">
            <a:avLst/>
          </a:prstGeom>
          <a:ln w="12700">
            <a:solidFill>
              <a:srgbClr val="E9BB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直接箭头连接符 36">
            <a:extLst>
              <a:ext uri="{FF2B5EF4-FFF2-40B4-BE49-F238E27FC236}">
                <a16:creationId xmlns:a16="http://schemas.microsoft.com/office/drawing/2014/main" id="{15EA958F-E7CD-FA46-BEE0-729C288D2B85}"/>
              </a:ext>
            </a:extLst>
          </p:cNvPr>
          <p:cNvCxnSpPr>
            <a:cxnSpLocks/>
          </p:cNvCxnSpPr>
          <p:nvPr/>
        </p:nvCxnSpPr>
        <p:spPr>
          <a:xfrm>
            <a:off x="8061672" y="1423484"/>
            <a:ext cx="236912" cy="0"/>
          </a:xfrm>
          <a:prstGeom prst="straightConnector1">
            <a:avLst/>
          </a:prstGeom>
          <a:ln w="12700">
            <a:solidFill>
              <a:srgbClr val="E9BB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直接箭头连接符 36">
            <a:extLst>
              <a:ext uri="{FF2B5EF4-FFF2-40B4-BE49-F238E27FC236}">
                <a16:creationId xmlns:a16="http://schemas.microsoft.com/office/drawing/2014/main" id="{359CD369-4D9A-1A40-9E46-58A44C9C9729}"/>
              </a:ext>
            </a:extLst>
          </p:cNvPr>
          <p:cNvCxnSpPr>
            <a:cxnSpLocks/>
          </p:cNvCxnSpPr>
          <p:nvPr/>
        </p:nvCxnSpPr>
        <p:spPr>
          <a:xfrm>
            <a:off x="8056096" y="2354610"/>
            <a:ext cx="236912" cy="0"/>
          </a:xfrm>
          <a:prstGeom prst="straightConnector1">
            <a:avLst/>
          </a:prstGeom>
          <a:ln w="12700">
            <a:solidFill>
              <a:srgbClr val="E9BB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圆角矩形 151">
            <a:extLst>
              <a:ext uri="{FF2B5EF4-FFF2-40B4-BE49-F238E27FC236}">
                <a16:creationId xmlns:a16="http://schemas.microsoft.com/office/drawing/2014/main" id="{08FF58E5-B17A-0648-AE27-51BAC02295E3}"/>
              </a:ext>
            </a:extLst>
          </p:cNvPr>
          <p:cNvSpPr/>
          <p:nvPr/>
        </p:nvSpPr>
        <p:spPr>
          <a:xfrm>
            <a:off x="7201846" y="1959483"/>
            <a:ext cx="732093" cy="17334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208" name="矩形 207">
            <a:extLst>
              <a:ext uri="{FF2B5EF4-FFF2-40B4-BE49-F238E27FC236}">
                <a16:creationId xmlns:a16="http://schemas.microsoft.com/office/drawing/2014/main" id="{04372F38-9C03-5640-A769-517AE41034AF}"/>
              </a:ext>
            </a:extLst>
          </p:cNvPr>
          <p:cNvSpPr/>
          <p:nvPr/>
        </p:nvSpPr>
        <p:spPr>
          <a:xfrm>
            <a:off x="7173958" y="1956516"/>
            <a:ext cx="21600" cy="173349"/>
          </a:xfrm>
          <a:prstGeom prst="rect">
            <a:avLst/>
          </a:prstGeom>
          <a:solidFill>
            <a:srgbClr val="E9BB7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209" name="杀死进程">
            <a:extLst>
              <a:ext uri="{FF2B5EF4-FFF2-40B4-BE49-F238E27FC236}">
                <a16:creationId xmlns:a16="http://schemas.microsoft.com/office/drawing/2014/main" id="{992C6E15-7251-1644-B228-1982F779EA19}"/>
              </a:ext>
            </a:extLst>
          </p:cNvPr>
          <p:cNvSpPr txBox="1"/>
          <p:nvPr/>
        </p:nvSpPr>
        <p:spPr>
          <a:xfrm>
            <a:off x="7199299" y="1923883"/>
            <a:ext cx="708603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-US" altLang="zh-CN" sz="800" b="1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2.</a:t>
            </a:r>
            <a:r>
              <a:rPr lang="zh-CN" altLang="en-US" sz="800" b="1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发拍照指令</a:t>
            </a:r>
          </a:p>
        </p:txBody>
      </p:sp>
      <p:sp>
        <p:nvSpPr>
          <p:cNvPr id="210" name="圆角矩形 151">
            <a:extLst>
              <a:ext uri="{FF2B5EF4-FFF2-40B4-BE49-F238E27FC236}">
                <a16:creationId xmlns:a16="http://schemas.microsoft.com/office/drawing/2014/main" id="{73C55DF0-D46F-EB42-A626-C6AEEE474ADB}"/>
              </a:ext>
            </a:extLst>
          </p:cNvPr>
          <p:cNvSpPr/>
          <p:nvPr/>
        </p:nvSpPr>
        <p:spPr>
          <a:xfrm>
            <a:off x="6875366" y="932452"/>
            <a:ext cx="854499" cy="17334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211" name="矩形 210">
            <a:extLst>
              <a:ext uri="{FF2B5EF4-FFF2-40B4-BE49-F238E27FC236}">
                <a16:creationId xmlns:a16="http://schemas.microsoft.com/office/drawing/2014/main" id="{C8D5B1C5-3CBF-0A45-A636-90448326EF02}"/>
              </a:ext>
            </a:extLst>
          </p:cNvPr>
          <p:cNvSpPr/>
          <p:nvPr/>
        </p:nvSpPr>
        <p:spPr>
          <a:xfrm>
            <a:off x="6847478" y="929485"/>
            <a:ext cx="21600" cy="173349"/>
          </a:xfrm>
          <a:prstGeom prst="rect">
            <a:avLst/>
          </a:prstGeom>
          <a:solidFill>
            <a:srgbClr val="E9BB7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212" name="杀死进程">
            <a:extLst>
              <a:ext uri="{FF2B5EF4-FFF2-40B4-BE49-F238E27FC236}">
                <a16:creationId xmlns:a16="http://schemas.microsoft.com/office/drawing/2014/main" id="{E9D9AD67-8A1C-3D45-959E-59B57C2F81BC}"/>
              </a:ext>
            </a:extLst>
          </p:cNvPr>
          <p:cNvSpPr txBox="1"/>
          <p:nvPr/>
        </p:nvSpPr>
        <p:spPr>
          <a:xfrm>
            <a:off x="6853567" y="915577"/>
            <a:ext cx="857046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-US" altLang="zh-CN" sz="800" b="1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1.</a:t>
            </a:r>
            <a:r>
              <a:rPr lang="zh-CN" altLang="en-US" sz="800" b="1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接收生产节拍</a:t>
            </a:r>
          </a:p>
        </p:txBody>
      </p:sp>
      <p:sp>
        <p:nvSpPr>
          <p:cNvPr id="213" name="圆角矩形 151">
            <a:extLst>
              <a:ext uri="{FF2B5EF4-FFF2-40B4-BE49-F238E27FC236}">
                <a16:creationId xmlns:a16="http://schemas.microsoft.com/office/drawing/2014/main" id="{A3738ADD-07EF-D44E-8261-D8397C21857A}"/>
              </a:ext>
            </a:extLst>
          </p:cNvPr>
          <p:cNvSpPr/>
          <p:nvPr/>
        </p:nvSpPr>
        <p:spPr>
          <a:xfrm>
            <a:off x="7901863" y="937132"/>
            <a:ext cx="888187" cy="17334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214" name="矩形 213">
            <a:extLst>
              <a:ext uri="{FF2B5EF4-FFF2-40B4-BE49-F238E27FC236}">
                <a16:creationId xmlns:a16="http://schemas.microsoft.com/office/drawing/2014/main" id="{77C1A566-2827-0A4B-9448-969F2CD46AB7}"/>
              </a:ext>
            </a:extLst>
          </p:cNvPr>
          <p:cNvSpPr/>
          <p:nvPr/>
        </p:nvSpPr>
        <p:spPr>
          <a:xfrm>
            <a:off x="7873975" y="934165"/>
            <a:ext cx="21600" cy="173349"/>
          </a:xfrm>
          <a:prstGeom prst="rect">
            <a:avLst/>
          </a:prstGeom>
          <a:solidFill>
            <a:srgbClr val="E9BB7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215" name="杀死进程">
            <a:extLst>
              <a:ext uri="{FF2B5EF4-FFF2-40B4-BE49-F238E27FC236}">
                <a16:creationId xmlns:a16="http://schemas.microsoft.com/office/drawing/2014/main" id="{A1E18D59-E634-0C4B-B652-128DE7B92649}"/>
              </a:ext>
            </a:extLst>
          </p:cNvPr>
          <p:cNvSpPr txBox="1"/>
          <p:nvPr/>
        </p:nvSpPr>
        <p:spPr>
          <a:xfrm>
            <a:off x="7859509" y="909339"/>
            <a:ext cx="971073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-US" altLang="zh-CN" sz="800" b="1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4.</a:t>
            </a:r>
            <a:r>
              <a:rPr lang="zh-CN" altLang="en-US" sz="800" b="1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发指令到踢废机</a:t>
            </a:r>
          </a:p>
        </p:txBody>
      </p:sp>
      <p:cxnSp>
        <p:nvCxnSpPr>
          <p:cNvPr id="217" name="直接箭头连接符 35">
            <a:extLst>
              <a:ext uri="{FF2B5EF4-FFF2-40B4-BE49-F238E27FC236}">
                <a16:creationId xmlns:a16="http://schemas.microsoft.com/office/drawing/2014/main" id="{C9089C67-F18C-DA4C-A132-37859D7B8968}"/>
              </a:ext>
            </a:extLst>
          </p:cNvPr>
          <p:cNvCxnSpPr>
            <a:cxnSpLocks/>
          </p:cNvCxnSpPr>
          <p:nvPr/>
        </p:nvCxnSpPr>
        <p:spPr>
          <a:xfrm flipH="1">
            <a:off x="7302616" y="1121035"/>
            <a:ext cx="2835" cy="121656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直接箭头连接符 35">
            <a:extLst>
              <a:ext uri="{FF2B5EF4-FFF2-40B4-BE49-F238E27FC236}">
                <a16:creationId xmlns:a16="http://schemas.microsoft.com/office/drawing/2014/main" id="{E1ACB6B5-8FDB-E84B-8C11-F5ABFA6F1EF0}"/>
              </a:ext>
            </a:extLst>
          </p:cNvPr>
          <p:cNvCxnSpPr>
            <a:cxnSpLocks/>
          </p:cNvCxnSpPr>
          <p:nvPr/>
        </p:nvCxnSpPr>
        <p:spPr>
          <a:xfrm>
            <a:off x="8178515" y="1110481"/>
            <a:ext cx="0" cy="313003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圆角矩形 151">
            <a:extLst>
              <a:ext uri="{FF2B5EF4-FFF2-40B4-BE49-F238E27FC236}">
                <a16:creationId xmlns:a16="http://schemas.microsoft.com/office/drawing/2014/main" id="{5F92FB52-E96B-AD41-B951-53E4C5F07ACF}"/>
              </a:ext>
            </a:extLst>
          </p:cNvPr>
          <p:cNvSpPr/>
          <p:nvPr/>
        </p:nvSpPr>
        <p:spPr>
          <a:xfrm>
            <a:off x="5183889" y="1475226"/>
            <a:ext cx="498703" cy="507176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220" name="矩形 219">
            <a:extLst>
              <a:ext uri="{FF2B5EF4-FFF2-40B4-BE49-F238E27FC236}">
                <a16:creationId xmlns:a16="http://schemas.microsoft.com/office/drawing/2014/main" id="{94935FA9-DD7E-1040-B019-41DAAC9202EB}"/>
              </a:ext>
            </a:extLst>
          </p:cNvPr>
          <p:cNvSpPr/>
          <p:nvPr/>
        </p:nvSpPr>
        <p:spPr>
          <a:xfrm>
            <a:off x="5156000" y="1472259"/>
            <a:ext cx="21600" cy="507176"/>
          </a:xfrm>
          <a:prstGeom prst="rect">
            <a:avLst/>
          </a:prstGeom>
          <a:solidFill>
            <a:srgbClr val="E9BB7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221" name="杀死进程">
            <a:extLst>
              <a:ext uri="{FF2B5EF4-FFF2-40B4-BE49-F238E27FC236}">
                <a16:creationId xmlns:a16="http://schemas.microsoft.com/office/drawing/2014/main" id="{4D2D28AD-A63B-E443-960D-CA42EB2B4A25}"/>
              </a:ext>
            </a:extLst>
          </p:cNvPr>
          <p:cNvSpPr txBox="1"/>
          <p:nvPr/>
        </p:nvSpPr>
        <p:spPr>
          <a:xfrm>
            <a:off x="5119590" y="1491509"/>
            <a:ext cx="648435" cy="43714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800" b="1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3.</a:t>
            </a:r>
            <a:r>
              <a:rPr lang="zh-CN" altLang="en-US" sz="800" b="1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抓拍识别</a:t>
            </a:r>
            <a:endParaRPr lang="en-US" altLang="zh-CN" sz="800" b="1" dirty="0">
              <a:solidFill>
                <a:srgbClr val="E9BB7A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  <a:p>
            <a:pPr algn="ctr">
              <a:lnSpc>
                <a:spcPct val="150000"/>
              </a:lnSpc>
            </a:pPr>
            <a:r>
              <a:rPr lang="zh-CN" altLang="en-US" sz="800" b="1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发送结果</a:t>
            </a:r>
          </a:p>
        </p:txBody>
      </p:sp>
      <p:cxnSp>
        <p:nvCxnSpPr>
          <p:cNvPr id="222" name="直接箭头连接符 35">
            <a:extLst>
              <a:ext uri="{FF2B5EF4-FFF2-40B4-BE49-F238E27FC236}">
                <a16:creationId xmlns:a16="http://schemas.microsoft.com/office/drawing/2014/main" id="{508FE9D9-9C00-9F45-A036-BE6A6E2E46A5}"/>
              </a:ext>
            </a:extLst>
          </p:cNvPr>
          <p:cNvCxnSpPr>
            <a:cxnSpLocks/>
          </p:cNvCxnSpPr>
          <p:nvPr/>
        </p:nvCxnSpPr>
        <p:spPr>
          <a:xfrm>
            <a:off x="7558583" y="2133369"/>
            <a:ext cx="0" cy="107193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直接箭头连接符 35">
            <a:extLst>
              <a:ext uri="{FF2B5EF4-FFF2-40B4-BE49-F238E27FC236}">
                <a16:creationId xmlns:a16="http://schemas.microsoft.com/office/drawing/2014/main" id="{FAD2D68C-865D-A94F-81D7-8AB22F579005}"/>
              </a:ext>
            </a:extLst>
          </p:cNvPr>
          <p:cNvCxnSpPr>
            <a:cxnSpLocks/>
          </p:cNvCxnSpPr>
          <p:nvPr/>
        </p:nvCxnSpPr>
        <p:spPr>
          <a:xfrm>
            <a:off x="5414659" y="1981057"/>
            <a:ext cx="0" cy="210429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形 37">
            <a:extLst>
              <a:ext uri="{FF2B5EF4-FFF2-40B4-BE49-F238E27FC236}">
                <a16:creationId xmlns:a16="http://schemas.microsoft.com/office/drawing/2014/main" id="{3B5FC566-F0D6-724B-8D5C-C4420E4FD5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26582" y="1983599"/>
            <a:ext cx="234172" cy="234172"/>
          </a:xfrm>
          <a:prstGeom prst="rect">
            <a:avLst/>
          </a:prstGeom>
        </p:spPr>
      </p:pic>
      <p:pic>
        <p:nvPicPr>
          <p:cNvPr id="40" name="图形 39">
            <a:extLst>
              <a:ext uri="{FF2B5EF4-FFF2-40B4-BE49-F238E27FC236}">
                <a16:creationId xmlns:a16="http://schemas.microsoft.com/office/drawing/2014/main" id="{48EDC950-A5C1-E844-A5DA-AED3B4A296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7459" y="2355424"/>
            <a:ext cx="176789" cy="176789"/>
          </a:xfrm>
          <a:prstGeom prst="rect">
            <a:avLst/>
          </a:prstGeom>
        </p:spPr>
      </p:pic>
      <p:grpSp>
        <p:nvGrpSpPr>
          <p:cNvPr id="43" name="图形 41">
            <a:extLst>
              <a:ext uri="{FF2B5EF4-FFF2-40B4-BE49-F238E27FC236}">
                <a16:creationId xmlns:a16="http://schemas.microsoft.com/office/drawing/2014/main" id="{326D20F2-6C78-E54B-8641-2EC265BCFAF0}"/>
              </a:ext>
            </a:extLst>
          </p:cNvPr>
          <p:cNvGrpSpPr/>
          <p:nvPr/>
        </p:nvGrpSpPr>
        <p:grpSpPr>
          <a:xfrm>
            <a:off x="1030892" y="1791509"/>
            <a:ext cx="291004" cy="291004"/>
            <a:chOff x="1320219" y="1371072"/>
            <a:chExt cx="291004" cy="291004"/>
          </a:xfrm>
          <a:gradFill>
            <a:gsLst>
              <a:gs pos="0">
                <a:srgbClr val="F0D496"/>
              </a:gs>
              <a:gs pos="100000">
                <a:srgbClr val="A78C5E"/>
              </a:gs>
            </a:gsLst>
            <a:lin ang="5400000" scaled="1"/>
          </a:gradFill>
        </p:grpSpPr>
        <p:sp>
          <p:nvSpPr>
            <p:cNvPr id="44" name="任意形状 43">
              <a:extLst>
                <a:ext uri="{FF2B5EF4-FFF2-40B4-BE49-F238E27FC236}">
                  <a16:creationId xmlns:a16="http://schemas.microsoft.com/office/drawing/2014/main" id="{8E1EE1E7-4FA4-7641-9720-CF3F4A22FE5C}"/>
                </a:ext>
              </a:extLst>
            </p:cNvPr>
            <p:cNvSpPr/>
            <p:nvPr/>
          </p:nvSpPr>
          <p:spPr>
            <a:xfrm>
              <a:off x="1327852" y="1443502"/>
              <a:ext cx="272216" cy="218560"/>
            </a:xfrm>
            <a:custGeom>
              <a:avLst/>
              <a:gdLst>
                <a:gd name="connsiteX0" fmla="*/ 20074 w 272216"/>
                <a:gd name="connsiteY0" fmla="*/ 218281 h 218560"/>
                <a:gd name="connsiteX1" fmla="*/ 5991 w 272216"/>
                <a:gd name="connsiteY1" fmla="*/ 209259 h 218560"/>
                <a:gd name="connsiteX2" fmla="*/ 160 w 272216"/>
                <a:gd name="connsiteY2" fmla="*/ 192811 h 218560"/>
                <a:gd name="connsiteX3" fmla="*/ 13 w 272216"/>
                <a:gd name="connsiteY3" fmla="*/ 117722 h 218560"/>
                <a:gd name="connsiteX4" fmla="*/ 87 w 272216"/>
                <a:gd name="connsiteY4" fmla="*/ 44466 h 218560"/>
                <a:gd name="connsiteX5" fmla="*/ 490 w 272216"/>
                <a:gd name="connsiteY5" fmla="*/ 42376 h 218560"/>
                <a:gd name="connsiteX6" fmla="*/ 2929 w 272216"/>
                <a:gd name="connsiteY6" fmla="*/ 35170 h 218560"/>
                <a:gd name="connsiteX7" fmla="*/ 8833 w 272216"/>
                <a:gd name="connsiteY7" fmla="*/ 27817 h 218560"/>
                <a:gd name="connsiteX8" fmla="*/ 24034 w 272216"/>
                <a:gd name="connsiteY8" fmla="*/ 12634 h 218560"/>
                <a:gd name="connsiteX9" fmla="*/ 36998 w 272216"/>
                <a:gd name="connsiteY9" fmla="*/ 0 h 218560"/>
                <a:gd name="connsiteX10" fmla="*/ 190055 w 272216"/>
                <a:gd name="connsiteY10" fmla="*/ 0 h 218560"/>
                <a:gd name="connsiteX11" fmla="*/ 200030 w 272216"/>
                <a:gd name="connsiteY11" fmla="*/ 12139 h 218560"/>
                <a:gd name="connsiteX12" fmla="*/ 211637 w 272216"/>
                <a:gd name="connsiteY12" fmla="*/ 26020 h 218560"/>
                <a:gd name="connsiteX13" fmla="*/ 218862 w 272216"/>
                <a:gd name="connsiteY13" fmla="*/ 34620 h 218560"/>
                <a:gd name="connsiteX14" fmla="*/ 222163 w 272216"/>
                <a:gd name="connsiteY14" fmla="*/ 48776 h 218560"/>
                <a:gd name="connsiteX15" fmla="*/ 222273 w 272216"/>
                <a:gd name="connsiteY15" fmla="*/ 52168 h 218560"/>
                <a:gd name="connsiteX16" fmla="*/ 221686 w 272216"/>
                <a:gd name="connsiteY16" fmla="*/ 52498 h 218560"/>
                <a:gd name="connsiteX17" fmla="*/ 186241 w 272216"/>
                <a:gd name="connsiteY17" fmla="*/ 81672 h 218560"/>
                <a:gd name="connsiteX18" fmla="*/ 179695 w 272216"/>
                <a:gd name="connsiteY18" fmla="*/ 87155 h 218560"/>
                <a:gd name="connsiteX19" fmla="*/ 181400 w 272216"/>
                <a:gd name="connsiteY19" fmla="*/ 89373 h 218560"/>
                <a:gd name="connsiteX20" fmla="*/ 231625 w 272216"/>
                <a:gd name="connsiteY20" fmla="*/ 154725 h 218560"/>
                <a:gd name="connsiteX21" fmla="*/ 226087 w 272216"/>
                <a:gd name="connsiteY21" fmla="*/ 160080 h 218560"/>
                <a:gd name="connsiteX22" fmla="*/ 222236 w 272216"/>
                <a:gd name="connsiteY22" fmla="*/ 163288 h 218560"/>
                <a:gd name="connsiteX23" fmla="*/ 222218 w 272216"/>
                <a:gd name="connsiteY23" fmla="*/ 164609 h 218560"/>
                <a:gd name="connsiteX24" fmla="*/ 222218 w 272216"/>
                <a:gd name="connsiteY24" fmla="*/ 165929 h 218560"/>
                <a:gd name="connsiteX25" fmla="*/ 236575 w 272216"/>
                <a:gd name="connsiteY25" fmla="*/ 165984 h 218560"/>
                <a:gd name="connsiteX26" fmla="*/ 250915 w 272216"/>
                <a:gd name="connsiteY26" fmla="*/ 166058 h 218560"/>
                <a:gd name="connsiteX27" fmla="*/ 252803 w 272216"/>
                <a:gd name="connsiteY27" fmla="*/ 166553 h 218560"/>
                <a:gd name="connsiteX28" fmla="*/ 272112 w 272216"/>
                <a:gd name="connsiteY28" fmla="*/ 189932 h 218560"/>
                <a:gd name="connsiteX29" fmla="*/ 251263 w 272216"/>
                <a:gd name="connsiteY29" fmla="*/ 218298 h 218560"/>
                <a:gd name="connsiteX30" fmla="*/ 135687 w 272216"/>
                <a:gd name="connsiteY30" fmla="*/ 218557 h 218560"/>
                <a:gd name="connsiteX31" fmla="*/ 20074 w 272216"/>
                <a:gd name="connsiteY31" fmla="*/ 218281 h 218560"/>
                <a:gd name="connsiteX32" fmla="*/ 212499 w 272216"/>
                <a:gd name="connsiteY32" fmla="*/ 192261 h 218560"/>
                <a:gd name="connsiteX33" fmla="*/ 212499 w 272216"/>
                <a:gd name="connsiteY33" fmla="*/ 173649 h 218560"/>
                <a:gd name="connsiteX34" fmla="*/ 199407 w 272216"/>
                <a:gd name="connsiteY34" fmla="*/ 173649 h 218560"/>
                <a:gd name="connsiteX35" fmla="*/ 184866 w 272216"/>
                <a:gd name="connsiteY35" fmla="*/ 173850 h 218560"/>
                <a:gd name="connsiteX36" fmla="*/ 171333 w 272216"/>
                <a:gd name="connsiteY36" fmla="*/ 183826 h 218560"/>
                <a:gd name="connsiteX37" fmla="*/ 169958 w 272216"/>
                <a:gd name="connsiteY37" fmla="*/ 197102 h 218560"/>
                <a:gd name="connsiteX38" fmla="*/ 172727 w 272216"/>
                <a:gd name="connsiteY38" fmla="*/ 203208 h 218560"/>
                <a:gd name="connsiteX39" fmla="*/ 184536 w 272216"/>
                <a:gd name="connsiteY39" fmla="*/ 210671 h 218560"/>
                <a:gd name="connsiteX40" fmla="*/ 199077 w 272216"/>
                <a:gd name="connsiteY40" fmla="*/ 210854 h 218560"/>
                <a:gd name="connsiteX41" fmla="*/ 212499 w 272216"/>
                <a:gd name="connsiteY41" fmla="*/ 210872 h 218560"/>
                <a:gd name="connsiteX42" fmla="*/ 212499 w 272216"/>
                <a:gd name="connsiteY42" fmla="*/ 192261 h 218560"/>
                <a:gd name="connsiteX43" fmla="*/ 155014 w 272216"/>
                <a:gd name="connsiteY43" fmla="*/ 184889 h 218560"/>
                <a:gd name="connsiteX44" fmla="*/ 178705 w 272216"/>
                <a:gd name="connsiteY44" fmla="*/ 159053 h 218560"/>
                <a:gd name="connsiteX45" fmla="*/ 194016 w 272216"/>
                <a:gd name="connsiteY45" fmla="*/ 157934 h 218560"/>
                <a:gd name="connsiteX46" fmla="*/ 204596 w 272216"/>
                <a:gd name="connsiteY46" fmla="*/ 157843 h 218560"/>
                <a:gd name="connsiteX47" fmla="*/ 207622 w 272216"/>
                <a:gd name="connsiteY47" fmla="*/ 155294 h 218560"/>
                <a:gd name="connsiteX48" fmla="*/ 210446 w 272216"/>
                <a:gd name="connsiteY48" fmla="*/ 152397 h 218560"/>
                <a:gd name="connsiteX49" fmla="*/ 171755 w 272216"/>
                <a:gd name="connsiteY49" fmla="*/ 102319 h 218560"/>
                <a:gd name="connsiteX50" fmla="*/ 136750 w 272216"/>
                <a:gd name="connsiteY50" fmla="*/ 132446 h 218560"/>
                <a:gd name="connsiteX51" fmla="*/ 129140 w 272216"/>
                <a:gd name="connsiteY51" fmla="*/ 148124 h 218560"/>
                <a:gd name="connsiteX52" fmla="*/ 129049 w 272216"/>
                <a:gd name="connsiteY52" fmla="*/ 158796 h 218560"/>
                <a:gd name="connsiteX53" fmla="*/ 136530 w 272216"/>
                <a:gd name="connsiteY53" fmla="*/ 175794 h 218560"/>
                <a:gd name="connsiteX54" fmla="*/ 149696 w 272216"/>
                <a:gd name="connsiteY54" fmla="*/ 184743 h 218560"/>
                <a:gd name="connsiteX55" fmla="*/ 154574 w 272216"/>
                <a:gd name="connsiteY55" fmla="*/ 186283 h 218560"/>
                <a:gd name="connsiteX56" fmla="*/ 155014 w 272216"/>
                <a:gd name="connsiteY56" fmla="*/ 184889 h 218560"/>
                <a:gd name="connsiteX57" fmla="*/ 67089 w 272216"/>
                <a:gd name="connsiteY57" fmla="*/ 125130 h 218560"/>
                <a:gd name="connsiteX58" fmla="*/ 76092 w 272216"/>
                <a:gd name="connsiteY58" fmla="*/ 117630 h 218560"/>
                <a:gd name="connsiteX59" fmla="*/ 77486 w 272216"/>
                <a:gd name="connsiteY59" fmla="*/ 98156 h 218560"/>
                <a:gd name="connsiteX60" fmla="*/ 77559 w 272216"/>
                <a:gd name="connsiteY60" fmla="*/ 82332 h 218560"/>
                <a:gd name="connsiteX61" fmla="*/ 92467 w 272216"/>
                <a:gd name="connsiteY61" fmla="*/ 82332 h 218560"/>
                <a:gd name="connsiteX62" fmla="*/ 111281 w 272216"/>
                <a:gd name="connsiteY62" fmla="*/ 81360 h 218560"/>
                <a:gd name="connsiteX63" fmla="*/ 120266 w 272216"/>
                <a:gd name="connsiteY63" fmla="*/ 68084 h 218560"/>
                <a:gd name="connsiteX64" fmla="*/ 110089 w 272216"/>
                <a:gd name="connsiteY64" fmla="*/ 54258 h 218560"/>
                <a:gd name="connsiteX65" fmla="*/ 108805 w 272216"/>
                <a:gd name="connsiteY65" fmla="*/ 53818 h 218560"/>
                <a:gd name="connsiteX66" fmla="*/ 93182 w 272216"/>
                <a:gd name="connsiteY66" fmla="*/ 53763 h 218560"/>
                <a:gd name="connsiteX67" fmla="*/ 77559 w 272216"/>
                <a:gd name="connsiteY67" fmla="*/ 53708 h 218560"/>
                <a:gd name="connsiteX68" fmla="*/ 77504 w 272216"/>
                <a:gd name="connsiteY68" fmla="*/ 37902 h 218560"/>
                <a:gd name="connsiteX69" fmla="*/ 77449 w 272216"/>
                <a:gd name="connsiteY69" fmla="*/ 22096 h 218560"/>
                <a:gd name="connsiteX70" fmla="*/ 77028 w 272216"/>
                <a:gd name="connsiteY70" fmla="*/ 20720 h 218560"/>
                <a:gd name="connsiteX71" fmla="*/ 67089 w 272216"/>
                <a:gd name="connsiteY71" fmla="*/ 10874 h 218560"/>
                <a:gd name="connsiteX72" fmla="*/ 60415 w 272216"/>
                <a:gd name="connsiteY72" fmla="*/ 10984 h 218560"/>
                <a:gd name="connsiteX73" fmla="*/ 50934 w 272216"/>
                <a:gd name="connsiteY73" fmla="*/ 19529 h 218560"/>
                <a:gd name="connsiteX74" fmla="*/ 49853 w 272216"/>
                <a:gd name="connsiteY74" fmla="*/ 38892 h 218560"/>
                <a:gd name="connsiteX75" fmla="*/ 49853 w 272216"/>
                <a:gd name="connsiteY75" fmla="*/ 53708 h 218560"/>
                <a:gd name="connsiteX76" fmla="*/ 34505 w 272216"/>
                <a:gd name="connsiteY76" fmla="*/ 53763 h 218560"/>
                <a:gd name="connsiteX77" fmla="*/ 15471 w 272216"/>
                <a:gd name="connsiteY77" fmla="*/ 55194 h 218560"/>
                <a:gd name="connsiteX78" fmla="*/ 7660 w 272216"/>
                <a:gd name="connsiteY78" fmla="*/ 69716 h 218560"/>
                <a:gd name="connsiteX79" fmla="*/ 19450 w 272216"/>
                <a:gd name="connsiteY79" fmla="*/ 82149 h 218560"/>
                <a:gd name="connsiteX80" fmla="*/ 35220 w 272216"/>
                <a:gd name="connsiteY80" fmla="*/ 82332 h 218560"/>
                <a:gd name="connsiteX81" fmla="*/ 49834 w 272216"/>
                <a:gd name="connsiteY81" fmla="*/ 82332 h 218560"/>
                <a:gd name="connsiteX82" fmla="*/ 49889 w 272216"/>
                <a:gd name="connsiteY82" fmla="*/ 97881 h 218560"/>
                <a:gd name="connsiteX83" fmla="*/ 50348 w 272216"/>
                <a:gd name="connsiteY83" fmla="*/ 114843 h 218560"/>
                <a:gd name="connsiteX84" fmla="*/ 51631 w 272216"/>
                <a:gd name="connsiteY84" fmla="*/ 117960 h 218560"/>
                <a:gd name="connsiteX85" fmla="*/ 54162 w 272216"/>
                <a:gd name="connsiteY85" fmla="*/ 121298 h 218560"/>
                <a:gd name="connsiteX86" fmla="*/ 59663 w 272216"/>
                <a:gd name="connsiteY86" fmla="*/ 124800 h 218560"/>
                <a:gd name="connsiteX87" fmla="*/ 67089 w 272216"/>
                <a:gd name="connsiteY87" fmla="*/ 125130 h 21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72216" h="218560">
                  <a:moveTo>
                    <a:pt x="20074" y="218281"/>
                  </a:moveTo>
                  <a:cubicBezTo>
                    <a:pt x="13949" y="217326"/>
                    <a:pt x="10263" y="214962"/>
                    <a:pt x="5991" y="209259"/>
                  </a:cubicBezTo>
                  <a:cubicBezTo>
                    <a:pt x="3039" y="205316"/>
                    <a:pt x="857" y="199173"/>
                    <a:pt x="160" y="192811"/>
                  </a:cubicBezTo>
                  <a:cubicBezTo>
                    <a:pt x="13" y="191491"/>
                    <a:pt x="-23" y="170165"/>
                    <a:pt x="13" y="117722"/>
                  </a:cubicBezTo>
                  <a:lnTo>
                    <a:pt x="87" y="44466"/>
                  </a:lnTo>
                  <a:lnTo>
                    <a:pt x="490" y="42376"/>
                  </a:lnTo>
                  <a:cubicBezTo>
                    <a:pt x="1022" y="39644"/>
                    <a:pt x="2012" y="36710"/>
                    <a:pt x="2929" y="35170"/>
                  </a:cubicBezTo>
                  <a:cubicBezTo>
                    <a:pt x="3736" y="33795"/>
                    <a:pt x="5459" y="31667"/>
                    <a:pt x="8833" y="27817"/>
                  </a:cubicBezTo>
                  <a:cubicBezTo>
                    <a:pt x="10062" y="26423"/>
                    <a:pt x="16901" y="19602"/>
                    <a:pt x="24034" y="12634"/>
                  </a:cubicBezTo>
                  <a:lnTo>
                    <a:pt x="36998" y="0"/>
                  </a:lnTo>
                  <a:lnTo>
                    <a:pt x="190055" y="0"/>
                  </a:lnTo>
                  <a:lnTo>
                    <a:pt x="200030" y="12139"/>
                  </a:lnTo>
                  <a:cubicBezTo>
                    <a:pt x="205531" y="18795"/>
                    <a:pt x="210757" y="25048"/>
                    <a:pt x="211637" y="26020"/>
                  </a:cubicBezTo>
                  <a:cubicBezTo>
                    <a:pt x="214150" y="28734"/>
                    <a:pt x="218165" y="33519"/>
                    <a:pt x="218862" y="34620"/>
                  </a:cubicBezTo>
                  <a:cubicBezTo>
                    <a:pt x="220879" y="37755"/>
                    <a:pt x="221943" y="42358"/>
                    <a:pt x="222163" y="48776"/>
                  </a:cubicBezTo>
                  <a:lnTo>
                    <a:pt x="222273" y="52168"/>
                  </a:lnTo>
                  <a:lnTo>
                    <a:pt x="221686" y="52498"/>
                  </a:lnTo>
                  <a:cubicBezTo>
                    <a:pt x="219926" y="53525"/>
                    <a:pt x="215598" y="57064"/>
                    <a:pt x="186241" y="81672"/>
                  </a:cubicBezTo>
                  <a:lnTo>
                    <a:pt x="179695" y="87155"/>
                  </a:lnTo>
                  <a:lnTo>
                    <a:pt x="181400" y="89373"/>
                  </a:lnTo>
                  <a:cubicBezTo>
                    <a:pt x="187965" y="97936"/>
                    <a:pt x="231478" y="154542"/>
                    <a:pt x="231625" y="154725"/>
                  </a:cubicBezTo>
                  <a:cubicBezTo>
                    <a:pt x="231899" y="155074"/>
                    <a:pt x="230653" y="156266"/>
                    <a:pt x="226087" y="160080"/>
                  </a:cubicBezTo>
                  <a:lnTo>
                    <a:pt x="222236" y="163288"/>
                  </a:lnTo>
                  <a:lnTo>
                    <a:pt x="222218" y="164609"/>
                  </a:lnTo>
                  <a:lnTo>
                    <a:pt x="222218" y="165929"/>
                  </a:lnTo>
                  <a:lnTo>
                    <a:pt x="236575" y="165984"/>
                  </a:lnTo>
                  <a:lnTo>
                    <a:pt x="250915" y="166058"/>
                  </a:lnTo>
                  <a:lnTo>
                    <a:pt x="252803" y="166553"/>
                  </a:lnTo>
                  <a:cubicBezTo>
                    <a:pt x="263585" y="169395"/>
                    <a:pt x="271085" y="178471"/>
                    <a:pt x="272112" y="189932"/>
                  </a:cubicBezTo>
                  <a:cubicBezTo>
                    <a:pt x="273304" y="203593"/>
                    <a:pt x="264154" y="216045"/>
                    <a:pt x="251263" y="218298"/>
                  </a:cubicBezTo>
                  <a:cubicBezTo>
                    <a:pt x="249851" y="218537"/>
                    <a:pt x="236465" y="218574"/>
                    <a:pt x="135687" y="218557"/>
                  </a:cubicBezTo>
                  <a:cubicBezTo>
                    <a:pt x="39602" y="218537"/>
                    <a:pt x="21449" y="218500"/>
                    <a:pt x="20074" y="218281"/>
                  </a:cubicBezTo>
                  <a:close/>
                  <a:moveTo>
                    <a:pt x="212499" y="192261"/>
                  </a:moveTo>
                  <a:lnTo>
                    <a:pt x="212499" y="173649"/>
                  </a:lnTo>
                  <a:lnTo>
                    <a:pt x="199407" y="173649"/>
                  </a:lnTo>
                  <a:cubicBezTo>
                    <a:pt x="190990" y="173649"/>
                    <a:pt x="185801" y="173722"/>
                    <a:pt x="184866" y="173850"/>
                  </a:cubicBezTo>
                  <a:cubicBezTo>
                    <a:pt x="179016" y="174657"/>
                    <a:pt x="174010" y="178343"/>
                    <a:pt x="171333" y="183826"/>
                  </a:cubicBezTo>
                  <a:cubicBezTo>
                    <a:pt x="169206" y="188153"/>
                    <a:pt x="168748" y="192701"/>
                    <a:pt x="169958" y="197102"/>
                  </a:cubicBezTo>
                  <a:cubicBezTo>
                    <a:pt x="170453" y="198880"/>
                    <a:pt x="171792" y="201814"/>
                    <a:pt x="172727" y="203208"/>
                  </a:cubicBezTo>
                  <a:cubicBezTo>
                    <a:pt x="175349" y="207058"/>
                    <a:pt x="180043" y="210029"/>
                    <a:pt x="184536" y="210671"/>
                  </a:cubicBezTo>
                  <a:cubicBezTo>
                    <a:pt x="185141" y="210762"/>
                    <a:pt x="191687" y="210836"/>
                    <a:pt x="199077" y="210854"/>
                  </a:cubicBezTo>
                  <a:lnTo>
                    <a:pt x="212499" y="210872"/>
                  </a:lnTo>
                  <a:lnTo>
                    <a:pt x="212499" y="192261"/>
                  </a:lnTo>
                  <a:close/>
                  <a:moveTo>
                    <a:pt x="155014" y="184889"/>
                  </a:moveTo>
                  <a:cubicBezTo>
                    <a:pt x="157709" y="172310"/>
                    <a:pt x="166914" y="162262"/>
                    <a:pt x="178705" y="159053"/>
                  </a:cubicBezTo>
                  <a:cubicBezTo>
                    <a:pt x="182427" y="158044"/>
                    <a:pt x="182684" y="158026"/>
                    <a:pt x="194016" y="157934"/>
                  </a:cubicBezTo>
                  <a:lnTo>
                    <a:pt x="204596" y="157843"/>
                  </a:lnTo>
                  <a:lnTo>
                    <a:pt x="207622" y="155294"/>
                  </a:lnTo>
                  <a:cubicBezTo>
                    <a:pt x="210336" y="153002"/>
                    <a:pt x="210647" y="152690"/>
                    <a:pt x="210446" y="152397"/>
                  </a:cubicBezTo>
                  <a:cubicBezTo>
                    <a:pt x="208594" y="149848"/>
                    <a:pt x="171884" y="102319"/>
                    <a:pt x="171755" y="102319"/>
                  </a:cubicBezTo>
                  <a:cubicBezTo>
                    <a:pt x="171278" y="102319"/>
                    <a:pt x="139299" y="129861"/>
                    <a:pt x="136750" y="132446"/>
                  </a:cubicBezTo>
                  <a:cubicBezTo>
                    <a:pt x="132698" y="136590"/>
                    <a:pt x="130112" y="141908"/>
                    <a:pt x="129140" y="148124"/>
                  </a:cubicBezTo>
                  <a:cubicBezTo>
                    <a:pt x="128774" y="150526"/>
                    <a:pt x="128719" y="156284"/>
                    <a:pt x="129049" y="158796"/>
                  </a:cubicBezTo>
                  <a:cubicBezTo>
                    <a:pt x="129966" y="165691"/>
                    <a:pt x="132368" y="171118"/>
                    <a:pt x="136530" y="175794"/>
                  </a:cubicBezTo>
                  <a:cubicBezTo>
                    <a:pt x="139556" y="179187"/>
                    <a:pt x="144928" y="182835"/>
                    <a:pt x="149696" y="184743"/>
                  </a:cubicBezTo>
                  <a:cubicBezTo>
                    <a:pt x="150760" y="185183"/>
                    <a:pt x="154170" y="186246"/>
                    <a:pt x="154574" y="186283"/>
                  </a:cubicBezTo>
                  <a:cubicBezTo>
                    <a:pt x="154647" y="186301"/>
                    <a:pt x="154830" y="185659"/>
                    <a:pt x="155014" y="184889"/>
                  </a:cubicBezTo>
                  <a:close/>
                  <a:moveTo>
                    <a:pt x="67089" y="125130"/>
                  </a:moveTo>
                  <a:cubicBezTo>
                    <a:pt x="70848" y="124286"/>
                    <a:pt x="74314" y="121407"/>
                    <a:pt x="76092" y="117630"/>
                  </a:cubicBezTo>
                  <a:cubicBezTo>
                    <a:pt x="77523" y="114586"/>
                    <a:pt x="77431" y="115815"/>
                    <a:pt x="77486" y="98156"/>
                  </a:cubicBezTo>
                  <a:lnTo>
                    <a:pt x="77559" y="82332"/>
                  </a:lnTo>
                  <a:lnTo>
                    <a:pt x="92467" y="82332"/>
                  </a:lnTo>
                  <a:cubicBezTo>
                    <a:pt x="108567" y="82332"/>
                    <a:pt x="108897" y="82314"/>
                    <a:pt x="111281" y="81360"/>
                  </a:cubicBezTo>
                  <a:cubicBezTo>
                    <a:pt x="116690" y="79160"/>
                    <a:pt x="120266" y="73897"/>
                    <a:pt x="120266" y="68084"/>
                  </a:cubicBezTo>
                  <a:cubicBezTo>
                    <a:pt x="120266" y="61703"/>
                    <a:pt x="116323" y="56349"/>
                    <a:pt x="110089" y="54258"/>
                  </a:cubicBezTo>
                  <a:lnTo>
                    <a:pt x="108805" y="53818"/>
                  </a:lnTo>
                  <a:lnTo>
                    <a:pt x="93182" y="53763"/>
                  </a:lnTo>
                  <a:lnTo>
                    <a:pt x="77559" y="53708"/>
                  </a:lnTo>
                  <a:lnTo>
                    <a:pt x="77504" y="37902"/>
                  </a:lnTo>
                  <a:lnTo>
                    <a:pt x="77449" y="22096"/>
                  </a:lnTo>
                  <a:lnTo>
                    <a:pt x="77028" y="20720"/>
                  </a:lnTo>
                  <a:cubicBezTo>
                    <a:pt x="75506" y="15788"/>
                    <a:pt x="71802" y="12120"/>
                    <a:pt x="67089" y="10874"/>
                  </a:cubicBezTo>
                  <a:cubicBezTo>
                    <a:pt x="65310" y="10415"/>
                    <a:pt x="62266" y="10452"/>
                    <a:pt x="60415" y="10984"/>
                  </a:cubicBezTo>
                  <a:cubicBezTo>
                    <a:pt x="56197" y="12157"/>
                    <a:pt x="52493" y="15495"/>
                    <a:pt x="50934" y="19529"/>
                  </a:cubicBezTo>
                  <a:cubicBezTo>
                    <a:pt x="49871" y="22242"/>
                    <a:pt x="49853" y="22664"/>
                    <a:pt x="49853" y="38892"/>
                  </a:cubicBezTo>
                  <a:lnTo>
                    <a:pt x="49853" y="53708"/>
                  </a:lnTo>
                  <a:lnTo>
                    <a:pt x="34505" y="53763"/>
                  </a:lnTo>
                  <a:cubicBezTo>
                    <a:pt x="17305" y="53837"/>
                    <a:pt x="18405" y="53745"/>
                    <a:pt x="15471" y="55194"/>
                  </a:cubicBezTo>
                  <a:cubicBezTo>
                    <a:pt x="10117" y="57834"/>
                    <a:pt x="6871" y="63848"/>
                    <a:pt x="7660" y="69716"/>
                  </a:cubicBezTo>
                  <a:cubicBezTo>
                    <a:pt x="8521" y="76134"/>
                    <a:pt x="13252" y="81140"/>
                    <a:pt x="19450" y="82149"/>
                  </a:cubicBezTo>
                  <a:cubicBezTo>
                    <a:pt x="20165" y="82259"/>
                    <a:pt x="26143" y="82332"/>
                    <a:pt x="35220" y="82332"/>
                  </a:cubicBezTo>
                  <a:lnTo>
                    <a:pt x="49834" y="82332"/>
                  </a:lnTo>
                  <a:lnTo>
                    <a:pt x="49889" y="97881"/>
                  </a:lnTo>
                  <a:cubicBezTo>
                    <a:pt x="49944" y="113229"/>
                    <a:pt x="49963" y="113431"/>
                    <a:pt x="50348" y="114843"/>
                  </a:cubicBezTo>
                  <a:cubicBezTo>
                    <a:pt x="50568" y="115613"/>
                    <a:pt x="51154" y="117025"/>
                    <a:pt x="51631" y="117960"/>
                  </a:cubicBezTo>
                  <a:cubicBezTo>
                    <a:pt x="52328" y="119336"/>
                    <a:pt x="52805" y="119959"/>
                    <a:pt x="54162" y="121298"/>
                  </a:cubicBezTo>
                  <a:cubicBezTo>
                    <a:pt x="56032" y="123168"/>
                    <a:pt x="57536" y="124121"/>
                    <a:pt x="59663" y="124800"/>
                  </a:cubicBezTo>
                  <a:cubicBezTo>
                    <a:pt x="62266" y="125625"/>
                    <a:pt x="64412" y="125717"/>
                    <a:pt x="67089" y="12513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45" name="任意形状 44">
              <a:extLst>
                <a:ext uri="{FF2B5EF4-FFF2-40B4-BE49-F238E27FC236}">
                  <a16:creationId xmlns:a16="http://schemas.microsoft.com/office/drawing/2014/main" id="{A5123492-7729-1D41-9679-6BB52C85D820}"/>
                </a:ext>
              </a:extLst>
            </p:cNvPr>
            <p:cNvSpPr/>
            <p:nvPr/>
          </p:nvSpPr>
          <p:spPr>
            <a:xfrm>
              <a:off x="1353500" y="1371099"/>
              <a:ext cx="249654" cy="214695"/>
            </a:xfrm>
            <a:custGeom>
              <a:avLst/>
              <a:gdLst>
                <a:gd name="connsiteX0" fmla="*/ 201411 w 249654"/>
                <a:gd name="connsiteY0" fmla="*/ 208864 h 214695"/>
                <a:gd name="connsiteX1" fmla="*/ 181754 w 249654"/>
                <a:gd name="connsiteY1" fmla="*/ 182826 h 214695"/>
                <a:gd name="connsiteX2" fmla="*/ 166406 w 249654"/>
                <a:gd name="connsiteY2" fmla="*/ 162381 h 214695"/>
                <a:gd name="connsiteX3" fmla="*/ 169761 w 249654"/>
                <a:gd name="connsiteY3" fmla="*/ 159319 h 214695"/>
                <a:gd name="connsiteX4" fmla="*/ 185568 w 249654"/>
                <a:gd name="connsiteY4" fmla="*/ 146135 h 214695"/>
                <a:gd name="connsiteX5" fmla="*/ 199595 w 249654"/>
                <a:gd name="connsiteY5" fmla="*/ 134564 h 214695"/>
                <a:gd name="connsiteX6" fmla="*/ 212339 w 249654"/>
                <a:gd name="connsiteY6" fmla="*/ 128568 h 214695"/>
                <a:gd name="connsiteX7" fmla="*/ 222791 w 249654"/>
                <a:gd name="connsiteY7" fmla="*/ 128568 h 214695"/>
                <a:gd name="connsiteX8" fmla="*/ 235535 w 249654"/>
                <a:gd name="connsiteY8" fmla="*/ 133959 h 214695"/>
                <a:gd name="connsiteX9" fmla="*/ 248536 w 249654"/>
                <a:gd name="connsiteY9" fmla="*/ 152259 h 214695"/>
                <a:gd name="connsiteX10" fmla="*/ 249654 w 249654"/>
                <a:gd name="connsiteY10" fmla="*/ 162711 h 214695"/>
                <a:gd name="connsiteX11" fmla="*/ 249233 w 249654"/>
                <a:gd name="connsiteY11" fmla="*/ 169734 h 214695"/>
                <a:gd name="connsiteX12" fmla="*/ 239258 w 249654"/>
                <a:gd name="connsiteY12" fmla="*/ 186530 h 214695"/>
                <a:gd name="connsiteX13" fmla="*/ 206636 w 249654"/>
                <a:gd name="connsiteY13" fmla="*/ 214017 h 214695"/>
                <a:gd name="connsiteX14" fmla="*/ 205793 w 249654"/>
                <a:gd name="connsiteY14" fmla="*/ 214696 h 214695"/>
                <a:gd name="connsiteX15" fmla="*/ 201411 w 249654"/>
                <a:gd name="connsiteY15" fmla="*/ 208864 h 214695"/>
                <a:gd name="connsiteX16" fmla="*/ 8526 w 249654"/>
                <a:gd name="connsiteY16" fmla="*/ 54854 h 214695"/>
                <a:gd name="connsiteX17" fmla="*/ 1119 w 249654"/>
                <a:gd name="connsiteY17" fmla="*/ 48180 h 214695"/>
                <a:gd name="connsiteX18" fmla="*/ 0 w 249654"/>
                <a:gd name="connsiteY18" fmla="*/ 29825 h 214695"/>
                <a:gd name="connsiteX19" fmla="*/ 843 w 249654"/>
                <a:gd name="connsiteY19" fmla="*/ 11030 h 214695"/>
                <a:gd name="connsiteX20" fmla="*/ 3301 w 249654"/>
                <a:gd name="connsiteY20" fmla="*/ 6317 h 214695"/>
                <a:gd name="connsiteX21" fmla="*/ 11937 w 249654"/>
                <a:gd name="connsiteY21" fmla="*/ 468 h 214695"/>
                <a:gd name="connsiteX22" fmla="*/ 13294 w 249654"/>
                <a:gd name="connsiteY22" fmla="*/ 64 h 214695"/>
                <a:gd name="connsiteX23" fmla="*/ 84716 w 249654"/>
                <a:gd name="connsiteY23" fmla="*/ 27 h 214695"/>
                <a:gd name="connsiteX24" fmla="*/ 160703 w 249654"/>
                <a:gd name="connsiteY24" fmla="*/ 1091 h 214695"/>
                <a:gd name="connsiteX25" fmla="*/ 166351 w 249654"/>
                <a:gd name="connsiteY25" fmla="*/ 5088 h 214695"/>
                <a:gd name="connsiteX26" fmla="*/ 169706 w 249654"/>
                <a:gd name="connsiteY26" fmla="*/ 10186 h 214695"/>
                <a:gd name="connsiteX27" fmla="*/ 170715 w 249654"/>
                <a:gd name="connsiteY27" fmla="*/ 29568 h 214695"/>
                <a:gd name="connsiteX28" fmla="*/ 169615 w 249654"/>
                <a:gd name="connsiteY28" fmla="*/ 48326 h 214695"/>
                <a:gd name="connsiteX29" fmla="*/ 164774 w 249654"/>
                <a:gd name="connsiteY29" fmla="*/ 54139 h 214695"/>
                <a:gd name="connsiteX30" fmla="*/ 85413 w 249654"/>
                <a:gd name="connsiteY30" fmla="*/ 55148 h 214695"/>
                <a:gd name="connsiteX31" fmla="*/ 8526 w 249654"/>
                <a:gd name="connsiteY31" fmla="*/ 54854 h 214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9654" h="214695">
                  <a:moveTo>
                    <a:pt x="201411" y="208864"/>
                  </a:moveTo>
                  <a:cubicBezTo>
                    <a:pt x="198990" y="205674"/>
                    <a:pt x="190134" y="193957"/>
                    <a:pt x="181754" y="182826"/>
                  </a:cubicBezTo>
                  <a:cubicBezTo>
                    <a:pt x="173355" y="171714"/>
                    <a:pt x="166442" y="162509"/>
                    <a:pt x="166406" y="162381"/>
                  </a:cubicBezTo>
                  <a:cubicBezTo>
                    <a:pt x="166369" y="162271"/>
                    <a:pt x="167873" y="160877"/>
                    <a:pt x="169761" y="159319"/>
                  </a:cubicBezTo>
                  <a:cubicBezTo>
                    <a:pt x="171650" y="157760"/>
                    <a:pt x="178765" y="151819"/>
                    <a:pt x="185568" y="146135"/>
                  </a:cubicBezTo>
                  <a:cubicBezTo>
                    <a:pt x="192371" y="140432"/>
                    <a:pt x="198697" y="135242"/>
                    <a:pt x="199595" y="134564"/>
                  </a:cubicBezTo>
                  <a:cubicBezTo>
                    <a:pt x="203831" y="131447"/>
                    <a:pt x="207920" y="129522"/>
                    <a:pt x="212339" y="128568"/>
                  </a:cubicBezTo>
                  <a:cubicBezTo>
                    <a:pt x="214576" y="128091"/>
                    <a:pt x="220573" y="128091"/>
                    <a:pt x="222791" y="128568"/>
                  </a:cubicBezTo>
                  <a:cubicBezTo>
                    <a:pt x="226862" y="129466"/>
                    <a:pt x="231959" y="131612"/>
                    <a:pt x="235535" y="133959"/>
                  </a:cubicBezTo>
                  <a:cubicBezTo>
                    <a:pt x="242228" y="138360"/>
                    <a:pt x="246556" y="144448"/>
                    <a:pt x="248536" y="152259"/>
                  </a:cubicBezTo>
                  <a:cubicBezTo>
                    <a:pt x="249490" y="156055"/>
                    <a:pt x="249636" y="157412"/>
                    <a:pt x="249654" y="162711"/>
                  </a:cubicBezTo>
                  <a:cubicBezTo>
                    <a:pt x="249654" y="167167"/>
                    <a:pt x="249618" y="167864"/>
                    <a:pt x="249233" y="169734"/>
                  </a:cubicBezTo>
                  <a:cubicBezTo>
                    <a:pt x="247858" y="176555"/>
                    <a:pt x="244887" y="181561"/>
                    <a:pt x="239258" y="186530"/>
                  </a:cubicBezTo>
                  <a:cubicBezTo>
                    <a:pt x="233647" y="191500"/>
                    <a:pt x="213641" y="208333"/>
                    <a:pt x="206636" y="214017"/>
                  </a:cubicBezTo>
                  <a:lnTo>
                    <a:pt x="205793" y="214696"/>
                  </a:lnTo>
                  <a:lnTo>
                    <a:pt x="201411" y="208864"/>
                  </a:lnTo>
                  <a:close/>
                  <a:moveTo>
                    <a:pt x="8526" y="54854"/>
                  </a:moveTo>
                  <a:cubicBezTo>
                    <a:pt x="5097" y="54139"/>
                    <a:pt x="2585" y="51866"/>
                    <a:pt x="1119" y="48180"/>
                  </a:cubicBezTo>
                  <a:cubicBezTo>
                    <a:pt x="37" y="45448"/>
                    <a:pt x="0" y="44952"/>
                    <a:pt x="0" y="29825"/>
                  </a:cubicBezTo>
                  <a:cubicBezTo>
                    <a:pt x="0" y="15302"/>
                    <a:pt x="73" y="13688"/>
                    <a:pt x="843" y="11030"/>
                  </a:cubicBezTo>
                  <a:cubicBezTo>
                    <a:pt x="1430" y="9013"/>
                    <a:pt x="1944" y="8004"/>
                    <a:pt x="3301" y="6317"/>
                  </a:cubicBezTo>
                  <a:cubicBezTo>
                    <a:pt x="5886" y="3126"/>
                    <a:pt x="8160" y="1586"/>
                    <a:pt x="11937" y="468"/>
                  </a:cubicBezTo>
                  <a:lnTo>
                    <a:pt x="13294" y="64"/>
                  </a:lnTo>
                  <a:lnTo>
                    <a:pt x="84716" y="27"/>
                  </a:lnTo>
                  <a:cubicBezTo>
                    <a:pt x="163454" y="-28"/>
                    <a:pt x="157384" y="-119"/>
                    <a:pt x="160703" y="1091"/>
                  </a:cubicBezTo>
                  <a:cubicBezTo>
                    <a:pt x="162702" y="1824"/>
                    <a:pt x="164315" y="2943"/>
                    <a:pt x="166351" y="5088"/>
                  </a:cubicBezTo>
                  <a:cubicBezTo>
                    <a:pt x="168240" y="7069"/>
                    <a:pt x="169065" y="8316"/>
                    <a:pt x="169706" y="10186"/>
                  </a:cubicBezTo>
                  <a:cubicBezTo>
                    <a:pt x="170697" y="12992"/>
                    <a:pt x="170715" y="13487"/>
                    <a:pt x="170715" y="29568"/>
                  </a:cubicBezTo>
                  <a:cubicBezTo>
                    <a:pt x="170715" y="45814"/>
                    <a:pt x="170733" y="45539"/>
                    <a:pt x="169615" y="48326"/>
                  </a:cubicBezTo>
                  <a:cubicBezTo>
                    <a:pt x="168569" y="50967"/>
                    <a:pt x="166681" y="53241"/>
                    <a:pt x="164774" y="54139"/>
                  </a:cubicBezTo>
                  <a:cubicBezTo>
                    <a:pt x="162445" y="55239"/>
                    <a:pt x="168221" y="55166"/>
                    <a:pt x="85413" y="55148"/>
                  </a:cubicBezTo>
                  <a:cubicBezTo>
                    <a:pt x="19088" y="55129"/>
                    <a:pt x="9645" y="55111"/>
                    <a:pt x="8526" y="5485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679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椭圆 73">
            <a:extLst>
              <a:ext uri="{FF2B5EF4-FFF2-40B4-BE49-F238E27FC236}">
                <a16:creationId xmlns:a16="http://schemas.microsoft.com/office/drawing/2014/main" id="{A9B6465E-AD08-CC40-9B79-80EB0D39FC4C}"/>
              </a:ext>
            </a:extLst>
          </p:cNvPr>
          <p:cNvSpPr>
            <a:spLocks noChangeAspect="1"/>
          </p:cNvSpPr>
          <p:nvPr/>
        </p:nvSpPr>
        <p:spPr>
          <a:xfrm>
            <a:off x="7147069" y="3377493"/>
            <a:ext cx="900247" cy="900000"/>
          </a:xfrm>
          <a:prstGeom prst="ellipse">
            <a:avLst/>
          </a:prstGeom>
          <a:gradFill>
            <a:gsLst>
              <a:gs pos="0">
                <a:srgbClr val="EFD394"/>
              </a:gs>
              <a:gs pos="100000">
                <a:srgbClr val="695C4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   </a:t>
            </a:r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CA952866-2DD3-0C47-906F-7AB242587885}"/>
              </a:ext>
            </a:extLst>
          </p:cNvPr>
          <p:cNvSpPr>
            <a:spLocks noChangeAspect="1"/>
          </p:cNvSpPr>
          <p:nvPr/>
        </p:nvSpPr>
        <p:spPr>
          <a:xfrm>
            <a:off x="4688682" y="3377493"/>
            <a:ext cx="900247" cy="900000"/>
          </a:xfrm>
          <a:prstGeom prst="ellipse">
            <a:avLst/>
          </a:prstGeom>
          <a:gradFill>
            <a:gsLst>
              <a:gs pos="0">
                <a:srgbClr val="EFD394"/>
              </a:gs>
              <a:gs pos="100000">
                <a:srgbClr val="695C4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   </a:t>
            </a:r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5FFAF8EA-4B38-7241-AB5B-E200316E7DBF}"/>
              </a:ext>
            </a:extLst>
          </p:cNvPr>
          <p:cNvSpPr>
            <a:spLocks noChangeAspect="1"/>
          </p:cNvSpPr>
          <p:nvPr/>
        </p:nvSpPr>
        <p:spPr>
          <a:xfrm>
            <a:off x="5940361" y="563228"/>
            <a:ext cx="900247" cy="900000"/>
          </a:xfrm>
          <a:prstGeom prst="ellipse">
            <a:avLst/>
          </a:prstGeom>
          <a:gradFill>
            <a:gsLst>
              <a:gs pos="0">
                <a:srgbClr val="EFD394"/>
              </a:gs>
              <a:gs pos="100000">
                <a:srgbClr val="695C4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   </a:t>
            </a: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25B00046-A5BE-124C-A22D-5C30CF8FCCF8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718560" cy="5143499"/>
          </a:xfrm>
          <a:prstGeom prst="rect">
            <a:avLst/>
          </a:prstGeom>
          <a:noFill/>
        </p:spPr>
      </p:pic>
      <p:sp>
        <p:nvSpPr>
          <p:cNvPr id="41" name="椭圆 40">
            <a:extLst>
              <a:ext uri="{FF2B5EF4-FFF2-40B4-BE49-F238E27FC236}">
                <a16:creationId xmlns:a16="http://schemas.microsoft.com/office/drawing/2014/main" id="{FAAC04EE-0147-0D4E-8237-F4254796AC0F}"/>
              </a:ext>
            </a:extLst>
          </p:cNvPr>
          <p:cNvSpPr/>
          <p:nvPr/>
        </p:nvSpPr>
        <p:spPr>
          <a:xfrm rot="16200000">
            <a:off x="5982682" y="599320"/>
            <a:ext cx="819297" cy="819297"/>
          </a:xfrm>
          <a:prstGeom prst="ellipse">
            <a:avLst/>
          </a:prstGeom>
          <a:gradFill flip="none" rotWithShape="1">
            <a:gsLst>
              <a:gs pos="0">
                <a:srgbClr val="285A71"/>
              </a:gs>
              <a:gs pos="100000">
                <a:srgbClr val="203B50">
                  <a:alpha val="6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   </a:t>
            </a:r>
          </a:p>
        </p:txBody>
      </p:sp>
      <p:sp>
        <p:nvSpPr>
          <p:cNvPr id="20" name="标题 2">
            <a:extLst>
              <a:ext uri="{FF2B5EF4-FFF2-40B4-BE49-F238E27FC236}">
                <a16:creationId xmlns:a16="http://schemas.microsoft.com/office/drawing/2014/main" id="{3F5A6CB7-CDB3-1E41-8180-735119AACE81}"/>
              </a:ext>
            </a:extLst>
          </p:cNvPr>
          <p:cNvSpPr txBox="1">
            <a:spLocks/>
          </p:cNvSpPr>
          <p:nvPr/>
        </p:nvSpPr>
        <p:spPr>
          <a:xfrm>
            <a:off x="341183" y="1472090"/>
            <a:ext cx="3036193" cy="14293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zh-CN" altLang="en-US" sz="2400" dirty="0"/>
              <a:t>深耕物联接入</a:t>
            </a:r>
            <a:endParaRPr lang="en-US" altLang="zh-CN" sz="2400" dirty="0"/>
          </a:p>
          <a:p>
            <a:pPr algn="ctr">
              <a:lnSpc>
                <a:spcPct val="200000"/>
              </a:lnSpc>
            </a:pPr>
            <a:r>
              <a:rPr lang="zh-CN" altLang="en-US" sz="2400" dirty="0"/>
              <a:t>赋能合作伙伴</a:t>
            </a:r>
            <a:endParaRPr lang="en-US" altLang="zh-CN" sz="2400" dirty="0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843C4F2F-1020-3B4C-AA24-C85E40C56F8A}"/>
              </a:ext>
            </a:extLst>
          </p:cNvPr>
          <p:cNvSpPr/>
          <p:nvPr/>
        </p:nvSpPr>
        <p:spPr>
          <a:xfrm>
            <a:off x="5507676" y="1785705"/>
            <a:ext cx="1769308" cy="1769308"/>
          </a:xfrm>
          <a:prstGeom prst="ellipse">
            <a:avLst/>
          </a:prstGeom>
          <a:gradFill>
            <a:gsLst>
              <a:gs pos="0">
                <a:srgbClr val="4F4F5E">
                  <a:alpha val="33000"/>
                </a:srgbClr>
              </a:gs>
              <a:gs pos="100000">
                <a:srgbClr val="302E31">
                  <a:alpha val="3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   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3CBBB75A-2AA9-464F-ADB9-C4A7CC1BB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159" y="1941188"/>
            <a:ext cx="1458343" cy="1458343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145FFB86-2200-914B-8263-C8F3484558BF}"/>
              </a:ext>
            </a:extLst>
          </p:cNvPr>
          <p:cNvSpPr txBox="1"/>
          <p:nvPr/>
        </p:nvSpPr>
        <p:spPr>
          <a:xfrm>
            <a:off x="5846826" y="2332828"/>
            <a:ext cx="1091008" cy="714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kumimoji="1" lang="en-US" altLang="zh-CN" sz="2000" dirty="0" err="1">
                <a:solidFill>
                  <a:srgbClr val="E9BB7A"/>
                </a:solidFill>
                <a:latin typeface="Exo Thin" pitchFamily="2" charset="0"/>
              </a:rPr>
              <a:t>UCloud</a:t>
            </a:r>
            <a:endParaRPr kumimoji="1" lang="en-US" altLang="zh-CN" sz="2000" dirty="0">
              <a:solidFill>
                <a:srgbClr val="E9BB7A"/>
              </a:solidFill>
              <a:latin typeface="Exo Thin" pitchFamily="2" charset="0"/>
            </a:endParaRPr>
          </a:p>
          <a:p>
            <a:pPr algn="ctr">
              <a:lnSpc>
                <a:spcPts val="2500"/>
              </a:lnSpc>
            </a:pPr>
            <a:r>
              <a:rPr kumimoji="1" lang="en-US" altLang="zh-CN" sz="2000" dirty="0" err="1">
                <a:solidFill>
                  <a:srgbClr val="E9BB7A"/>
                </a:solidFill>
                <a:latin typeface="Exo Thin" pitchFamily="2" charset="0"/>
              </a:rPr>
              <a:t>AIoT</a:t>
            </a:r>
            <a:endParaRPr kumimoji="1" lang="zh-CN" altLang="en-US" sz="2000" dirty="0">
              <a:solidFill>
                <a:srgbClr val="E9BB7A"/>
              </a:solidFill>
              <a:latin typeface="Exo Thin" pitchFamily="2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CBB41DF-4DDD-4E4F-8541-FEB7D2147A62}"/>
              </a:ext>
            </a:extLst>
          </p:cNvPr>
          <p:cNvSpPr/>
          <p:nvPr/>
        </p:nvSpPr>
        <p:spPr>
          <a:xfrm>
            <a:off x="5972596" y="747559"/>
            <a:ext cx="819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丰富</a:t>
            </a:r>
            <a:endParaRPr lang="en-US" altLang="zh-CN" sz="14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  <a:p>
            <a:pPr algn="ctr"/>
            <a:r>
              <a:rPr lang="zh-CN" altLang="en-US" sz="14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产品</a:t>
            </a: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781839EA-7D51-C642-B379-2472B3F00DB0}"/>
              </a:ext>
            </a:extLst>
          </p:cNvPr>
          <p:cNvSpPr/>
          <p:nvPr/>
        </p:nvSpPr>
        <p:spPr>
          <a:xfrm rot="16200000">
            <a:off x="7190524" y="3417495"/>
            <a:ext cx="819297" cy="819297"/>
          </a:xfrm>
          <a:prstGeom prst="ellipse">
            <a:avLst/>
          </a:prstGeom>
          <a:gradFill flip="none" rotWithShape="1">
            <a:gsLst>
              <a:gs pos="100000">
                <a:srgbClr val="1B254C">
                  <a:lumMod val="93000"/>
                  <a:lumOff val="7000"/>
                  <a:alpha val="70000"/>
                </a:srgbClr>
              </a:gs>
              <a:gs pos="0">
                <a:srgbClr val="24305E">
                  <a:lumMod val="88000"/>
                  <a:lumOff val="12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r>
              <a:rPr lang="zh-CN" altLang="en-US" sz="200" dirty="0">
                <a:solidFill>
                  <a:schemeClr val="tx1"/>
                </a:solidFill>
                <a:latin typeface="Source Han Sans CN Regular"/>
                <a:ea typeface="Source Han Sans CN Regular"/>
              </a:rPr>
              <a:t>   </a:t>
            </a: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4615657A-EB4A-B744-B75F-0EE562D20383}"/>
              </a:ext>
            </a:extLst>
          </p:cNvPr>
          <p:cNvSpPr/>
          <p:nvPr/>
        </p:nvSpPr>
        <p:spPr>
          <a:xfrm rot="16200000">
            <a:off x="4727058" y="3417495"/>
            <a:ext cx="819297" cy="819297"/>
          </a:xfrm>
          <a:prstGeom prst="ellipse">
            <a:avLst/>
          </a:prstGeom>
          <a:gradFill flip="none" rotWithShape="1">
            <a:gsLst>
              <a:gs pos="0">
                <a:srgbClr val="3D2371"/>
              </a:gs>
              <a:gs pos="100000">
                <a:srgbClr val="3D1950">
                  <a:alpha val="41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   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6E72C71-2FB7-C744-885E-614CD8BFCCEE}"/>
              </a:ext>
            </a:extLst>
          </p:cNvPr>
          <p:cNvSpPr/>
          <p:nvPr/>
        </p:nvSpPr>
        <p:spPr>
          <a:xfrm>
            <a:off x="4881331" y="3581361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贴身</a:t>
            </a:r>
            <a:endParaRPr lang="en-US" altLang="zh-CN" sz="14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  <a:p>
            <a:pPr algn="ctr"/>
            <a:r>
              <a:rPr lang="zh-CN" altLang="en-US" sz="14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服务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D9AA389-A564-9D41-8E77-D132FEA201B1}"/>
              </a:ext>
            </a:extLst>
          </p:cNvPr>
          <p:cNvSpPr/>
          <p:nvPr/>
        </p:nvSpPr>
        <p:spPr>
          <a:xfrm>
            <a:off x="7336172" y="3562551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更多</a:t>
            </a:r>
            <a:endParaRPr lang="en-US" altLang="zh-CN" sz="14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  <a:p>
            <a:pPr algn="ctr"/>
            <a:r>
              <a:rPr lang="zh-CN" altLang="en-US" sz="14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行业</a:t>
            </a: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2724942D-7A7B-634C-A03C-17407C56569C}"/>
              </a:ext>
            </a:extLst>
          </p:cNvPr>
          <p:cNvGrpSpPr/>
          <p:nvPr/>
        </p:nvGrpSpPr>
        <p:grpSpPr>
          <a:xfrm>
            <a:off x="6308415" y="1489651"/>
            <a:ext cx="162505" cy="294075"/>
            <a:chOff x="2264229" y="2623455"/>
            <a:chExt cx="152400" cy="620485"/>
          </a:xfrm>
        </p:grpSpPr>
        <p:cxnSp>
          <p:nvCxnSpPr>
            <p:cNvPr id="44" name="直接箭头连接符 35">
              <a:extLst>
                <a:ext uri="{FF2B5EF4-FFF2-40B4-BE49-F238E27FC236}">
                  <a16:creationId xmlns:a16="http://schemas.microsoft.com/office/drawing/2014/main" id="{846FDE35-340D-D04F-8890-BE238E274911}"/>
                </a:ext>
              </a:extLst>
            </p:cNvPr>
            <p:cNvCxnSpPr/>
            <p:nvPr/>
          </p:nvCxnSpPr>
          <p:spPr>
            <a:xfrm>
              <a:off x="2264229" y="2641600"/>
              <a:ext cx="0" cy="602340"/>
            </a:xfrm>
            <a:prstGeom prst="straightConnector1">
              <a:avLst/>
            </a:prstGeom>
            <a:ln w="12700">
              <a:solidFill>
                <a:srgbClr val="E9BB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36">
              <a:extLst>
                <a:ext uri="{FF2B5EF4-FFF2-40B4-BE49-F238E27FC236}">
                  <a16:creationId xmlns:a16="http://schemas.microsoft.com/office/drawing/2014/main" id="{504D1693-AFC9-0643-A4F6-3E2C8E96313B}"/>
                </a:ext>
              </a:extLst>
            </p:cNvPr>
            <p:cNvCxnSpPr/>
            <p:nvPr/>
          </p:nvCxnSpPr>
          <p:spPr>
            <a:xfrm flipV="1">
              <a:off x="2416629" y="2623455"/>
              <a:ext cx="0" cy="620485"/>
            </a:xfrm>
            <a:prstGeom prst="straightConnector1">
              <a:avLst/>
            </a:prstGeom>
            <a:ln w="12700">
              <a:solidFill>
                <a:srgbClr val="E9BB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FEA495E9-4987-8649-9DB0-A3736BA0F196}"/>
              </a:ext>
            </a:extLst>
          </p:cNvPr>
          <p:cNvGrpSpPr/>
          <p:nvPr/>
        </p:nvGrpSpPr>
        <p:grpSpPr>
          <a:xfrm rot="2700000">
            <a:off x="5509945" y="3236792"/>
            <a:ext cx="162505" cy="294075"/>
            <a:chOff x="2264229" y="2623455"/>
            <a:chExt cx="152400" cy="620485"/>
          </a:xfrm>
        </p:grpSpPr>
        <p:cxnSp>
          <p:nvCxnSpPr>
            <p:cNvPr id="62" name="直接箭头连接符 35">
              <a:extLst>
                <a:ext uri="{FF2B5EF4-FFF2-40B4-BE49-F238E27FC236}">
                  <a16:creationId xmlns:a16="http://schemas.microsoft.com/office/drawing/2014/main" id="{34756427-9EF3-B746-8784-7807D4E7D4B0}"/>
                </a:ext>
              </a:extLst>
            </p:cNvPr>
            <p:cNvCxnSpPr/>
            <p:nvPr/>
          </p:nvCxnSpPr>
          <p:spPr>
            <a:xfrm>
              <a:off x="2264229" y="2641600"/>
              <a:ext cx="0" cy="602340"/>
            </a:xfrm>
            <a:prstGeom prst="straightConnector1">
              <a:avLst/>
            </a:prstGeom>
            <a:ln w="12700">
              <a:solidFill>
                <a:srgbClr val="E9BB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箭头连接符 36">
              <a:extLst>
                <a:ext uri="{FF2B5EF4-FFF2-40B4-BE49-F238E27FC236}">
                  <a16:creationId xmlns:a16="http://schemas.microsoft.com/office/drawing/2014/main" id="{57016A75-8126-1941-AAA4-F76DA6D7AAE9}"/>
                </a:ext>
              </a:extLst>
            </p:cNvPr>
            <p:cNvCxnSpPr/>
            <p:nvPr/>
          </p:nvCxnSpPr>
          <p:spPr>
            <a:xfrm flipV="1">
              <a:off x="2416629" y="2623455"/>
              <a:ext cx="0" cy="620485"/>
            </a:xfrm>
            <a:prstGeom prst="straightConnector1">
              <a:avLst/>
            </a:prstGeom>
            <a:ln w="12700">
              <a:solidFill>
                <a:srgbClr val="E9BB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3C9DDE7C-AC95-6046-9598-4BB52C09E0BF}"/>
              </a:ext>
            </a:extLst>
          </p:cNvPr>
          <p:cNvGrpSpPr/>
          <p:nvPr/>
        </p:nvGrpSpPr>
        <p:grpSpPr>
          <a:xfrm rot="18900000">
            <a:off x="7111628" y="3217406"/>
            <a:ext cx="162505" cy="294075"/>
            <a:chOff x="2264229" y="2623455"/>
            <a:chExt cx="152400" cy="620485"/>
          </a:xfrm>
        </p:grpSpPr>
        <p:cxnSp>
          <p:nvCxnSpPr>
            <p:cNvPr id="65" name="直接箭头连接符 35">
              <a:extLst>
                <a:ext uri="{FF2B5EF4-FFF2-40B4-BE49-F238E27FC236}">
                  <a16:creationId xmlns:a16="http://schemas.microsoft.com/office/drawing/2014/main" id="{928A7A7F-9747-0047-9B23-C5EB81675CF1}"/>
                </a:ext>
              </a:extLst>
            </p:cNvPr>
            <p:cNvCxnSpPr/>
            <p:nvPr/>
          </p:nvCxnSpPr>
          <p:spPr>
            <a:xfrm>
              <a:off x="2264229" y="2641600"/>
              <a:ext cx="0" cy="602340"/>
            </a:xfrm>
            <a:prstGeom prst="straightConnector1">
              <a:avLst/>
            </a:prstGeom>
            <a:ln w="12700">
              <a:solidFill>
                <a:srgbClr val="E9BB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箭头连接符 36">
              <a:extLst>
                <a:ext uri="{FF2B5EF4-FFF2-40B4-BE49-F238E27FC236}">
                  <a16:creationId xmlns:a16="http://schemas.microsoft.com/office/drawing/2014/main" id="{6BC899C5-BF27-2943-9F3E-1E3636C05331}"/>
                </a:ext>
              </a:extLst>
            </p:cNvPr>
            <p:cNvCxnSpPr/>
            <p:nvPr/>
          </p:nvCxnSpPr>
          <p:spPr>
            <a:xfrm flipV="1">
              <a:off x="2416629" y="2623455"/>
              <a:ext cx="0" cy="620485"/>
            </a:xfrm>
            <a:prstGeom prst="straightConnector1">
              <a:avLst/>
            </a:prstGeom>
            <a:ln w="12700">
              <a:solidFill>
                <a:srgbClr val="E9BB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9485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AA188F-2D28-F54E-94CF-A1F80EFA4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96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椭圆 27">
            <a:extLst>
              <a:ext uri="{FF2B5EF4-FFF2-40B4-BE49-F238E27FC236}">
                <a16:creationId xmlns:a16="http://schemas.microsoft.com/office/drawing/2014/main" id="{843C4F2F-1020-3B4C-AA24-C85E40C56F8A}"/>
              </a:ext>
            </a:extLst>
          </p:cNvPr>
          <p:cNvSpPr/>
          <p:nvPr/>
        </p:nvSpPr>
        <p:spPr>
          <a:xfrm rot="18050736">
            <a:off x="3390588" y="1265933"/>
            <a:ext cx="2362824" cy="2362824"/>
          </a:xfrm>
          <a:prstGeom prst="ellipse">
            <a:avLst/>
          </a:prstGeom>
          <a:gradFill>
            <a:gsLst>
              <a:gs pos="0">
                <a:srgbClr val="4F4F5E">
                  <a:alpha val="33000"/>
                </a:srgbClr>
              </a:gs>
              <a:gs pos="100000">
                <a:srgbClr val="302E31">
                  <a:alpha val="3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   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3CBBB75A-2AA9-464F-ADB9-C4A7CC1BB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780" y="1761125"/>
            <a:ext cx="1372441" cy="1372441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B773703D-5B41-E641-B1E5-8717D83181A1}"/>
              </a:ext>
            </a:extLst>
          </p:cNvPr>
          <p:cNvSpPr txBox="1"/>
          <p:nvPr/>
        </p:nvSpPr>
        <p:spPr>
          <a:xfrm>
            <a:off x="2242408" y="4109744"/>
            <a:ext cx="46591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00" spc="40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聚焦新基建设施建设，为产业互联网赋能</a:t>
            </a:r>
          </a:p>
        </p:txBody>
      </p:sp>
      <p:sp>
        <p:nvSpPr>
          <p:cNvPr id="13" name="标题 2">
            <a:extLst>
              <a:ext uri="{FF2B5EF4-FFF2-40B4-BE49-F238E27FC236}">
                <a16:creationId xmlns:a16="http://schemas.microsoft.com/office/drawing/2014/main" id="{F52A1FA3-146A-7347-9AF0-17CAA5266C80}"/>
              </a:ext>
            </a:extLst>
          </p:cNvPr>
          <p:cNvSpPr txBox="1">
            <a:spLocks/>
          </p:cNvSpPr>
          <p:nvPr/>
        </p:nvSpPr>
        <p:spPr>
          <a:xfrm>
            <a:off x="4055194" y="1832766"/>
            <a:ext cx="1081213" cy="10055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rgbClr val="E9BB7A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开放 </a:t>
            </a:r>
            <a:endParaRPr lang="en-US" altLang="zh-CN" sz="2000" spc="300" dirty="0">
              <a:solidFill>
                <a:srgbClr val="E9BB7A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rgbClr val="E9BB7A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中立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4E8888F-7938-4545-AC46-3A92A4EDB0CB}"/>
              </a:ext>
            </a:extLst>
          </p:cNvPr>
          <p:cNvSpPr/>
          <p:nvPr/>
        </p:nvSpPr>
        <p:spPr>
          <a:xfrm>
            <a:off x="332899" y="1499945"/>
            <a:ext cx="209779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zh-CN" altLang="en-US" sz="16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+mj-cs"/>
              </a:rPr>
              <a:t>智慧社区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4A7EEFD-C7BB-D543-8E83-ED5BCFB3B4C1}"/>
              </a:ext>
            </a:extLst>
          </p:cNvPr>
          <p:cNvSpPr/>
          <p:nvPr/>
        </p:nvSpPr>
        <p:spPr>
          <a:xfrm>
            <a:off x="559668" y="3157924"/>
            <a:ext cx="1871025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zh-CN" altLang="en-US" sz="16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+mj-cs"/>
              </a:rPr>
              <a:t>智能制造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942741A-F15D-2B47-9D8C-14410BB6E408}"/>
              </a:ext>
            </a:extLst>
          </p:cNvPr>
          <p:cNvSpPr/>
          <p:nvPr/>
        </p:nvSpPr>
        <p:spPr>
          <a:xfrm>
            <a:off x="6771406" y="1499945"/>
            <a:ext cx="1871025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16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+mj-cs"/>
              </a:rPr>
              <a:t>能源能耗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5304FFF-B613-BD45-A4F0-5094A0A92738}"/>
              </a:ext>
            </a:extLst>
          </p:cNvPr>
          <p:cNvSpPr/>
          <p:nvPr/>
        </p:nvSpPr>
        <p:spPr>
          <a:xfrm>
            <a:off x="6771406" y="3157924"/>
            <a:ext cx="1871025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16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+mj-cs"/>
              </a:rPr>
              <a:t>新 零 售</a:t>
            </a:r>
          </a:p>
        </p:txBody>
      </p:sp>
      <p:sp>
        <p:nvSpPr>
          <p:cNvPr id="20" name="标题 2">
            <a:extLst>
              <a:ext uri="{FF2B5EF4-FFF2-40B4-BE49-F238E27FC236}">
                <a16:creationId xmlns:a16="http://schemas.microsoft.com/office/drawing/2014/main" id="{3F5A6CB7-CDB3-1E41-8180-735119AACE81}"/>
              </a:ext>
            </a:extLst>
          </p:cNvPr>
          <p:cNvSpPr txBox="1">
            <a:spLocks/>
          </p:cNvSpPr>
          <p:nvPr/>
        </p:nvSpPr>
        <p:spPr>
          <a:xfrm>
            <a:off x="2782661" y="376880"/>
            <a:ext cx="357867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2400" spc="40" dirty="0"/>
              <a:t>产业互联网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2DD8DE2-454E-A44B-8E69-5176562BDA67}"/>
              </a:ext>
            </a:extLst>
          </p:cNvPr>
          <p:cNvSpPr/>
          <p:nvPr/>
        </p:nvSpPr>
        <p:spPr>
          <a:xfrm>
            <a:off x="4272270" y="1399086"/>
            <a:ext cx="5693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000" dirty="0">
                <a:solidFill>
                  <a:srgbClr val="D9D9D9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云计算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02581EC-10D9-0C4A-8E02-AEEA3AA103C3}"/>
              </a:ext>
            </a:extLst>
          </p:cNvPr>
          <p:cNvSpPr/>
          <p:nvPr/>
        </p:nvSpPr>
        <p:spPr>
          <a:xfrm>
            <a:off x="5318281" y="2137599"/>
            <a:ext cx="3485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rgbClr val="D9D9D9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大数据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224898F3-5C44-1B4A-BE8C-B4AB43E85B50}"/>
              </a:ext>
            </a:extLst>
          </p:cNvPr>
          <p:cNvSpPr/>
          <p:nvPr/>
        </p:nvSpPr>
        <p:spPr>
          <a:xfrm>
            <a:off x="3528262" y="2137599"/>
            <a:ext cx="3018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rgbClr val="D9D9D9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物联网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56EE197-D6B1-8F42-99C1-44E69598873A}"/>
              </a:ext>
            </a:extLst>
          </p:cNvPr>
          <p:cNvSpPr/>
          <p:nvPr/>
        </p:nvSpPr>
        <p:spPr>
          <a:xfrm>
            <a:off x="4223186" y="3220342"/>
            <a:ext cx="6976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000" dirty="0">
                <a:solidFill>
                  <a:srgbClr val="D9D9D9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人工智能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9DB04DA-D161-E748-8F94-E3673DB89F27}"/>
              </a:ext>
            </a:extLst>
          </p:cNvPr>
          <p:cNvGrpSpPr>
            <a:grpSpLocks noChangeAspect="1"/>
          </p:cNvGrpSpPr>
          <p:nvPr/>
        </p:nvGrpSpPr>
        <p:grpSpPr>
          <a:xfrm>
            <a:off x="2427656" y="1539718"/>
            <a:ext cx="217359" cy="216000"/>
            <a:chOff x="984988" y="1526852"/>
            <a:chExt cx="471279" cy="47127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6723ACF9-B392-1C4E-96EE-B157F5DE8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4988" y="1526852"/>
              <a:ext cx="471279" cy="47127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A125827C-E499-A349-940B-812B3049E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0954" y="1643933"/>
              <a:ext cx="259345" cy="237115"/>
            </a:xfrm>
            <a:prstGeom prst="rect">
              <a:avLst/>
            </a:prstGeom>
          </p:spPr>
        </p:pic>
      </p:grpSp>
      <p:sp>
        <p:nvSpPr>
          <p:cNvPr id="49" name="椭圆 48">
            <a:extLst>
              <a:ext uri="{FF2B5EF4-FFF2-40B4-BE49-F238E27FC236}">
                <a16:creationId xmlns:a16="http://schemas.microsoft.com/office/drawing/2014/main" id="{1CEA9A94-C060-3B49-A6B6-A2FE35D1962B}"/>
              </a:ext>
            </a:extLst>
          </p:cNvPr>
          <p:cNvSpPr/>
          <p:nvPr/>
        </p:nvSpPr>
        <p:spPr>
          <a:xfrm>
            <a:off x="4556964" y="2424487"/>
            <a:ext cx="45719" cy="45719"/>
          </a:xfrm>
          <a:prstGeom prst="ellipse">
            <a:avLst/>
          </a:prstGeom>
          <a:solidFill>
            <a:srgbClr val="E9B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E9BB7A"/>
              </a:solidFill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22E4C906-E74C-FA4B-BEC9-7652A0C91BED}"/>
              </a:ext>
            </a:extLst>
          </p:cNvPr>
          <p:cNvGrpSpPr>
            <a:grpSpLocks noChangeAspect="1"/>
          </p:cNvGrpSpPr>
          <p:nvPr/>
        </p:nvGrpSpPr>
        <p:grpSpPr>
          <a:xfrm>
            <a:off x="2427656" y="3187935"/>
            <a:ext cx="216000" cy="216000"/>
            <a:chOff x="984988" y="1526852"/>
            <a:chExt cx="471279" cy="471279"/>
          </a:xfrm>
        </p:grpSpPr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C764E479-6595-AC48-A0DB-484EDEB7B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4988" y="1526852"/>
              <a:ext cx="471279" cy="471279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C0E19E72-7C41-644C-9FEE-685EA8EA8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1708" y="1643933"/>
              <a:ext cx="177836" cy="237115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DC90652A-0C58-DB4E-A681-A1F9E7879FE7}"/>
              </a:ext>
            </a:extLst>
          </p:cNvPr>
          <p:cNvGrpSpPr>
            <a:grpSpLocks noChangeAspect="1"/>
          </p:cNvGrpSpPr>
          <p:nvPr/>
        </p:nvGrpSpPr>
        <p:grpSpPr>
          <a:xfrm>
            <a:off x="6529452" y="1539612"/>
            <a:ext cx="217358" cy="216000"/>
            <a:chOff x="984988" y="1526852"/>
            <a:chExt cx="471279" cy="471279"/>
          </a:xfrm>
        </p:grpSpPr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D11A0BFC-1B0D-3846-A3F6-CDDC175D8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4988" y="1526852"/>
              <a:ext cx="471279" cy="471279"/>
            </a:xfrm>
            <a:prstGeom prst="rect">
              <a:avLst/>
            </a:prstGeom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127EFC19-75AE-5C43-B099-9D1EB634C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8839" y="1643933"/>
              <a:ext cx="183573" cy="237115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74C8A030-BD47-EF47-A7DD-0F7FDF3CCAAB}"/>
              </a:ext>
            </a:extLst>
          </p:cNvPr>
          <p:cNvGrpSpPr/>
          <p:nvPr/>
        </p:nvGrpSpPr>
        <p:grpSpPr>
          <a:xfrm>
            <a:off x="6529452" y="3187754"/>
            <a:ext cx="217359" cy="216000"/>
            <a:chOff x="6529452" y="3187754"/>
            <a:chExt cx="217359" cy="216000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F8F6C0B8-7BCA-BB4C-B4BC-421F93FE5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9452" y="3187754"/>
              <a:ext cx="217359" cy="216000"/>
            </a:xfrm>
            <a:prstGeom prst="rect">
              <a:avLst/>
            </a:prstGeom>
          </p:spPr>
        </p:pic>
        <p:sp>
          <p:nvSpPr>
            <p:cNvPr id="4" name="图形 2">
              <a:extLst>
                <a:ext uri="{FF2B5EF4-FFF2-40B4-BE49-F238E27FC236}">
                  <a16:creationId xmlns:a16="http://schemas.microsoft.com/office/drawing/2014/main" id="{53AD0DC4-D611-8344-AF3F-08A31FA802A2}"/>
                </a:ext>
              </a:extLst>
            </p:cNvPr>
            <p:cNvSpPr/>
            <p:nvPr/>
          </p:nvSpPr>
          <p:spPr>
            <a:xfrm>
              <a:off x="6583968" y="3244771"/>
              <a:ext cx="108322" cy="100314"/>
            </a:xfrm>
            <a:custGeom>
              <a:avLst/>
              <a:gdLst>
                <a:gd name="connsiteX0" fmla="*/ 1753299 w 1778001"/>
                <a:gd name="connsiteY0" fmla="*/ 382746 h 1646555"/>
                <a:gd name="connsiteX1" fmla="*/ 1612298 w 1778001"/>
                <a:gd name="connsiteY1" fmla="*/ 106394 h 1646555"/>
                <a:gd name="connsiteX2" fmla="*/ 1438593 w 1778001"/>
                <a:gd name="connsiteY2" fmla="*/ 0 h 1646555"/>
                <a:gd name="connsiteX3" fmla="*/ 339408 w 1778001"/>
                <a:gd name="connsiteY3" fmla="*/ 0 h 1646555"/>
                <a:gd name="connsiteX4" fmla="*/ 165704 w 1778001"/>
                <a:gd name="connsiteY4" fmla="*/ 106394 h 1646555"/>
                <a:gd name="connsiteX5" fmla="*/ 24702 w 1778001"/>
                <a:gd name="connsiteY5" fmla="*/ 382746 h 1646555"/>
                <a:gd name="connsiteX6" fmla="*/ 257398 w 1778001"/>
                <a:gd name="connsiteY6" fmla="*/ 790035 h 1646555"/>
                <a:gd name="connsiteX7" fmla="*/ 533210 w 1778001"/>
                <a:gd name="connsiteY7" fmla="*/ 658241 h 1646555"/>
                <a:gd name="connsiteX8" fmla="*/ 621009 w 1778001"/>
                <a:gd name="connsiteY8" fmla="*/ 641170 h 1646555"/>
                <a:gd name="connsiteX9" fmla="*/ 638081 w 1778001"/>
                <a:gd name="connsiteY9" fmla="*/ 658241 h 1646555"/>
                <a:gd name="connsiteX10" fmla="*/ 889001 w 1778001"/>
                <a:gd name="connsiteY10" fmla="*/ 791051 h 1646555"/>
                <a:gd name="connsiteX11" fmla="*/ 1139921 w 1778001"/>
                <a:gd name="connsiteY11" fmla="*/ 658241 h 1646555"/>
                <a:gd name="connsiteX12" fmla="*/ 1227720 w 1778001"/>
                <a:gd name="connsiteY12" fmla="*/ 641170 h 1646555"/>
                <a:gd name="connsiteX13" fmla="*/ 1244791 w 1778001"/>
                <a:gd name="connsiteY13" fmla="*/ 658241 h 1646555"/>
                <a:gd name="connsiteX14" fmla="*/ 1520604 w 1778001"/>
                <a:gd name="connsiteY14" fmla="*/ 790035 h 1646555"/>
                <a:gd name="connsiteX15" fmla="*/ 1753299 w 1778001"/>
                <a:gd name="connsiteY15" fmla="*/ 382746 h 1646555"/>
                <a:gd name="connsiteX16" fmla="*/ 1548766 w 1778001"/>
                <a:gd name="connsiteY16" fmla="*/ 914717 h 1646555"/>
                <a:gd name="connsiteX17" fmla="*/ 1495712 w 1778001"/>
                <a:gd name="connsiteY17" fmla="*/ 918020 h 1646555"/>
                <a:gd name="connsiteX18" fmla="*/ 1232441 w 1778001"/>
                <a:gd name="connsiteY18" fmla="*/ 828135 h 1646555"/>
                <a:gd name="connsiteX19" fmla="*/ 1152240 w 1778001"/>
                <a:gd name="connsiteY19" fmla="*/ 828135 h 1646555"/>
                <a:gd name="connsiteX20" fmla="*/ 889001 w 1778001"/>
                <a:gd name="connsiteY20" fmla="*/ 918020 h 1646555"/>
                <a:gd name="connsiteX21" fmla="*/ 625730 w 1778001"/>
                <a:gd name="connsiteY21" fmla="*/ 828135 h 1646555"/>
                <a:gd name="connsiteX22" fmla="*/ 545529 w 1778001"/>
                <a:gd name="connsiteY22" fmla="*/ 828135 h 1646555"/>
                <a:gd name="connsiteX23" fmla="*/ 229807 w 1778001"/>
                <a:gd name="connsiteY23" fmla="*/ 914781 h 1646555"/>
                <a:gd name="connsiteX24" fmla="*/ 159247 w 1778001"/>
                <a:gd name="connsiteY24" fmla="*/ 969529 h 1646555"/>
                <a:gd name="connsiteX25" fmla="*/ 158751 w 1778001"/>
                <a:gd name="connsiteY25" fmla="*/ 977551 h 1646555"/>
                <a:gd name="connsiteX26" fmla="*/ 158751 w 1778001"/>
                <a:gd name="connsiteY26" fmla="*/ 1517841 h 1646555"/>
                <a:gd name="connsiteX27" fmla="*/ 284068 w 1778001"/>
                <a:gd name="connsiteY27" fmla="*/ 1646555 h 1646555"/>
                <a:gd name="connsiteX28" fmla="*/ 1493965 w 1778001"/>
                <a:gd name="connsiteY28" fmla="*/ 1646555 h 1646555"/>
                <a:gd name="connsiteX29" fmla="*/ 1619283 w 1778001"/>
                <a:gd name="connsiteY29" fmla="*/ 1517841 h 1646555"/>
                <a:gd name="connsiteX30" fmla="*/ 1619283 w 1778001"/>
                <a:gd name="connsiteY30" fmla="*/ 977741 h 1646555"/>
                <a:gd name="connsiteX31" fmla="*/ 1548766 w 1778001"/>
                <a:gd name="connsiteY31" fmla="*/ 914717 h 1646555"/>
                <a:gd name="connsiteX32" fmla="*/ 1285273 w 1778001"/>
                <a:gd name="connsiteY32" fmla="*/ 1394143 h 1646555"/>
                <a:gd name="connsiteX33" fmla="*/ 492697 w 1778001"/>
                <a:gd name="connsiteY33" fmla="*/ 1394143 h 1646555"/>
                <a:gd name="connsiteX34" fmla="*/ 429197 w 1778001"/>
                <a:gd name="connsiteY34" fmla="*/ 1330643 h 1646555"/>
                <a:gd name="connsiteX35" fmla="*/ 492697 w 1778001"/>
                <a:gd name="connsiteY35" fmla="*/ 1267143 h 1646555"/>
                <a:gd name="connsiteX36" fmla="*/ 1285273 w 1778001"/>
                <a:gd name="connsiteY36" fmla="*/ 1267143 h 1646555"/>
                <a:gd name="connsiteX37" fmla="*/ 1348773 w 1778001"/>
                <a:gd name="connsiteY37" fmla="*/ 1330643 h 1646555"/>
                <a:gd name="connsiteX38" fmla="*/ 1285273 w 1778001"/>
                <a:gd name="connsiteY38" fmla="*/ 1394143 h 164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778001" h="1646555">
                  <a:moveTo>
                    <a:pt x="1753299" y="382746"/>
                  </a:moveTo>
                  <a:lnTo>
                    <a:pt x="1612298" y="106394"/>
                  </a:lnTo>
                  <a:cubicBezTo>
                    <a:pt x="1578997" y="41099"/>
                    <a:pt x="1511890" y="-4"/>
                    <a:pt x="1438593" y="0"/>
                  </a:cubicBezTo>
                  <a:lnTo>
                    <a:pt x="339408" y="0"/>
                  </a:lnTo>
                  <a:cubicBezTo>
                    <a:pt x="266111" y="-4"/>
                    <a:pt x="199005" y="41099"/>
                    <a:pt x="165704" y="106394"/>
                  </a:cubicBezTo>
                  <a:lnTo>
                    <a:pt x="24702" y="382746"/>
                  </a:lnTo>
                  <a:cubicBezTo>
                    <a:pt x="-53561" y="562166"/>
                    <a:pt x="62294" y="774192"/>
                    <a:pt x="257398" y="790035"/>
                  </a:cubicBezTo>
                  <a:cubicBezTo>
                    <a:pt x="366379" y="799079"/>
                    <a:pt x="471781" y="748713"/>
                    <a:pt x="533210" y="658241"/>
                  </a:cubicBezTo>
                  <a:cubicBezTo>
                    <a:pt x="552741" y="629282"/>
                    <a:pt x="592050" y="621639"/>
                    <a:pt x="621009" y="641170"/>
                  </a:cubicBezTo>
                  <a:cubicBezTo>
                    <a:pt x="627743" y="645711"/>
                    <a:pt x="633539" y="651507"/>
                    <a:pt x="638081" y="658241"/>
                  </a:cubicBezTo>
                  <a:cubicBezTo>
                    <a:pt x="692659" y="738410"/>
                    <a:pt x="784670" y="791051"/>
                    <a:pt x="889001" y="791051"/>
                  </a:cubicBezTo>
                  <a:cubicBezTo>
                    <a:pt x="993331" y="791051"/>
                    <a:pt x="1085311" y="738410"/>
                    <a:pt x="1139921" y="658241"/>
                  </a:cubicBezTo>
                  <a:cubicBezTo>
                    <a:pt x="1159452" y="629282"/>
                    <a:pt x="1198761" y="621639"/>
                    <a:pt x="1227720" y="641170"/>
                  </a:cubicBezTo>
                  <a:cubicBezTo>
                    <a:pt x="1234454" y="645711"/>
                    <a:pt x="1240250" y="651507"/>
                    <a:pt x="1244791" y="658241"/>
                  </a:cubicBezTo>
                  <a:cubicBezTo>
                    <a:pt x="1306220" y="748713"/>
                    <a:pt x="1411622" y="799079"/>
                    <a:pt x="1520604" y="790035"/>
                  </a:cubicBezTo>
                  <a:cubicBezTo>
                    <a:pt x="1715707" y="774192"/>
                    <a:pt x="1831563" y="562166"/>
                    <a:pt x="1753299" y="382746"/>
                  </a:cubicBezTo>
                  <a:close/>
                  <a:moveTo>
                    <a:pt x="1548766" y="914717"/>
                  </a:moveTo>
                  <a:cubicBezTo>
                    <a:pt x="1531164" y="916890"/>
                    <a:pt x="1513447" y="917992"/>
                    <a:pt x="1495712" y="918020"/>
                  </a:cubicBezTo>
                  <a:cubicBezTo>
                    <a:pt x="1400420" y="918051"/>
                    <a:pt x="1307817" y="886435"/>
                    <a:pt x="1232441" y="828135"/>
                  </a:cubicBezTo>
                  <a:cubicBezTo>
                    <a:pt x="1208890" y="809686"/>
                    <a:pt x="1175791" y="809686"/>
                    <a:pt x="1152240" y="828135"/>
                  </a:cubicBezTo>
                  <a:cubicBezTo>
                    <a:pt x="1076868" y="886420"/>
                    <a:pt x="984280" y="918034"/>
                    <a:pt x="889001" y="918020"/>
                  </a:cubicBezTo>
                  <a:cubicBezTo>
                    <a:pt x="793710" y="918051"/>
                    <a:pt x="701106" y="886435"/>
                    <a:pt x="625730" y="828135"/>
                  </a:cubicBezTo>
                  <a:cubicBezTo>
                    <a:pt x="602179" y="809686"/>
                    <a:pt x="569080" y="809686"/>
                    <a:pt x="545529" y="828135"/>
                  </a:cubicBezTo>
                  <a:cubicBezTo>
                    <a:pt x="455821" y="897498"/>
                    <a:pt x="342354" y="928637"/>
                    <a:pt x="229807" y="914781"/>
                  </a:cubicBezTo>
                  <a:cubicBezTo>
                    <a:pt x="195204" y="910415"/>
                    <a:pt x="163614" y="934926"/>
                    <a:pt x="159247" y="969529"/>
                  </a:cubicBezTo>
                  <a:cubicBezTo>
                    <a:pt x="158912" y="972190"/>
                    <a:pt x="158746" y="974869"/>
                    <a:pt x="158751" y="977551"/>
                  </a:cubicBezTo>
                  <a:lnTo>
                    <a:pt x="158751" y="1517841"/>
                  </a:lnTo>
                  <a:cubicBezTo>
                    <a:pt x="158751" y="1588929"/>
                    <a:pt x="214853" y="1646555"/>
                    <a:pt x="284068" y="1646555"/>
                  </a:cubicBezTo>
                  <a:lnTo>
                    <a:pt x="1493965" y="1646555"/>
                  </a:lnTo>
                  <a:cubicBezTo>
                    <a:pt x="1563180" y="1646555"/>
                    <a:pt x="1619283" y="1588929"/>
                    <a:pt x="1619283" y="1517841"/>
                  </a:cubicBezTo>
                  <a:lnTo>
                    <a:pt x="1619283" y="977741"/>
                  </a:lnTo>
                  <a:cubicBezTo>
                    <a:pt x="1619251" y="939864"/>
                    <a:pt x="1586294" y="909892"/>
                    <a:pt x="1548766" y="914717"/>
                  </a:cubicBezTo>
                  <a:close/>
                  <a:moveTo>
                    <a:pt x="1285273" y="1394143"/>
                  </a:moveTo>
                  <a:lnTo>
                    <a:pt x="492697" y="1394143"/>
                  </a:lnTo>
                  <a:cubicBezTo>
                    <a:pt x="457772" y="1394143"/>
                    <a:pt x="429197" y="1365568"/>
                    <a:pt x="429197" y="1330643"/>
                  </a:cubicBezTo>
                  <a:cubicBezTo>
                    <a:pt x="429197" y="1295718"/>
                    <a:pt x="457772" y="1267143"/>
                    <a:pt x="492697" y="1267143"/>
                  </a:cubicBezTo>
                  <a:lnTo>
                    <a:pt x="1285273" y="1267143"/>
                  </a:lnTo>
                  <a:cubicBezTo>
                    <a:pt x="1320198" y="1267143"/>
                    <a:pt x="1348773" y="1295718"/>
                    <a:pt x="1348773" y="1330643"/>
                  </a:cubicBezTo>
                  <a:cubicBezTo>
                    <a:pt x="1348773" y="1365568"/>
                    <a:pt x="1320198" y="1394143"/>
                    <a:pt x="1285273" y="1394143"/>
                  </a:cubicBezTo>
                  <a:close/>
                </a:path>
              </a:pathLst>
            </a:custGeom>
            <a:gradFill>
              <a:gsLst>
                <a:gs pos="41000">
                  <a:srgbClr val="EABD7D"/>
                </a:gs>
                <a:gs pos="0">
                  <a:srgbClr val="F0D496"/>
                </a:gs>
                <a:gs pos="100000">
                  <a:srgbClr val="A78C5E"/>
                </a:gs>
              </a:gsLst>
              <a:lin ang="5400000" scaled="1"/>
            </a:gra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896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E9F45810-DCFE-604C-9CD8-6715B4F5FB48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71844" y="1300306"/>
            <a:ext cx="1897645" cy="251816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614FA44-CCC5-964E-818B-CFFA3F18F773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620100" y="1300306"/>
            <a:ext cx="1897645" cy="2518162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C00B2A39-47A0-E54E-9DDC-4832569B2C04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4667420" y="1284186"/>
            <a:ext cx="1897645" cy="2534282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8354E7BD-B9A9-8C4C-8EE6-A1AAA796A84C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6715676" y="1284186"/>
            <a:ext cx="1897645" cy="2534282"/>
          </a:xfrm>
          <a:prstGeom prst="rect">
            <a:avLst/>
          </a:prstGeom>
        </p:spPr>
      </p:pic>
      <p:sp>
        <p:nvSpPr>
          <p:cNvPr id="23" name="TextBox 1">
            <a:extLst>
              <a:ext uri="{FF2B5EF4-FFF2-40B4-BE49-F238E27FC236}">
                <a16:creationId xmlns:a16="http://schemas.microsoft.com/office/drawing/2014/main" id="{31D1EA4B-E3CA-5946-97AE-DD06C5D3432E}"/>
              </a:ext>
            </a:extLst>
          </p:cNvPr>
          <p:cNvSpPr txBox="1"/>
          <p:nvPr/>
        </p:nvSpPr>
        <p:spPr>
          <a:xfrm>
            <a:off x="994505" y="1387683"/>
            <a:ext cx="1159349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痛点</a:t>
            </a:r>
            <a:endParaRPr lang="en-US" altLang="zh-CN" sz="16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CD76C57-7ABA-1F4A-BA44-1E2AFF56D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16" y="1563321"/>
            <a:ext cx="110468" cy="269858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083C52E3-0D84-9440-9AA5-BD918320A29D}"/>
              </a:ext>
            </a:extLst>
          </p:cNvPr>
          <p:cNvSpPr/>
          <p:nvPr/>
        </p:nvSpPr>
        <p:spPr>
          <a:xfrm flipV="1">
            <a:off x="894153" y="1785646"/>
            <a:ext cx="47532" cy="47532"/>
          </a:xfrm>
          <a:prstGeom prst="rect">
            <a:avLst/>
          </a:prstGeom>
          <a:solidFill>
            <a:srgbClr val="E6D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30" name="TextBox 1">
            <a:extLst>
              <a:ext uri="{FF2B5EF4-FFF2-40B4-BE49-F238E27FC236}">
                <a16:creationId xmlns:a16="http://schemas.microsoft.com/office/drawing/2014/main" id="{1E46274F-C48F-C940-8105-526ACBCCEDBA}"/>
              </a:ext>
            </a:extLst>
          </p:cNvPr>
          <p:cNvSpPr txBox="1"/>
          <p:nvPr/>
        </p:nvSpPr>
        <p:spPr>
          <a:xfrm>
            <a:off x="3058805" y="1387683"/>
            <a:ext cx="1159349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痛点</a:t>
            </a:r>
            <a:endParaRPr lang="en-US" altLang="zh-CN" sz="16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8B0E6F7-C554-DA49-B3B2-72D2C7CEB211}"/>
              </a:ext>
            </a:extLst>
          </p:cNvPr>
          <p:cNvSpPr/>
          <p:nvPr/>
        </p:nvSpPr>
        <p:spPr>
          <a:xfrm flipV="1">
            <a:off x="3001032" y="1785646"/>
            <a:ext cx="47532" cy="47532"/>
          </a:xfrm>
          <a:prstGeom prst="rect">
            <a:avLst/>
          </a:prstGeom>
          <a:solidFill>
            <a:srgbClr val="E6D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57713B4-8C7C-CE45-82F9-A8046C3AB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5096" y="1560139"/>
            <a:ext cx="203851" cy="271801"/>
          </a:xfrm>
          <a:prstGeom prst="rect">
            <a:avLst/>
          </a:prstGeom>
        </p:spPr>
      </p:pic>
      <p:sp>
        <p:nvSpPr>
          <p:cNvPr id="33" name="TextBox 1">
            <a:extLst>
              <a:ext uri="{FF2B5EF4-FFF2-40B4-BE49-F238E27FC236}">
                <a16:creationId xmlns:a16="http://schemas.microsoft.com/office/drawing/2014/main" id="{4BE3346F-1960-2349-BFB9-B9270D808BEC}"/>
              </a:ext>
            </a:extLst>
          </p:cNvPr>
          <p:cNvSpPr txBox="1"/>
          <p:nvPr/>
        </p:nvSpPr>
        <p:spPr>
          <a:xfrm>
            <a:off x="5194239" y="1387683"/>
            <a:ext cx="1159349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痛点</a:t>
            </a:r>
            <a:endParaRPr lang="en-US" altLang="zh-CN" sz="16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charset="-122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D5CBFBC4-7E19-F845-AB26-C98AB5A6098E}"/>
              </a:ext>
            </a:extLst>
          </p:cNvPr>
          <p:cNvSpPr/>
          <p:nvPr/>
        </p:nvSpPr>
        <p:spPr>
          <a:xfrm flipV="1">
            <a:off x="5093887" y="1785646"/>
            <a:ext cx="47532" cy="47532"/>
          </a:xfrm>
          <a:prstGeom prst="rect">
            <a:avLst/>
          </a:prstGeom>
          <a:solidFill>
            <a:srgbClr val="E6D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42" name="TextBox 1">
            <a:extLst>
              <a:ext uri="{FF2B5EF4-FFF2-40B4-BE49-F238E27FC236}">
                <a16:creationId xmlns:a16="http://schemas.microsoft.com/office/drawing/2014/main" id="{30B2BD40-D1ED-6D4D-B83C-AD5D2E01D3BF}"/>
              </a:ext>
            </a:extLst>
          </p:cNvPr>
          <p:cNvSpPr txBox="1"/>
          <p:nvPr/>
        </p:nvSpPr>
        <p:spPr>
          <a:xfrm>
            <a:off x="7200494" y="1387683"/>
            <a:ext cx="1159349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痛点</a:t>
            </a:r>
            <a:endParaRPr lang="en-US" altLang="zh-CN" sz="16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charset="-122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998000CC-79A5-E94A-9572-59486A114664}"/>
              </a:ext>
            </a:extLst>
          </p:cNvPr>
          <p:cNvSpPr/>
          <p:nvPr/>
        </p:nvSpPr>
        <p:spPr>
          <a:xfrm flipV="1">
            <a:off x="7133577" y="1785646"/>
            <a:ext cx="47532" cy="47532"/>
          </a:xfrm>
          <a:prstGeom prst="rect">
            <a:avLst/>
          </a:prstGeom>
          <a:solidFill>
            <a:srgbClr val="E6D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1720185-8D94-174E-9157-2F625FE8F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1148" y="1582209"/>
            <a:ext cx="207805" cy="2718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95E4CBD-D650-3B48-B83E-CC6FB48EBD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1362" y="1560804"/>
            <a:ext cx="217809" cy="275891"/>
          </a:xfrm>
          <a:prstGeom prst="rect">
            <a:avLst/>
          </a:prstGeom>
        </p:spPr>
      </p:pic>
      <p:sp>
        <p:nvSpPr>
          <p:cNvPr id="15" name="标题 2">
            <a:extLst>
              <a:ext uri="{FF2B5EF4-FFF2-40B4-BE49-F238E27FC236}">
                <a16:creationId xmlns:a16="http://schemas.microsoft.com/office/drawing/2014/main" id="{55A02771-B480-874A-9C19-2D873D687726}"/>
              </a:ext>
            </a:extLst>
          </p:cNvPr>
          <p:cNvSpPr txBox="1">
            <a:spLocks/>
          </p:cNvSpPr>
          <p:nvPr/>
        </p:nvSpPr>
        <p:spPr>
          <a:xfrm>
            <a:off x="2782661" y="376880"/>
            <a:ext cx="357867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2400" dirty="0"/>
              <a:t>产业互联网面临的挑战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FC874B0-A30E-034C-AC9A-ED663DE429EB}"/>
              </a:ext>
            </a:extLst>
          </p:cNvPr>
          <p:cNvSpPr/>
          <p:nvPr/>
        </p:nvSpPr>
        <p:spPr>
          <a:xfrm>
            <a:off x="746816" y="2246612"/>
            <a:ext cx="1059906" cy="816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en-US" sz="1300" b="1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设备大连接</a:t>
            </a:r>
            <a:endParaRPr lang="en-US" altLang="zh-CN" sz="1300" b="1" spc="40" dirty="0">
              <a:solidFill>
                <a:srgbClr val="D9D9D9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en-US" sz="1300" b="1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高并发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DC3EEA2-EEBB-214B-8F93-DF66114EB4BD}"/>
              </a:ext>
            </a:extLst>
          </p:cNvPr>
          <p:cNvSpPr/>
          <p:nvPr/>
        </p:nvSpPr>
        <p:spPr>
          <a:xfrm>
            <a:off x="2778242" y="2212217"/>
            <a:ext cx="884858" cy="816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en-US" sz="1300" b="1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协议繁杂</a:t>
            </a:r>
            <a:endParaRPr lang="en-US" altLang="zh-CN" sz="1300" b="1" spc="40" dirty="0">
              <a:solidFill>
                <a:srgbClr val="D9D9D9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en-US" sz="1300" b="1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无法统一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465E465-4E55-E146-8E40-CD544778EC36}"/>
              </a:ext>
            </a:extLst>
          </p:cNvPr>
          <p:cNvSpPr/>
          <p:nvPr/>
        </p:nvSpPr>
        <p:spPr>
          <a:xfrm>
            <a:off x="4820202" y="2184847"/>
            <a:ext cx="1059906" cy="816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en-US" sz="1300" b="1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链路长</a:t>
            </a:r>
            <a:endParaRPr lang="en-US" altLang="zh-CN" sz="1300" b="1" spc="40" dirty="0">
              <a:solidFill>
                <a:srgbClr val="D9D9D9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en-US" sz="1300" b="1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开发不解耦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172C108-C17B-1148-9EAD-31118FC2E078}"/>
              </a:ext>
            </a:extLst>
          </p:cNvPr>
          <p:cNvSpPr/>
          <p:nvPr/>
        </p:nvSpPr>
        <p:spPr>
          <a:xfrm>
            <a:off x="6876743" y="2163497"/>
            <a:ext cx="1059906" cy="816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en-US" sz="1300" b="1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设备分散</a:t>
            </a:r>
            <a:endParaRPr lang="en-US" altLang="zh-CN" sz="1300" b="1" spc="40" dirty="0">
              <a:solidFill>
                <a:srgbClr val="D9D9D9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en-US" sz="1300" b="1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老旧改造难</a:t>
            </a:r>
          </a:p>
        </p:txBody>
      </p:sp>
      <p:sp>
        <p:nvSpPr>
          <p:cNvPr id="50" name="饼形 49">
            <a:extLst>
              <a:ext uri="{FF2B5EF4-FFF2-40B4-BE49-F238E27FC236}">
                <a16:creationId xmlns:a16="http://schemas.microsoft.com/office/drawing/2014/main" id="{66814B00-2D16-8F46-8756-E88E71CAF3B7}"/>
              </a:ext>
            </a:extLst>
          </p:cNvPr>
          <p:cNvSpPr/>
          <p:nvPr/>
        </p:nvSpPr>
        <p:spPr>
          <a:xfrm>
            <a:off x="5864715" y="3113693"/>
            <a:ext cx="1400700" cy="14007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3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饼形 50">
            <a:extLst>
              <a:ext uri="{FF2B5EF4-FFF2-40B4-BE49-F238E27FC236}">
                <a16:creationId xmlns:a16="http://schemas.microsoft.com/office/drawing/2014/main" id="{5E796EEC-C712-DE45-ABE9-AFB028C606C8}"/>
              </a:ext>
            </a:extLst>
          </p:cNvPr>
          <p:cNvSpPr/>
          <p:nvPr/>
        </p:nvSpPr>
        <p:spPr>
          <a:xfrm>
            <a:off x="3816709" y="3113693"/>
            <a:ext cx="1400700" cy="14007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3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饼形 51">
            <a:extLst>
              <a:ext uri="{FF2B5EF4-FFF2-40B4-BE49-F238E27FC236}">
                <a16:creationId xmlns:a16="http://schemas.microsoft.com/office/drawing/2014/main" id="{AAF5D371-266F-5043-9278-CA325354E87A}"/>
              </a:ext>
            </a:extLst>
          </p:cNvPr>
          <p:cNvSpPr/>
          <p:nvPr/>
        </p:nvSpPr>
        <p:spPr>
          <a:xfrm>
            <a:off x="1762441" y="3113693"/>
            <a:ext cx="1400700" cy="14007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3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3" name="饼形 52">
            <a:extLst>
              <a:ext uri="{FF2B5EF4-FFF2-40B4-BE49-F238E27FC236}">
                <a16:creationId xmlns:a16="http://schemas.microsoft.com/office/drawing/2014/main" id="{BDDA05B7-D20C-D748-9EB7-F201021E965D}"/>
              </a:ext>
            </a:extLst>
          </p:cNvPr>
          <p:cNvSpPr/>
          <p:nvPr/>
        </p:nvSpPr>
        <p:spPr>
          <a:xfrm>
            <a:off x="7912720" y="3113693"/>
            <a:ext cx="1400700" cy="14007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3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84EAA42E-EF50-0740-90D1-9147E0B2D857}"/>
              </a:ext>
            </a:extLst>
          </p:cNvPr>
          <p:cNvSpPr/>
          <p:nvPr/>
        </p:nvSpPr>
        <p:spPr>
          <a:xfrm rot="16200000">
            <a:off x="10778117" y="1075111"/>
            <a:ext cx="819297" cy="819297"/>
          </a:xfrm>
          <a:prstGeom prst="ellipse">
            <a:avLst/>
          </a:prstGeom>
          <a:gradFill flip="none" rotWithShape="1">
            <a:gsLst>
              <a:gs pos="0">
                <a:srgbClr val="285A71"/>
              </a:gs>
              <a:gs pos="100000">
                <a:srgbClr val="203B50">
                  <a:alpha val="6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   </a:t>
            </a: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367418F0-5E76-B64D-BA64-E81CB45C0763}"/>
              </a:ext>
            </a:extLst>
          </p:cNvPr>
          <p:cNvSpPr/>
          <p:nvPr/>
        </p:nvSpPr>
        <p:spPr>
          <a:xfrm rot="16200000">
            <a:off x="10778116" y="2117253"/>
            <a:ext cx="819297" cy="819297"/>
          </a:xfrm>
          <a:prstGeom prst="ellipse">
            <a:avLst/>
          </a:prstGeom>
          <a:gradFill flip="none" rotWithShape="1">
            <a:gsLst>
              <a:gs pos="100000">
                <a:srgbClr val="1B254C">
                  <a:lumMod val="93000"/>
                  <a:lumOff val="7000"/>
                  <a:alpha val="70000"/>
                </a:srgbClr>
              </a:gs>
              <a:gs pos="0">
                <a:srgbClr val="24305E">
                  <a:lumMod val="88000"/>
                  <a:lumOff val="12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r>
              <a:rPr lang="zh-CN" altLang="en-US" sz="200" dirty="0">
                <a:solidFill>
                  <a:schemeClr val="tx1"/>
                </a:solidFill>
                <a:latin typeface="Source Han Sans CN Regular"/>
                <a:ea typeface="Source Han Sans CN Regular"/>
              </a:rPr>
              <a:t>   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881D9EA8-0FB6-7443-96D6-F908F23EF3F9}"/>
              </a:ext>
            </a:extLst>
          </p:cNvPr>
          <p:cNvSpPr/>
          <p:nvPr/>
        </p:nvSpPr>
        <p:spPr>
          <a:xfrm rot="16200000">
            <a:off x="10778115" y="3154790"/>
            <a:ext cx="819297" cy="819297"/>
          </a:xfrm>
          <a:prstGeom prst="ellipse">
            <a:avLst/>
          </a:prstGeom>
          <a:gradFill flip="none" rotWithShape="1">
            <a:gsLst>
              <a:gs pos="0">
                <a:srgbClr val="3D2371"/>
              </a:gs>
              <a:gs pos="100000">
                <a:srgbClr val="3D1950">
                  <a:alpha val="41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083397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>
            <a:extLst>
              <a:ext uri="{FF2B5EF4-FFF2-40B4-BE49-F238E27FC236}">
                <a16:creationId xmlns:a16="http://schemas.microsoft.com/office/drawing/2014/main" id="{BE508CA9-64FB-614E-8398-E427C8C39393}"/>
              </a:ext>
            </a:extLst>
          </p:cNvPr>
          <p:cNvSpPr/>
          <p:nvPr/>
        </p:nvSpPr>
        <p:spPr>
          <a:xfrm>
            <a:off x="8652933" y="2252133"/>
            <a:ext cx="172526" cy="609187"/>
          </a:xfrm>
          <a:prstGeom prst="rect">
            <a:avLst/>
          </a:prstGeom>
          <a:solidFill>
            <a:srgbClr val="0B1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62E9283-7452-9F43-B0BA-3E27482D350A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613040" y="-1722463"/>
            <a:ext cx="2473507" cy="8588415"/>
          </a:xfrm>
          <a:prstGeom prst="rect">
            <a:avLst/>
          </a:prstGeom>
          <a:gradFill flip="none" rotWithShape="1">
            <a:gsLst>
              <a:gs pos="100000">
                <a:srgbClr val="1B254C">
                  <a:lumMod val="93000"/>
                  <a:lumOff val="7000"/>
                  <a:alpha val="0"/>
                </a:srgbClr>
              </a:gs>
              <a:gs pos="0">
                <a:srgbClr val="24305E">
                  <a:lumMod val="88000"/>
                  <a:lumOff val="12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</p:pic>
      <p:sp>
        <p:nvSpPr>
          <p:cNvPr id="41" name="饼形 40">
            <a:extLst>
              <a:ext uri="{FF2B5EF4-FFF2-40B4-BE49-F238E27FC236}">
                <a16:creationId xmlns:a16="http://schemas.microsoft.com/office/drawing/2014/main" id="{E2F98CA2-C52E-2A45-A9E2-4224EFDC48D2}"/>
              </a:ext>
            </a:extLst>
          </p:cNvPr>
          <p:cNvSpPr/>
          <p:nvPr/>
        </p:nvSpPr>
        <p:spPr>
          <a:xfrm rot="10800000">
            <a:off x="-1207128" y="-430234"/>
            <a:ext cx="3530446" cy="3530446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4350A0">
                  <a:alpha val="4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9DADF07-1381-C541-A2CA-F0F728BAA21E}"/>
              </a:ext>
            </a:extLst>
          </p:cNvPr>
          <p:cNvSpPr/>
          <p:nvPr/>
        </p:nvSpPr>
        <p:spPr>
          <a:xfrm>
            <a:off x="750886" y="2188997"/>
            <a:ext cx="1838870" cy="705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1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发布</a:t>
            </a:r>
            <a:r>
              <a:rPr lang="en-US" altLang="zh-CN" sz="1100" spc="40" dirty="0" err="1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UIoT</a:t>
            </a:r>
            <a:r>
              <a:rPr lang="en-US" altLang="zh-CN" sz="11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Core</a:t>
            </a:r>
            <a:r>
              <a:rPr lang="zh-CN" altLang="en-US" sz="11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和</a:t>
            </a:r>
            <a:endParaRPr lang="en-US" altLang="zh-CN" sz="1100" spc="40" dirty="0">
              <a:solidFill>
                <a:srgbClr val="D9D9D9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>
              <a:lnSpc>
                <a:spcPct val="200000"/>
              </a:lnSpc>
            </a:pPr>
            <a:r>
              <a:rPr lang="zh-CN" altLang="en-US" sz="11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设备端</a:t>
            </a:r>
            <a:r>
              <a:rPr lang="en-US" altLang="zh-CN" sz="11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SDK</a:t>
            </a:r>
          </a:p>
        </p:txBody>
      </p:sp>
      <p:cxnSp>
        <p:nvCxnSpPr>
          <p:cNvPr id="8" name="直接连接符 11">
            <a:extLst>
              <a:ext uri="{FF2B5EF4-FFF2-40B4-BE49-F238E27FC236}">
                <a16:creationId xmlns:a16="http://schemas.microsoft.com/office/drawing/2014/main" id="{5DB208E1-DAC5-0B44-8696-8A6B1A8357D0}"/>
              </a:ext>
            </a:extLst>
          </p:cNvPr>
          <p:cNvCxnSpPr>
            <a:cxnSpLocks/>
          </p:cNvCxnSpPr>
          <p:nvPr/>
        </p:nvCxnSpPr>
        <p:spPr>
          <a:xfrm>
            <a:off x="560605" y="1334991"/>
            <a:ext cx="8182015" cy="0"/>
          </a:xfrm>
          <a:prstGeom prst="line">
            <a:avLst/>
          </a:prstGeom>
          <a:ln w="6350">
            <a:solidFill>
              <a:srgbClr val="E9BB7A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A455493F-CD32-6948-AE9F-73536C0F1D2E}"/>
              </a:ext>
            </a:extLst>
          </p:cNvPr>
          <p:cNvSpPr/>
          <p:nvPr/>
        </p:nvSpPr>
        <p:spPr>
          <a:xfrm>
            <a:off x="750886" y="1633959"/>
            <a:ext cx="1347803" cy="51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600" spc="107" dirty="0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2019</a:t>
            </a:r>
            <a:r>
              <a:rPr lang="zh-CN" altLang="en-US" sz="1600" b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年</a:t>
            </a:r>
            <a:r>
              <a:rPr lang="en-US" altLang="zh-CN" sz="1600" spc="107" dirty="0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7</a:t>
            </a:r>
            <a:r>
              <a:rPr lang="zh-CN" altLang="en-US" sz="1600" b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月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350B6F-2F1E-9547-8B85-259AE0707BA8}"/>
              </a:ext>
            </a:extLst>
          </p:cNvPr>
          <p:cNvSpPr/>
          <p:nvPr/>
        </p:nvSpPr>
        <p:spPr>
          <a:xfrm>
            <a:off x="2435760" y="2188997"/>
            <a:ext cx="1940259" cy="1043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1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与国内领先的嵌入式操作系统</a:t>
            </a:r>
            <a:r>
              <a:rPr lang="en-US" altLang="zh-CN" sz="11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RT-Thread</a:t>
            </a:r>
            <a:r>
              <a:rPr lang="zh-CN" altLang="en-US" sz="11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达成战略合作，联合推出</a:t>
            </a:r>
            <a:r>
              <a:rPr lang="en-US" altLang="zh-CN" sz="1100" spc="40" dirty="0" err="1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UIoT</a:t>
            </a:r>
            <a:r>
              <a:rPr lang="en-US" altLang="zh-CN" sz="11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SDK for RTT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4A7E656-43BE-D546-8D75-85C8CFBA21E8}"/>
              </a:ext>
            </a:extLst>
          </p:cNvPr>
          <p:cNvSpPr/>
          <p:nvPr/>
        </p:nvSpPr>
        <p:spPr>
          <a:xfrm>
            <a:off x="2435760" y="1633959"/>
            <a:ext cx="1658132" cy="51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600" spc="107" dirty="0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2020</a:t>
            </a:r>
            <a:r>
              <a:rPr lang="zh-CN" altLang="en-US" sz="1600" b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年</a:t>
            </a:r>
            <a:r>
              <a:rPr lang="en-US" altLang="zh-CN" sz="1600" spc="107" dirty="0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3</a:t>
            </a:r>
            <a:r>
              <a:rPr lang="zh-CN" altLang="en-US" sz="1600" b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月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CC8F3B0-737E-1643-9BDE-59F5AAF0E641}"/>
              </a:ext>
            </a:extLst>
          </p:cNvPr>
          <p:cNvSpPr/>
          <p:nvPr/>
        </p:nvSpPr>
        <p:spPr>
          <a:xfrm>
            <a:off x="4651613" y="2188997"/>
            <a:ext cx="1749379" cy="705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1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1.</a:t>
            </a:r>
            <a:r>
              <a:rPr lang="zh-CN" altLang="en-US" sz="11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发布</a:t>
            </a:r>
            <a:r>
              <a:rPr lang="en-US" altLang="zh-CN" sz="1100" spc="40" dirty="0" err="1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UIoT</a:t>
            </a:r>
            <a:r>
              <a:rPr lang="en-US" altLang="zh-CN" sz="11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Edge</a:t>
            </a:r>
          </a:p>
          <a:p>
            <a:pPr>
              <a:lnSpc>
                <a:spcPct val="200000"/>
              </a:lnSpc>
            </a:pPr>
            <a:r>
              <a:rPr lang="en-US" altLang="zh-CN" sz="11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2.</a:t>
            </a:r>
            <a:r>
              <a:rPr lang="zh-CN" altLang="en-US" sz="11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发布官方</a:t>
            </a:r>
            <a:r>
              <a:rPr lang="en-US" altLang="zh-CN" sz="11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Modbus</a:t>
            </a:r>
            <a:r>
              <a:rPr lang="zh-CN" altLang="en-US" sz="11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驱动</a:t>
            </a:r>
            <a:endParaRPr lang="en-US" altLang="zh-CN" sz="1100" spc="40" dirty="0">
              <a:solidFill>
                <a:srgbClr val="D9D9D9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99FB32F-9EF1-EC4C-A265-7A716C17F58F}"/>
              </a:ext>
            </a:extLst>
          </p:cNvPr>
          <p:cNvSpPr/>
          <p:nvPr/>
        </p:nvSpPr>
        <p:spPr>
          <a:xfrm>
            <a:off x="4651613" y="1633959"/>
            <a:ext cx="1637306" cy="51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600" spc="107" dirty="0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2020</a:t>
            </a:r>
            <a:r>
              <a:rPr lang="zh-CN" altLang="en-US" sz="1600" b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年</a:t>
            </a:r>
            <a:r>
              <a:rPr lang="en-US" altLang="zh-CN" sz="1600" spc="107" dirty="0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5</a:t>
            </a:r>
            <a:r>
              <a:rPr lang="zh-CN" altLang="en-US" sz="1600" b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月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D59A483-C329-1B47-895D-128E86720E08}"/>
              </a:ext>
            </a:extLst>
          </p:cNvPr>
          <p:cNvSpPr/>
          <p:nvPr/>
        </p:nvSpPr>
        <p:spPr>
          <a:xfrm>
            <a:off x="6560979" y="2188997"/>
            <a:ext cx="2091954" cy="705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1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1.</a:t>
            </a:r>
            <a:r>
              <a:rPr lang="zh-CN" altLang="en-US" sz="11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发布“智慧社区”解决方案</a:t>
            </a:r>
            <a:endParaRPr lang="en-US" altLang="zh-CN" sz="1100" spc="40" dirty="0">
              <a:solidFill>
                <a:srgbClr val="D9D9D9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>
              <a:lnSpc>
                <a:spcPct val="200000"/>
              </a:lnSpc>
            </a:pPr>
            <a:r>
              <a:rPr lang="en-US" altLang="zh-CN" sz="11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2.</a:t>
            </a:r>
            <a:r>
              <a:rPr lang="zh-CN" altLang="en-US" sz="11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发布官方</a:t>
            </a:r>
            <a:r>
              <a:rPr lang="en-US" altLang="zh-CN" sz="11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DLT645</a:t>
            </a:r>
            <a:r>
              <a:rPr lang="zh-CN" altLang="en-US" sz="11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协议驱动</a:t>
            </a:r>
            <a:endParaRPr lang="en-US" altLang="zh-CN" sz="1100" spc="40" dirty="0">
              <a:solidFill>
                <a:srgbClr val="D9D9D9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6BAEC4B-0A2B-0B46-80C2-BB8C5B70774F}"/>
              </a:ext>
            </a:extLst>
          </p:cNvPr>
          <p:cNvSpPr/>
          <p:nvPr/>
        </p:nvSpPr>
        <p:spPr>
          <a:xfrm>
            <a:off x="6560978" y="1633959"/>
            <a:ext cx="1658132" cy="51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600" spc="107" dirty="0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2020</a:t>
            </a:r>
            <a:r>
              <a:rPr lang="zh-CN" altLang="en-US" sz="1600" b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年</a:t>
            </a:r>
            <a:r>
              <a:rPr lang="en-US" altLang="zh-CN" sz="1600" spc="107" dirty="0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7</a:t>
            </a:r>
            <a:r>
              <a:rPr lang="zh-CN" altLang="en-US" sz="1600" b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月</a:t>
            </a:r>
          </a:p>
        </p:txBody>
      </p:sp>
      <p:sp>
        <p:nvSpPr>
          <p:cNvPr id="24" name="标题 2">
            <a:extLst>
              <a:ext uri="{FF2B5EF4-FFF2-40B4-BE49-F238E27FC236}">
                <a16:creationId xmlns:a16="http://schemas.microsoft.com/office/drawing/2014/main" id="{8D41D821-3B6C-F546-9A9D-16EA1149DD69}"/>
              </a:ext>
            </a:extLst>
          </p:cNvPr>
          <p:cNvSpPr txBox="1">
            <a:spLocks/>
          </p:cNvSpPr>
          <p:nvPr/>
        </p:nvSpPr>
        <p:spPr>
          <a:xfrm>
            <a:off x="444213" y="376880"/>
            <a:ext cx="357867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r>
              <a:rPr lang="zh-CN" altLang="en-US" sz="2400" dirty="0"/>
              <a:t>持续投入 创新活力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4AE9BD57-1B1D-E242-BC8A-C5396D99B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53" y="1248856"/>
            <a:ext cx="178075" cy="178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36AC4DB-6EA0-5C44-B186-E13CBF4E5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379" y="1248856"/>
            <a:ext cx="178075" cy="1780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82DA396-3BFD-8B49-8E5F-3D4A3999A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424" y="1248856"/>
            <a:ext cx="178075" cy="17807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26092DF-8EA3-CB4D-A767-4DDA161E5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633" y="1248856"/>
            <a:ext cx="178075" cy="17807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4B89D97-AD10-C242-9E0A-F5231E187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245" y="1300023"/>
            <a:ext cx="33895" cy="828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41D103B-BB6B-9E4A-8A08-76CD90CB5D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8148" y="1295341"/>
            <a:ext cx="59473" cy="7929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4DA2B6C-3099-574D-B1C5-7692290EF0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2148" y="1301854"/>
            <a:ext cx="60626" cy="7931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2F411379-3D3F-3841-BCFD-7792BE22EB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4722" y="1297504"/>
            <a:ext cx="63545" cy="80490"/>
          </a:xfrm>
          <a:prstGeom prst="rect">
            <a:avLst/>
          </a:prstGeom>
        </p:spPr>
      </p:pic>
      <p:sp>
        <p:nvSpPr>
          <p:cNvPr id="40" name="饼形 39">
            <a:extLst>
              <a:ext uri="{FF2B5EF4-FFF2-40B4-BE49-F238E27FC236}">
                <a16:creationId xmlns:a16="http://schemas.microsoft.com/office/drawing/2014/main" id="{9DF650E3-B077-C947-92B6-EF1E0C0CA405}"/>
              </a:ext>
            </a:extLst>
          </p:cNvPr>
          <p:cNvSpPr/>
          <p:nvPr/>
        </p:nvSpPr>
        <p:spPr>
          <a:xfrm>
            <a:off x="7871420" y="2538949"/>
            <a:ext cx="2539100" cy="25391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4350A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C17EBBBD-7348-8343-A4F9-E399C3B0B915}"/>
              </a:ext>
            </a:extLst>
          </p:cNvPr>
          <p:cNvSpPr/>
          <p:nvPr/>
        </p:nvSpPr>
        <p:spPr>
          <a:xfrm rot="16200000">
            <a:off x="10087419" y="1087158"/>
            <a:ext cx="819297" cy="819297"/>
          </a:xfrm>
          <a:prstGeom prst="ellipse">
            <a:avLst/>
          </a:prstGeom>
          <a:gradFill flip="none" rotWithShape="1">
            <a:gsLst>
              <a:gs pos="0">
                <a:srgbClr val="285A71"/>
              </a:gs>
              <a:gs pos="100000">
                <a:srgbClr val="203B50">
                  <a:alpha val="6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   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6BA3C11A-8F11-0D49-9B57-6C5C2637FA24}"/>
              </a:ext>
            </a:extLst>
          </p:cNvPr>
          <p:cNvSpPr/>
          <p:nvPr/>
        </p:nvSpPr>
        <p:spPr>
          <a:xfrm rot="16200000">
            <a:off x="10087418" y="2129300"/>
            <a:ext cx="819297" cy="819297"/>
          </a:xfrm>
          <a:prstGeom prst="ellipse">
            <a:avLst/>
          </a:prstGeom>
          <a:gradFill flip="none" rotWithShape="1">
            <a:gsLst>
              <a:gs pos="100000">
                <a:srgbClr val="1B254C">
                  <a:lumMod val="93000"/>
                  <a:lumOff val="7000"/>
                  <a:alpha val="70000"/>
                </a:srgbClr>
              </a:gs>
              <a:gs pos="0">
                <a:srgbClr val="24305E">
                  <a:lumMod val="88000"/>
                  <a:lumOff val="12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r>
              <a:rPr lang="zh-CN" altLang="en-US" sz="200" dirty="0">
                <a:solidFill>
                  <a:schemeClr val="tx1"/>
                </a:solidFill>
                <a:latin typeface="Source Han Sans CN Regular"/>
                <a:ea typeface="Source Han Sans CN Regular"/>
              </a:rPr>
              <a:t>   </a:t>
            </a: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3E8078A4-9FD3-2945-8374-036CD96F116C}"/>
              </a:ext>
            </a:extLst>
          </p:cNvPr>
          <p:cNvSpPr/>
          <p:nvPr/>
        </p:nvSpPr>
        <p:spPr>
          <a:xfrm rot="16200000">
            <a:off x="10087417" y="3166837"/>
            <a:ext cx="819297" cy="819297"/>
          </a:xfrm>
          <a:prstGeom prst="ellipse">
            <a:avLst/>
          </a:prstGeom>
          <a:gradFill flip="none" rotWithShape="1">
            <a:gsLst>
              <a:gs pos="0">
                <a:srgbClr val="3D2371"/>
              </a:gs>
              <a:gs pos="100000">
                <a:srgbClr val="3D1950">
                  <a:alpha val="41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618441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圆角矩形 150">
            <a:extLst>
              <a:ext uri="{FF2B5EF4-FFF2-40B4-BE49-F238E27FC236}">
                <a16:creationId xmlns:a16="http://schemas.microsoft.com/office/drawing/2014/main" id="{4E93C63A-88BB-1B41-9A6B-1FE6FF152212}"/>
              </a:ext>
            </a:extLst>
          </p:cNvPr>
          <p:cNvSpPr/>
          <p:nvPr/>
        </p:nvSpPr>
        <p:spPr>
          <a:xfrm>
            <a:off x="1313254" y="1228305"/>
            <a:ext cx="816548" cy="1772144"/>
          </a:xfrm>
          <a:prstGeom prst="roundRect">
            <a:avLst>
              <a:gd name="adj" fmla="val 802"/>
            </a:avLst>
          </a:prstGeom>
          <a:gradFill flip="none" rotWithShape="1">
            <a:gsLst>
              <a:gs pos="0">
                <a:srgbClr val="433A71"/>
              </a:gs>
              <a:gs pos="100000">
                <a:srgbClr val="3D1950">
                  <a:alpha val="41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>
              <a:solidFill>
                <a:schemeClr val="lt1"/>
              </a:solidFill>
            </a:endParaRPr>
          </a:p>
        </p:txBody>
      </p:sp>
      <p:sp>
        <p:nvSpPr>
          <p:cNvPr id="98" name="圆角矩形 151">
            <a:extLst>
              <a:ext uri="{FF2B5EF4-FFF2-40B4-BE49-F238E27FC236}">
                <a16:creationId xmlns:a16="http://schemas.microsoft.com/office/drawing/2014/main" id="{039886EF-5E49-9440-B5C8-B2D4D94DD1A1}"/>
              </a:ext>
            </a:extLst>
          </p:cNvPr>
          <p:cNvSpPr/>
          <p:nvPr/>
        </p:nvSpPr>
        <p:spPr>
          <a:xfrm>
            <a:off x="1313712" y="1226448"/>
            <a:ext cx="822902" cy="41892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146" name="圆角矩形 150">
            <a:extLst>
              <a:ext uri="{FF2B5EF4-FFF2-40B4-BE49-F238E27FC236}">
                <a16:creationId xmlns:a16="http://schemas.microsoft.com/office/drawing/2014/main" id="{39F89218-869F-9F4E-A46B-9D012C840ABB}"/>
              </a:ext>
            </a:extLst>
          </p:cNvPr>
          <p:cNvSpPr/>
          <p:nvPr/>
        </p:nvSpPr>
        <p:spPr>
          <a:xfrm>
            <a:off x="1306270" y="3167944"/>
            <a:ext cx="3110709" cy="893618"/>
          </a:xfrm>
          <a:prstGeom prst="roundRect">
            <a:avLst>
              <a:gd name="adj" fmla="val 802"/>
            </a:avLst>
          </a:prstGeom>
          <a:gradFill flip="none" rotWithShape="1">
            <a:gsLst>
              <a:gs pos="100000">
                <a:srgbClr val="1B254C">
                  <a:lumMod val="93000"/>
                  <a:lumOff val="7000"/>
                  <a:alpha val="70000"/>
                </a:srgbClr>
              </a:gs>
              <a:gs pos="0">
                <a:srgbClr val="24305E">
                  <a:lumMod val="88000"/>
                  <a:lumOff val="12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solidFill>
                <a:schemeClr val="tx1"/>
              </a:solidFill>
              <a:latin typeface="Source Han Sans CN Regular"/>
              <a:ea typeface="Source Han Sans CN Regular"/>
            </a:endParaRPr>
          </a:p>
        </p:txBody>
      </p:sp>
      <p:sp>
        <p:nvSpPr>
          <p:cNvPr id="245" name="圆角矩形 151">
            <a:extLst>
              <a:ext uri="{FF2B5EF4-FFF2-40B4-BE49-F238E27FC236}">
                <a16:creationId xmlns:a16="http://schemas.microsoft.com/office/drawing/2014/main" id="{ECF55EC8-D78C-B842-8CA4-E472371E2EB6}"/>
              </a:ext>
            </a:extLst>
          </p:cNvPr>
          <p:cNvSpPr/>
          <p:nvPr/>
        </p:nvSpPr>
        <p:spPr>
          <a:xfrm>
            <a:off x="1425334" y="3586284"/>
            <a:ext cx="880353" cy="328423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280" name="圆角矩形 151">
            <a:extLst>
              <a:ext uri="{FF2B5EF4-FFF2-40B4-BE49-F238E27FC236}">
                <a16:creationId xmlns:a16="http://schemas.microsoft.com/office/drawing/2014/main" id="{DA83A1F6-EEC0-014B-AC92-57D04B1188F0}"/>
              </a:ext>
            </a:extLst>
          </p:cNvPr>
          <p:cNvSpPr/>
          <p:nvPr/>
        </p:nvSpPr>
        <p:spPr>
          <a:xfrm>
            <a:off x="2417168" y="3586284"/>
            <a:ext cx="880353" cy="328423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281" name="圆角矩形 151">
            <a:extLst>
              <a:ext uri="{FF2B5EF4-FFF2-40B4-BE49-F238E27FC236}">
                <a16:creationId xmlns:a16="http://schemas.microsoft.com/office/drawing/2014/main" id="{50F895B1-8400-B443-A3BB-EB729B75B399}"/>
              </a:ext>
            </a:extLst>
          </p:cNvPr>
          <p:cNvSpPr/>
          <p:nvPr/>
        </p:nvSpPr>
        <p:spPr>
          <a:xfrm>
            <a:off x="3413280" y="3586284"/>
            <a:ext cx="880353" cy="328423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142" name="圆角矩形 150">
            <a:extLst>
              <a:ext uri="{FF2B5EF4-FFF2-40B4-BE49-F238E27FC236}">
                <a16:creationId xmlns:a16="http://schemas.microsoft.com/office/drawing/2014/main" id="{C38B2193-78DE-3541-929F-2976D01B9932}"/>
              </a:ext>
            </a:extLst>
          </p:cNvPr>
          <p:cNvSpPr/>
          <p:nvPr/>
        </p:nvSpPr>
        <p:spPr>
          <a:xfrm>
            <a:off x="6857872" y="1254521"/>
            <a:ext cx="1050847" cy="2806517"/>
          </a:xfrm>
          <a:prstGeom prst="roundRect">
            <a:avLst>
              <a:gd name="adj" fmla="val 802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24" name="标题 2">
            <a:extLst>
              <a:ext uri="{FF2B5EF4-FFF2-40B4-BE49-F238E27FC236}">
                <a16:creationId xmlns:a16="http://schemas.microsoft.com/office/drawing/2014/main" id="{8D41D821-3B6C-F546-9A9D-16EA1149DD69}"/>
              </a:ext>
            </a:extLst>
          </p:cNvPr>
          <p:cNvSpPr txBox="1">
            <a:spLocks/>
          </p:cNvSpPr>
          <p:nvPr/>
        </p:nvSpPr>
        <p:spPr>
          <a:xfrm>
            <a:off x="3191850" y="354290"/>
            <a:ext cx="276030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2400" dirty="0"/>
              <a:t>物联网产品矩阵</a:t>
            </a:r>
          </a:p>
        </p:txBody>
      </p:sp>
      <p:sp>
        <p:nvSpPr>
          <p:cNvPr id="143" name="圆角矩形 150">
            <a:extLst>
              <a:ext uri="{FF2B5EF4-FFF2-40B4-BE49-F238E27FC236}">
                <a16:creationId xmlns:a16="http://schemas.microsoft.com/office/drawing/2014/main" id="{AF9B8D04-4768-494F-BF26-EF5B1D801BFE}"/>
              </a:ext>
            </a:extLst>
          </p:cNvPr>
          <p:cNvSpPr/>
          <p:nvPr/>
        </p:nvSpPr>
        <p:spPr>
          <a:xfrm>
            <a:off x="4866157" y="1255030"/>
            <a:ext cx="1421796" cy="2806530"/>
          </a:xfrm>
          <a:prstGeom prst="roundRect">
            <a:avLst>
              <a:gd name="adj" fmla="val 802"/>
            </a:avLst>
          </a:prstGeom>
          <a:gradFill flip="none" rotWithShape="1">
            <a:gsLst>
              <a:gs pos="0">
                <a:srgbClr val="285A71"/>
              </a:gs>
              <a:gs pos="100000">
                <a:srgbClr val="203B50">
                  <a:alpha val="6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dirty="0"/>
          </a:p>
        </p:txBody>
      </p:sp>
      <p:sp>
        <p:nvSpPr>
          <p:cNvPr id="144" name="圆角矩形 150">
            <a:extLst>
              <a:ext uri="{FF2B5EF4-FFF2-40B4-BE49-F238E27FC236}">
                <a16:creationId xmlns:a16="http://schemas.microsoft.com/office/drawing/2014/main" id="{9B816810-1FFD-B74A-B38C-078690793D6C}"/>
              </a:ext>
            </a:extLst>
          </p:cNvPr>
          <p:cNvSpPr/>
          <p:nvPr/>
        </p:nvSpPr>
        <p:spPr>
          <a:xfrm>
            <a:off x="2757029" y="1242847"/>
            <a:ext cx="1659950" cy="1756834"/>
          </a:xfrm>
          <a:prstGeom prst="roundRect">
            <a:avLst>
              <a:gd name="adj" fmla="val 802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 dirty="0">
              <a:latin typeface="Source Han Sans CN Regular"/>
              <a:ea typeface="Source Han Sans CN Regular"/>
            </a:endParaRPr>
          </a:p>
        </p:txBody>
      </p:sp>
      <p:sp>
        <p:nvSpPr>
          <p:cNvPr id="118" name="矩形">
            <a:extLst>
              <a:ext uri="{FF2B5EF4-FFF2-40B4-BE49-F238E27FC236}">
                <a16:creationId xmlns:a16="http://schemas.microsoft.com/office/drawing/2014/main" id="{5D92C632-6AC8-5B4A-853A-AE7734CD9C1D}"/>
              </a:ext>
            </a:extLst>
          </p:cNvPr>
          <p:cNvSpPr/>
          <p:nvPr/>
        </p:nvSpPr>
        <p:spPr>
          <a:xfrm>
            <a:off x="7062913" y="1557990"/>
            <a:ext cx="669009" cy="26724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>
              <a:latin typeface="Source Han Sans CN Regular"/>
              <a:ea typeface="Source Han Sans CN Regular"/>
            </a:endParaRPr>
          </a:p>
        </p:txBody>
      </p:sp>
      <p:sp>
        <p:nvSpPr>
          <p:cNvPr id="71" name="杀死进程">
            <a:extLst>
              <a:ext uri="{FF2B5EF4-FFF2-40B4-BE49-F238E27FC236}">
                <a16:creationId xmlns:a16="http://schemas.microsoft.com/office/drawing/2014/main" id="{5919100B-920D-034C-B1C2-655EB6860A54}"/>
              </a:ext>
            </a:extLst>
          </p:cNvPr>
          <p:cNvSpPr txBox="1"/>
          <p:nvPr/>
        </p:nvSpPr>
        <p:spPr>
          <a:xfrm>
            <a:off x="7086358" y="1586730"/>
            <a:ext cx="55842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大屏显示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49" name="矩形">
            <a:extLst>
              <a:ext uri="{FF2B5EF4-FFF2-40B4-BE49-F238E27FC236}">
                <a16:creationId xmlns:a16="http://schemas.microsoft.com/office/drawing/2014/main" id="{665A9CD8-799B-9A4D-8828-B86F8CCD6C93}"/>
              </a:ext>
            </a:extLst>
          </p:cNvPr>
          <p:cNvSpPr/>
          <p:nvPr/>
        </p:nvSpPr>
        <p:spPr>
          <a:xfrm>
            <a:off x="7062913" y="1938812"/>
            <a:ext cx="669009" cy="26724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>
              <a:latin typeface="Source Han Sans CN Regular"/>
              <a:ea typeface="Source Han Sans CN Regular"/>
            </a:endParaRPr>
          </a:p>
        </p:txBody>
      </p:sp>
      <p:sp>
        <p:nvSpPr>
          <p:cNvPr id="151" name="杀死进程">
            <a:extLst>
              <a:ext uri="{FF2B5EF4-FFF2-40B4-BE49-F238E27FC236}">
                <a16:creationId xmlns:a16="http://schemas.microsoft.com/office/drawing/2014/main" id="{E14548F3-8E0D-CC45-8CD9-64DDD84B5CFD}"/>
              </a:ext>
            </a:extLst>
          </p:cNvPr>
          <p:cNvSpPr txBox="1"/>
          <p:nvPr/>
        </p:nvSpPr>
        <p:spPr>
          <a:xfrm>
            <a:off x="7086358" y="1967552"/>
            <a:ext cx="558863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设备保障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53" name="矩形">
            <a:extLst>
              <a:ext uri="{FF2B5EF4-FFF2-40B4-BE49-F238E27FC236}">
                <a16:creationId xmlns:a16="http://schemas.microsoft.com/office/drawing/2014/main" id="{0D8DEC07-E279-BC43-922C-EBFD5C0D5FC7}"/>
              </a:ext>
            </a:extLst>
          </p:cNvPr>
          <p:cNvSpPr/>
          <p:nvPr/>
        </p:nvSpPr>
        <p:spPr>
          <a:xfrm>
            <a:off x="7059104" y="2325690"/>
            <a:ext cx="669009" cy="26724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>
              <a:latin typeface="Source Han Sans CN Regular"/>
              <a:ea typeface="Source Han Sans CN Regular"/>
            </a:endParaRPr>
          </a:p>
        </p:txBody>
      </p:sp>
      <p:sp>
        <p:nvSpPr>
          <p:cNvPr id="155" name="杀死进程">
            <a:extLst>
              <a:ext uri="{FF2B5EF4-FFF2-40B4-BE49-F238E27FC236}">
                <a16:creationId xmlns:a16="http://schemas.microsoft.com/office/drawing/2014/main" id="{C353458B-325E-CC44-82B4-A280E715771B}"/>
              </a:ext>
            </a:extLst>
          </p:cNvPr>
          <p:cNvSpPr txBox="1"/>
          <p:nvPr/>
        </p:nvSpPr>
        <p:spPr>
          <a:xfrm>
            <a:off x="7082549" y="2354430"/>
            <a:ext cx="60418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用户管理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57" name="矩形">
            <a:extLst>
              <a:ext uri="{FF2B5EF4-FFF2-40B4-BE49-F238E27FC236}">
                <a16:creationId xmlns:a16="http://schemas.microsoft.com/office/drawing/2014/main" id="{FA193483-22E3-8B43-AD10-BB8DDD20734C}"/>
              </a:ext>
            </a:extLst>
          </p:cNvPr>
          <p:cNvSpPr/>
          <p:nvPr/>
        </p:nvSpPr>
        <p:spPr>
          <a:xfrm>
            <a:off x="7059104" y="2715194"/>
            <a:ext cx="669009" cy="26724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>
              <a:latin typeface="Source Han Sans CN Regular"/>
              <a:ea typeface="Source Han Sans CN Regular"/>
            </a:endParaRPr>
          </a:p>
        </p:txBody>
      </p:sp>
      <p:sp>
        <p:nvSpPr>
          <p:cNvPr id="159" name="杀死进程">
            <a:extLst>
              <a:ext uri="{FF2B5EF4-FFF2-40B4-BE49-F238E27FC236}">
                <a16:creationId xmlns:a16="http://schemas.microsoft.com/office/drawing/2014/main" id="{87094691-42B6-6544-971C-EEBAAFB45709}"/>
              </a:ext>
            </a:extLst>
          </p:cNvPr>
          <p:cNvSpPr txBox="1"/>
          <p:nvPr/>
        </p:nvSpPr>
        <p:spPr>
          <a:xfrm>
            <a:off x="7082549" y="2743934"/>
            <a:ext cx="60418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生产管理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61" name="矩形">
            <a:extLst>
              <a:ext uri="{FF2B5EF4-FFF2-40B4-BE49-F238E27FC236}">
                <a16:creationId xmlns:a16="http://schemas.microsoft.com/office/drawing/2014/main" id="{E4040D98-26F2-3344-9B67-D0C5AF55D0CF}"/>
              </a:ext>
            </a:extLst>
          </p:cNvPr>
          <p:cNvSpPr/>
          <p:nvPr/>
        </p:nvSpPr>
        <p:spPr>
          <a:xfrm>
            <a:off x="7059104" y="3115067"/>
            <a:ext cx="669009" cy="26724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>
              <a:latin typeface="Source Han Sans CN Regular"/>
              <a:ea typeface="Source Han Sans CN Regular"/>
            </a:endParaRPr>
          </a:p>
        </p:txBody>
      </p:sp>
      <p:sp>
        <p:nvSpPr>
          <p:cNvPr id="163" name="杀死进程">
            <a:extLst>
              <a:ext uri="{FF2B5EF4-FFF2-40B4-BE49-F238E27FC236}">
                <a16:creationId xmlns:a16="http://schemas.microsoft.com/office/drawing/2014/main" id="{8CB335F2-B7F2-D947-8F55-F329F5ACEC61}"/>
              </a:ext>
            </a:extLst>
          </p:cNvPr>
          <p:cNvSpPr txBox="1"/>
          <p:nvPr/>
        </p:nvSpPr>
        <p:spPr>
          <a:xfrm>
            <a:off x="7082549" y="3143807"/>
            <a:ext cx="60418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设备管理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64" name="杀死进程">
            <a:extLst>
              <a:ext uri="{FF2B5EF4-FFF2-40B4-BE49-F238E27FC236}">
                <a16:creationId xmlns:a16="http://schemas.microsoft.com/office/drawing/2014/main" id="{A6CA9910-3F55-9143-8946-C471A7812B8A}"/>
              </a:ext>
            </a:extLst>
          </p:cNvPr>
          <p:cNvSpPr txBox="1"/>
          <p:nvPr/>
        </p:nvSpPr>
        <p:spPr>
          <a:xfrm>
            <a:off x="6172587" y="2543430"/>
            <a:ext cx="737094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i="1" spc="4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  </a:t>
            </a:r>
            <a:r>
              <a:rPr lang="en-US" altLang="zh-CN" sz="800" i="1" spc="4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HTTP/MQ</a:t>
            </a:r>
            <a:endParaRPr sz="800" i="1" spc="40" dirty="0">
              <a:solidFill>
                <a:srgbClr val="E9BB7A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</p:txBody>
      </p:sp>
      <p:sp>
        <p:nvSpPr>
          <p:cNvPr id="167" name="矩形">
            <a:extLst>
              <a:ext uri="{FF2B5EF4-FFF2-40B4-BE49-F238E27FC236}">
                <a16:creationId xmlns:a16="http://schemas.microsoft.com/office/drawing/2014/main" id="{813EB898-D4F3-F94C-A95B-9FCDD5BE635A}"/>
              </a:ext>
            </a:extLst>
          </p:cNvPr>
          <p:cNvSpPr/>
          <p:nvPr/>
        </p:nvSpPr>
        <p:spPr>
          <a:xfrm>
            <a:off x="7059104" y="3496571"/>
            <a:ext cx="669009" cy="26724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>
              <a:latin typeface="Source Han Sans CN Regular"/>
              <a:ea typeface="Source Han Sans CN Regular"/>
            </a:endParaRPr>
          </a:p>
        </p:txBody>
      </p:sp>
      <p:sp>
        <p:nvSpPr>
          <p:cNvPr id="169" name="杀死进程">
            <a:extLst>
              <a:ext uri="{FF2B5EF4-FFF2-40B4-BE49-F238E27FC236}">
                <a16:creationId xmlns:a16="http://schemas.microsoft.com/office/drawing/2014/main" id="{5AD5C5EB-634E-8446-96A9-45FA61440A91}"/>
              </a:ext>
            </a:extLst>
          </p:cNvPr>
          <p:cNvSpPr txBox="1"/>
          <p:nvPr/>
        </p:nvSpPr>
        <p:spPr>
          <a:xfrm>
            <a:off x="7082549" y="3525311"/>
            <a:ext cx="60418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预测维护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70" name="圆角矩形 151">
            <a:extLst>
              <a:ext uri="{FF2B5EF4-FFF2-40B4-BE49-F238E27FC236}">
                <a16:creationId xmlns:a16="http://schemas.microsoft.com/office/drawing/2014/main" id="{9EC48E13-6CEE-CC48-BE18-5687C771C27F}"/>
              </a:ext>
            </a:extLst>
          </p:cNvPr>
          <p:cNvSpPr/>
          <p:nvPr/>
        </p:nvSpPr>
        <p:spPr>
          <a:xfrm>
            <a:off x="4862774" y="1250342"/>
            <a:ext cx="1434912" cy="682062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CF29AF8-716D-4146-B46F-1BABD81D3185}"/>
              </a:ext>
            </a:extLst>
          </p:cNvPr>
          <p:cNvSpPr/>
          <p:nvPr/>
        </p:nvSpPr>
        <p:spPr>
          <a:xfrm>
            <a:off x="5154473" y="1356993"/>
            <a:ext cx="851515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altLang="zh-CN" sz="1000" b="1" spc="40" dirty="0" err="1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UIoT</a:t>
            </a:r>
            <a:r>
              <a:rPr lang="en-US" altLang="zh-CN" sz="1000" b="1" spc="4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Core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zh-CN" altLang="en-US" sz="1000" b="1" spc="4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物联网平台</a:t>
            </a:r>
            <a:endParaRPr lang="en-US" altLang="zh-CN" sz="1000" b="1" spc="4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grpSp>
        <p:nvGrpSpPr>
          <p:cNvPr id="171" name="成组">
            <a:extLst>
              <a:ext uri="{FF2B5EF4-FFF2-40B4-BE49-F238E27FC236}">
                <a16:creationId xmlns:a16="http://schemas.microsoft.com/office/drawing/2014/main" id="{A1AC2604-D558-7F49-A506-2FD8D056BC90}"/>
              </a:ext>
            </a:extLst>
          </p:cNvPr>
          <p:cNvGrpSpPr/>
          <p:nvPr/>
        </p:nvGrpSpPr>
        <p:grpSpPr>
          <a:xfrm>
            <a:off x="4938350" y="2166583"/>
            <a:ext cx="589681" cy="270077"/>
            <a:chOff x="0" y="0"/>
            <a:chExt cx="1453814" cy="608464"/>
          </a:xfrm>
        </p:grpSpPr>
        <p:sp>
          <p:nvSpPr>
            <p:cNvPr id="172" name="矩形">
              <a:extLst>
                <a:ext uri="{FF2B5EF4-FFF2-40B4-BE49-F238E27FC236}">
                  <a16:creationId xmlns:a16="http://schemas.microsoft.com/office/drawing/2014/main" id="{AC739BEF-D528-AE42-B02B-C3F9126100D6}"/>
                </a:ext>
              </a:extLst>
            </p:cNvPr>
            <p:cNvSpPr/>
            <p:nvPr/>
          </p:nvSpPr>
          <p:spPr>
            <a:xfrm>
              <a:off x="0" y="0"/>
              <a:ext cx="1453814" cy="60208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5D83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173" name="矩形">
              <a:extLst>
                <a:ext uri="{FF2B5EF4-FFF2-40B4-BE49-F238E27FC236}">
                  <a16:creationId xmlns:a16="http://schemas.microsoft.com/office/drawing/2014/main" id="{2A605135-636C-C04D-B809-90F1648949E0}"/>
                </a:ext>
              </a:extLst>
            </p:cNvPr>
            <p:cNvSpPr/>
            <p:nvPr/>
          </p:nvSpPr>
          <p:spPr>
            <a:xfrm>
              <a:off x="0" y="6374"/>
              <a:ext cx="71004" cy="602090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174" name="杀死进程">
            <a:extLst>
              <a:ext uri="{FF2B5EF4-FFF2-40B4-BE49-F238E27FC236}">
                <a16:creationId xmlns:a16="http://schemas.microsoft.com/office/drawing/2014/main" id="{FC4199F6-F067-5845-939B-3A730FC58633}"/>
              </a:ext>
            </a:extLst>
          </p:cNvPr>
          <p:cNvSpPr txBox="1"/>
          <p:nvPr/>
        </p:nvSpPr>
        <p:spPr>
          <a:xfrm>
            <a:off x="4936092" y="2195323"/>
            <a:ext cx="60257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  云边协同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grpSp>
        <p:nvGrpSpPr>
          <p:cNvPr id="175" name="成组">
            <a:extLst>
              <a:ext uri="{FF2B5EF4-FFF2-40B4-BE49-F238E27FC236}">
                <a16:creationId xmlns:a16="http://schemas.microsoft.com/office/drawing/2014/main" id="{CBA17AA3-4F56-2748-828F-7084D3E1C9D9}"/>
              </a:ext>
            </a:extLst>
          </p:cNvPr>
          <p:cNvGrpSpPr/>
          <p:nvPr/>
        </p:nvGrpSpPr>
        <p:grpSpPr>
          <a:xfrm>
            <a:off x="4938350" y="2528257"/>
            <a:ext cx="589681" cy="270077"/>
            <a:chOff x="0" y="0"/>
            <a:chExt cx="1453814" cy="608464"/>
          </a:xfrm>
        </p:grpSpPr>
        <p:sp>
          <p:nvSpPr>
            <p:cNvPr id="176" name="矩形">
              <a:extLst>
                <a:ext uri="{FF2B5EF4-FFF2-40B4-BE49-F238E27FC236}">
                  <a16:creationId xmlns:a16="http://schemas.microsoft.com/office/drawing/2014/main" id="{6CF532BD-CD23-7B40-A657-4E806100A952}"/>
                </a:ext>
              </a:extLst>
            </p:cNvPr>
            <p:cNvSpPr/>
            <p:nvPr/>
          </p:nvSpPr>
          <p:spPr>
            <a:xfrm>
              <a:off x="0" y="0"/>
              <a:ext cx="1453814" cy="60208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5D83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177" name="矩形">
              <a:extLst>
                <a:ext uri="{FF2B5EF4-FFF2-40B4-BE49-F238E27FC236}">
                  <a16:creationId xmlns:a16="http://schemas.microsoft.com/office/drawing/2014/main" id="{F8BB0FFB-0134-704E-93EA-6340015CFA77}"/>
                </a:ext>
              </a:extLst>
            </p:cNvPr>
            <p:cNvSpPr/>
            <p:nvPr/>
          </p:nvSpPr>
          <p:spPr>
            <a:xfrm>
              <a:off x="0" y="6374"/>
              <a:ext cx="71004" cy="602090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178" name="杀死进程">
            <a:extLst>
              <a:ext uri="{FF2B5EF4-FFF2-40B4-BE49-F238E27FC236}">
                <a16:creationId xmlns:a16="http://schemas.microsoft.com/office/drawing/2014/main" id="{E6848A6E-D7AC-DF43-9D5B-94950678A9D6}"/>
              </a:ext>
            </a:extLst>
          </p:cNvPr>
          <p:cNvSpPr txBox="1"/>
          <p:nvPr/>
        </p:nvSpPr>
        <p:spPr>
          <a:xfrm>
            <a:off x="4941064" y="2556997"/>
            <a:ext cx="60257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  设备管理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grpSp>
        <p:nvGrpSpPr>
          <p:cNvPr id="179" name="成组">
            <a:extLst>
              <a:ext uri="{FF2B5EF4-FFF2-40B4-BE49-F238E27FC236}">
                <a16:creationId xmlns:a16="http://schemas.microsoft.com/office/drawing/2014/main" id="{1EA1AB0F-82D2-FB4D-B0A5-298912D774FF}"/>
              </a:ext>
            </a:extLst>
          </p:cNvPr>
          <p:cNvGrpSpPr/>
          <p:nvPr/>
        </p:nvGrpSpPr>
        <p:grpSpPr>
          <a:xfrm>
            <a:off x="4934541" y="2889931"/>
            <a:ext cx="589681" cy="270077"/>
            <a:chOff x="0" y="0"/>
            <a:chExt cx="1453814" cy="608464"/>
          </a:xfrm>
        </p:grpSpPr>
        <p:sp>
          <p:nvSpPr>
            <p:cNvPr id="180" name="矩形">
              <a:extLst>
                <a:ext uri="{FF2B5EF4-FFF2-40B4-BE49-F238E27FC236}">
                  <a16:creationId xmlns:a16="http://schemas.microsoft.com/office/drawing/2014/main" id="{23285FF4-2B42-3749-BAC9-F7B6D0633BE3}"/>
                </a:ext>
              </a:extLst>
            </p:cNvPr>
            <p:cNvSpPr/>
            <p:nvPr/>
          </p:nvSpPr>
          <p:spPr>
            <a:xfrm>
              <a:off x="0" y="0"/>
              <a:ext cx="1453814" cy="60208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5D83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181" name="矩形">
              <a:extLst>
                <a:ext uri="{FF2B5EF4-FFF2-40B4-BE49-F238E27FC236}">
                  <a16:creationId xmlns:a16="http://schemas.microsoft.com/office/drawing/2014/main" id="{F8995C2F-7C3B-4B4D-AE6A-96C519503896}"/>
                </a:ext>
              </a:extLst>
            </p:cNvPr>
            <p:cNvSpPr/>
            <p:nvPr/>
          </p:nvSpPr>
          <p:spPr>
            <a:xfrm>
              <a:off x="0" y="6374"/>
              <a:ext cx="71004" cy="602090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182" name="杀死进程">
            <a:extLst>
              <a:ext uri="{FF2B5EF4-FFF2-40B4-BE49-F238E27FC236}">
                <a16:creationId xmlns:a16="http://schemas.microsoft.com/office/drawing/2014/main" id="{8D9827A0-BF69-5E40-96EB-DA7B28CE8123}"/>
              </a:ext>
            </a:extLst>
          </p:cNvPr>
          <p:cNvSpPr txBox="1"/>
          <p:nvPr/>
        </p:nvSpPr>
        <p:spPr>
          <a:xfrm>
            <a:off x="4932283" y="2918671"/>
            <a:ext cx="60257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  规则引擎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grpSp>
        <p:nvGrpSpPr>
          <p:cNvPr id="187" name="成组">
            <a:extLst>
              <a:ext uri="{FF2B5EF4-FFF2-40B4-BE49-F238E27FC236}">
                <a16:creationId xmlns:a16="http://schemas.microsoft.com/office/drawing/2014/main" id="{B8B0B6F1-1601-044E-8153-65816BC6EE13}"/>
              </a:ext>
            </a:extLst>
          </p:cNvPr>
          <p:cNvGrpSpPr/>
          <p:nvPr/>
        </p:nvGrpSpPr>
        <p:grpSpPr>
          <a:xfrm>
            <a:off x="4932906" y="3240511"/>
            <a:ext cx="1285856" cy="270076"/>
            <a:chOff x="-42534" y="0"/>
            <a:chExt cx="3170179" cy="608462"/>
          </a:xfrm>
        </p:grpSpPr>
        <p:sp>
          <p:nvSpPr>
            <p:cNvPr id="188" name="矩形">
              <a:extLst>
                <a:ext uri="{FF2B5EF4-FFF2-40B4-BE49-F238E27FC236}">
                  <a16:creationId xmlns:a16="http://schemas.microsoft.com/office/drawing/2014/main" id="{C0F79123-A9FD-154B-88AD-803C8858747D}"/>
                </a:ext>
              </a:extLst>
            </p:cNvPr>
            <p:cNvSpPr/>
            <p:nvPr/>
          </p:nvSpPr>
          <p:spPr>
            <a:xfrm>
              <a:off x="-34953" y="0"/>
              <a:ext cx="3162598" cy="602091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5D83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189" name="矩形">
              <a:extLst>
                <a:ext uri="{FF2B5EF4-FFF2-40B4-BE49-F238E27FC236}">
                  <a16:creationId xmlns:a16="http://schemas.microsoft.com/office/drawing/2014/main" id="{549F9837-16E2-DC4A-B706-DB56A1033F3A}"/>
                </a:ext>
              </a:extLst>
            </p:cNvPr>
            <p:cNvSpPr/>
            <p:nvPr/>
          </p:nvSpPr>
          <p:spPr>
            <a:xfrm>
              <a:off x="-42534" y="6374"/>
              <a:ext cx="71004" cy="602088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190" name="杀死进程">
            <a:extLst>
              <a:ext uri="{FF2B5EF4-FFF2-40B4-BE49-F238E27FC236}">
                <a16:creationId xmlns:a16="http://schemas.microsoft.com/office/drawing/2014/main" id="{EC0AFBC5-6BC0-9C45-96F3-F49EAC828B9D}"/>
              </a:ext>
            </a:extLst>
          </p:cNvPr>
          <p:cNvSpPr txBox="1"/>
          <p:nvPr/>
        </p:nvSpPr>
        <p:spPr>
          <a:xfrm>
            <a:off x="5110877" y="3270744"/>
            <a:ext cx="917179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  时序数据库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grpSp>
        <p:nvGrpSpPr>
          <p:cNvPr id="192" name="成组">
            <a:extLst>
              <a:ext uri="{FF2B5EF4-FFF2-40B4-BE49-F238E27FC236}">
                <a16:creationId xmlns:a16="http://schemas.microsoft.com/office/drawing/2014/main" id="{6F4F45EB-1AE6-E045-A6A1-3FB389CA3C79}"/>
              </a:ext>
            </a:extLst>
          </p:cNvPr>
          <p:cNvGrpSpPr/>
          <p:nvPr/>
        </p:nvGrpSpPr>
        <p:grpSpPr>
          <a:xfrm>
            <a:off x="5628696" y="2166583"/>
            <a:ext cx="589681" cy="270077"/>
            <a:chOff x="0" y="0"/>
            <a:chExt cx="1453814" cy="608464"/>
          </a:xfrm>
        </p:grpSpPr>
        <p:sp>
          <p:nvSpPr>
            <p:cNvPr id="193" name="矩形">
              <a:extLst>
                <a:ext uri="{FF2B5EF4-FFF2-40B4-BE49-F238E27FC236}">
                  <a16:creationId xmlns:a16="http://schemas.microsoft.com/office/drawing/2014/main" id="{8EEFC336-1931-0F4B-8863-1DC9BC02E2D8}"/>
                </a:ext>
              </a:extLst>
            </p:cNvPr>
            <p:cNvSpPr/>
            <p:nvPr/>
          </p:nvSpPr>
          <p:spPr>
            <a:xfrm>
              <a:off x="0" y="0"/>
              <a:ext cx="1453814" cy="60208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5D83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194" name="矩形">
              <a:extLst>
                <a:ext uri="{FF2B5EF4-FFF2-40B4-BE49-F238E27FC236}">
                  <a16:creationId xmlns:a16="http://schemas.microsoft.com/office/drawing/2014/main" id="{280E2180-3952-764E-87DD-45EC0BA9B9F4}"/>
                </a:ext>
              </a:extLst>
            </p:cNvPr>
            <p:cNvSpPr/>
            <p:nvPr/>
          </p:nvSpPr>
          <p:spPr>
            <a:xfrm>
              <a:off x="0" y="6374"/>
              <a:ext cx="71004" cy="602090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195" name="杀死进程">
            <a:extLst>
              <a:ext uri="{FF2B5EF4-FFF2-40B4-BE49-F238E27FC236}">
                <a16:creationId xmlns:a16="http://schemas.microsoft.com/office/drawing/2014/main" id="{64222C19-3D17-7540-BF85-E811AACC9E1F}"/>
              </a:ext>
            </a:extLst>
          </p:cNvPr>
          <p:cNvSpPr txBox="1"/>
          <p:nvPr/>
        </p:nvSpPr>
        <p:spPr>
          <a:xfrm>
            <a:off x="5691939" y="2195323"/>
            <a:ext cx="60257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云计算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grpSp>
        <p:nvGrpSpPr>
          <p:cNvPr id="196" name="成组">
            <a:extLst>
              <a:ext uri="{FF2B5EF4-FFF2-40B4-BE49-F238E27FC236}">
                <a16:creationId xmlns:a16="http://schemas.microsoft.com/office/drawing/2014/main" id="{7CF404E9-DFB6-9541-AA04-898C66546BCE}"/>
              </a:ext>
            </a:extLst>
          </p:cNvPr>
          <p:cNvGrpSpPr/>
          <p:nvPr/>
        </p:nvGrpSpPr>
        <p:grpSpPr>
          <a:xfrm>
            <a:off x="5628696" y="2528257"/>
            <a:ext cx="589681" cy="270077"/>
            <a:chOff x="0" y="0"/>
            <a:chExt cx="1453814" cy="608464"/>
          </a:xfrm>
        </p:grpSpPr>
        <p:sp>
          <p:nvSpPr>
            <p:cNvPr id="197" name="矩形">
              <a:extLst>
                <a:ext uri="{FF2B5EF4-FFF2-40B4-BE49-F238E27FC236}">
                  <a16:creationId xmlns:a16="http://schemas.microsoft.com/office/drawing/2014/main" id="{BB7A4B48-CD09-FF4F-A41E-608D1A4E3FEC}"/>
                </a:ext>
              </a:extLst>
            </p:cNvPr>
            <p:cNvSpPr/>
            <p:nvPr/>
          </p:nvSpPr>
          <p:spPr>
            <a:xfrm>
              <a:off x="0" y="0"/>
              <a:ext cx="1453814" cy="60208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5D83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/>
            </a:p>
          </p:txBody>
        </p:sp>
        <p:sp>
          <p:nvSpPr>
            <p:cNvPr id="198" name="矩形">
              <a:extLst>
                <a:ext uri="{FF2B5EF4-FFF2-40B4-BE49-F238E27FC236}">
                  <a16:creationId xmlns:a16="http://schemas.microsoft.com/office/drawing/2014/main" id="{A69B11CD-6BA1-7F4F-9601-B89E16E57FEE}"/>
                </a:ext>
              </a:extLst>
            </p:cNvPr>
            <p:cNvSpPr/>
            <p:nvPr/>
          </p:nvSpPr>
          <p:spPr>
            <a:xfrm>
              <a:off x="0" y="6374"/>
              <a:ext cx="71004" cy="602090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199" name="杀死进程">
            <a:extLst>
              <a:ext uri="{FF2B5EF4-FFF2-40B4-BE49-F238E27FC236}">
                <a16:creationId xmlns:a16="http://schemas.microsoft.com/office/drawing/2014/main" id="{820F4CCC-3F64-D443-92AD-9B9CF796699C}"/>
              </a:ext>
            </a:extLst>
          </p:cNvPr>
          <p:cNvSpPr txBox="1"/>
          <p:nvPr/>
        </p:nvSpPr>
        <p:spPr>
          <a:xfrm>
            <a:off x="5626438" y="2556997"/>
            <a:ext cx="60257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  权限管理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grpSp>
        <p:nvGrpSpPr>
          <p:cNvPr id="200" name="成组">
            <a:extLst>
              <a:ext uri="{FF2B5EF4-FFF2-40B4-BE49-F238E27FC236}">
                <a16:creationId xmlns:a16="http://schemas.microsoft.com/office/drawing/2014/main" id="{8FDD9795-2E22-B043-AA61-CB00CD978554}"/>
              </a:ext>
            </a:extLst>
          </p:cNvPr>
          <p:cNvGrpSpPr/>
          <p:nvPr/>
        </p:nvGrpSpPr>
        <p:grpSpPr>
          <a:xfrm>
            <a:off x="5624887" y="2889931"/>
            <a:ext cx="589681" cy="270077"/>
            <a:chOff x="0" y="0"/>
            <a:chExt cx="1453814" cy="608464"/>
          </a:xfrm>
        </p:grpSpPr>
        <p:sp>
          <p:nvSpPr>
            <p:cNvPr id="201" name="矩形">
              <a:extLst>
                <a:ext uri="{FF2B5EF4-FFF2-40B4-BE49-F238E27FC236}">
                  <a16:creationId xmlns:a16="http://schemas.microsoft.com/office/drawing/2014/main" id="{4E5357DC-A336-1242-8159-65E2A5EB30B4}"/>
                </a:ext>
              </a:extLst>
            </p:cNvPr>
            <p:cNvSpPr/>
            <p:nvPr/>
          </p:nvSpPr>
          <p:spPr>
            <a:xfrm>
              <a:off x="0" y="0"/>
              <a:ext cx="1453814" cy="60208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5D83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202" name="矩形">
              <a:extLst>
                <a:ext uri="{FF2B5EF4-FFF2-40B4-BE49-F238E27FC236}">
                  <a16:creationId xmlns:a16="http://schemas.microsoft.com/office/drawing/2014/main" id="{29C71996-F673-A94E-B126-AA804FBA8DC2}"/>
                </a:ext>
              </a:extLst>
            </p:cNvPr>
            <p:cNvSpPr/>
            <p:nvPr/>
          </p:nvSpPr>
          <p:spPr>
            <a:xfrm>
              <a:off x="0" y="6374"/>
              <a:ext cx="71004" cy="602090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203" name="杀死进程">
            <a:extLst>
              <a:ext uri="{FF2B5EF4-FFF2-40B4-BE49-F238E27FC236}">
                <a16:creationId xmlns:a16="http://schemas.microsoft.com/office/drawing/2014/main" id="{1E4FC882-3D54-9E43-BC54-FBE0F1B59632}"/>
              </a:ext>
            </a:extLst>
          </p:cNvPr>
          <p:cNvSpPr txBox="1"/>
          <p:nvPr/>
        </p:nvSpPr>
        <p:spPr>
          <a:xfrm>
            <a:off x="5622629" y="2918671"/>
            <a:ext cx="60257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  大数据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cxnSp>
        <p:nvCxnSpPr>
          <p:cNvPr id="5" name="直线箭头连接符 4">
            <a:extLst>
              <a:ext uri="{FF2B5EF4-FFF2-40B4-BE49-F238E27FC236}">
                <a16:creationId xmlns:a16="http://schemas.microsoft.com/office/drawing/2014/main" id="{4DB607AB-274D-6445-B98B-FA516633CA29}"/>
              </a:ext>
            </a:extLst>
          </p:cNvPr>
          <p:cNvCxnSpPr>
            <a:cxnSpLocks/>
          </p:cNvCxnSpPr>
          <p:nvPr/>
        </p:nvCxnSpPr>
        <p:spPr>
          <a:xfrm>
            <a:off x="6283878" y="2806565"/>
            <a:ext cx="571081" cy="0"/>
          </a:xfrm>
          <a:prstGeom prst="straightConnector1">
            <a:avLst/>
          </a:prstGeom>
          <a:ln w="12700">
            <a:solidFill>
              <a:srgbClr val="E9BB7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圆角矩形 151">
            <a:extLst>
              <a:ext uri="{FF2B5EF4-FFF2-40B4-BE49-F238E27FC236}">
                <a16:creationId xmlns:a16="http://schemas.microsoft.com/office/drawing/2014/main" id="{CD232A53-F6DA-4D48-B971-1852633ED8AD}"/>
              </a:ext>
            </a:extLst>
          </p:cNvPr>
          <p:cNvSpPr/>
          <p:nvPr/>
        </p:nvSpPr>
        <p:spPr>
          <a:xfrm>
            <a:off x="2757029" y="1243295"/>
            <a:ext cx="1661613" cy="701828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213" name="矩形 212">
            <a:extLst>
              <a:ext uri="{FF2B5EF4-FFF2-40B4-BE49-F238E27FC236}">
                <a16:creationId xmlns:a16="http://schemas.microsoft.com/office/drawing/2014/main" id="{ABC49ED2-A542-2B43-BA6C-D33611B332D4}"/>
              </a:ext>
            </a:extLst>
          </p:cNvPr>
          <p:cNvSpPr/>
          <p:nvPr/>
        </p:nvSpPr>
        <p:spPr>
          <a:xfrm>
            <a:off x="3180673" y="1335539"/>
            <a:ext cx="814325" cy="656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altLang="zh-CN" sz="1000" b="1" spc="40" dirty="0" err="1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UIoT</a:t>
            </a:r>
            <a:r>
              <a:rPr lang="en-US" altLang="zh-CN" sz="1000" b="1" spc="4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Edge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zh-CN" altLang="en-US" sz="1000" b="1" spc="4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边缘网关</a:t>
            </a:r>
            <a:endParaRPr lang="en-US" altLang="zh-CN" sz="1000" b="1" spc="4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zh-CN" altLang="en-US" sz="1000" b="1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cxnSp>
        <p:nvCxnSpPr>
          <p:cNvPr id="214" name="直线箭头连接符 213">
            <a:extLst>
              <a:ext uri="{FF2B5EF4-FFF2-40B4-BE49-F238E27FC236}">
                <a16:creationId xmlns:a16="http://schemas.microsoft.com/office/drawing/2014/main" id="{9E94779C-9D28-8045-B6F3-86358882349E}"/>
              </a:ext>
            </a:extLst>
          </p:cNvPr>
          <p:cNvCxnSpPr>
            <a:cxnSpLocks/>
          </p:cNvCxnSpPr>
          <p:nvPr/>
        </p:nvCxnSpPr>
        <p:spPr>
          <a:xfrm>
            <a:off x="4416979" y="1760533"/>
            <a:ext cx="449178" cy="0"/>
          </a:xfrm>
          <a:prstGeom prst="straightConnector1">
            <a:avLst/>
          </a:prstGeom>
          <a:ln w="12700">
            <a:solidFill>
              <a:srgbClr val="E9BB7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矩形">
            <a:extLst>
              <a:ext uri="{FF2B5EF4-FFF2-40B4-BE49-F238E27FC236}">
                <a16:creationId xmlns:a16="http://schemas.microsoft.com/office/drawing/2014/main" id="{8EFE2F6B-5299-4F44-A6A7-C8F0D49FADA9}"/>
              </a:ext>
            </a:extLst>
          </p:cNvPr>
          <p:cNvSpPr/>
          <p:nvPr/>
        </p:nvSpPr>
        <p:spPr>
          <a:xfrm>
            <a:off x="3662759" y="2015239"/>
            <a:ext cx="669009" cy="903432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>
              <a:latin typeface="Source Han Sans CN Regular"/>
              <a:ea typeface="Source Han Sans CN Regular"/>
            </a:endParaRPr>
          </a:p>
        </p:txBody>
      </p:sp>
      <p:sp>
        <p:nvSpPr>
          <p:cNvPr id="232" name="矩形">
            <a:extLst>
              <a:ext uri="{FF2B5EF4-FFF2-40B4-BE49-F238E27FC236}">
                <a16:creationId xmlns:a16="http://schemas.microsoft.com/office/drawing/2014/main" id="{4FDA2FE3-C2CE-2843-906F-E694EB5237C5}"/>
              </a:ext>
            </a:extLst>
          </p:cNvPr>
          <p:cNvSpPr/>
          <p:nvPr/>
        </p:nvSpPr>
        <p:spPr>
          <a:xfrm>
            <a:off x="2822346" y="2016774"/>
            <a:ext cx="748465" cy="919302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234" name="杀死进程">
            <a:extLst>
              <a:ext uri="{FF2B5EF4-FFF2-40B4-BE49-F238E27FC236}">
                <a16:creationId xmlns:a16="http://schemas.microsoft.com/office/drawing/2014/main" id="{308FC1EA-E9F5-7A4F-82D9-548BF33A3555}"/>
              </a:ext>
            </a:extLst>
          </p:cNvPr>
          <p:cNvSpPr txBox="1"/>
          <p:nvPr/>
        </p:nvSpPr>
        <p:spPr>
          <a:xfrm>
            <a:off x="2888006" y="2255065"/>
            <a:ext cx="620621" cy="42585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子设备</a:t>
            </a:r>
            <a:endParaRPr lang="en-US" altLang="zh-CN"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  <a:p>
            <a:pPr algn="ctr"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驱动管理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236" name="杀死进程">
            <a:extLst>
              <a:ext uri="{FF2B5EF4-FFF2-40B4-BE49-F238E27FC236}">
                <a16:creationId xmlns:a16="http://schemas.microsoft.com/office/drawing/2014/main" id="{DE003615-8836-884C-AE73-8328E3CF6F36}"/>
              </a:ext>
            </a:extLst>
          </p:cNvPr>
          <p:cNvSpPr txBox="1"/>
          <p:nvPr/>
        </p:nvSpPr>
        <p:spPr>
          <a:xfrm>
            <a:off x="4355489" y="1502280"/>
            <a:ext cx="559750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-US" altLang="zh-CN" sz="800" i="1" spc="4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MQTT</a:t>
            </a:r>
            <a:endParaRPr sz="800" i="1" spc="40" dirty="0">
              <a:solidFill>
                <a:srgbClr val="E9BB7A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</p:txBody>
      </p:sp>
      <p:sp>
        <p:nvSpPr>
          <p:cNvPr id="237" name="杀死进程">
            <a:extLst>
              <a:ext uri="{FF2B5EF4-FFF2-40B4-BE49-F238E27FC236}">
                <a16:creationId xmlns:a16="http://schemas.microsoft.com/office/drawing/2014/main" id="{2C2204E1-BA68-AA40-8C34-83BB4B5C0D18}"/>
              </a:ext>
            </a:extLst>
          </p:cNvPr>
          <p:cNvSpPr txBox="1"/>
          <p:nvPr/>
        </p:nvSpPr>
        <p:spPr>
          <a:xfrm>
            <a:off x="4366121" y="3374331"/>
            <a:ext cx="559750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-US" altLang="zh-CN" sz="800" i="1" spc="4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MQTT</a:t>
            </a:r>
            <a:endParaRPr sz="800" i="1" spc="40" dirty="0">
              <a:solidFill>
                <a:srgbClr val="E9BB7A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</p:txBody>
      </p:sp>
      <p:cxnSp>
        <p:nvCxnSpPr>
          <p:cNvPr id="240" name="直线箭头连接符 239">
            <a:extLst>
              <a:ext uri="{FF2B5EF4-FFF2-40B4-BE49-F238E27FC236}">
                <a16:creationId xmlns:a16="http://schemas.microsoft.com/office/drawing/2014/main" id="{6BC09114-D7AC-8149-9549-68FBC03B2811}"/>
              </a:ext>
            </a:extLst>
          </p:cNvPr>
          <p:cNvCxnSpPr>
            <a:cxnSpLocks/>
          </p:cNvCxnSpPr>
          <p:nvPr/>
        </p:nvCxnSpPr>
        <p:spPr>
          <a:xfrm>
            <a:off x="4416979" y="3306301"/>
            <a:ext cx="449178" cy="0"/>
          </a:xfrm>
          <a:prstGeom prst="straightConnector1">
            <a:avLst/>
          </a:prstGeom>
          <a:ln w="12700">
            <a:solidFill>
              <a:srgbClr val="E9BB7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圆角矩形 151">
            <a:extLst>
              <a:ext uri="{FF2B5EF4-FFF2-40B4-BE49-F238E27FC236}">
                <a16:creationId xmlns:a16="http://schemas.microsoft.com/office/drawing/2014/main" id="{795E4305-B86C-7840-984A-F0F42A5B01A5}"/>
              </a:ext>
            </a:extLst>
          </p:cNvPr>
          <p:cNvSpPr/>
          <p:nvPr/>
        </p:nvSpPr>
        <p:spPr>
          <a:xfrm>
            <a:off x="1308529" y="3167943"/>
            <a:ext cx="3108449" cy="274176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244" name="矩形 243">
            <a:extLst>
              <a:ext uri="{FF2B5EF4-FFF2-40B4-BE49-F238E27FC236}">
                <a16:creationId xmlns:a16="http://schemas.microsoft.com/office/drawing/2014/main" id="{EC119822-4057-8744-B463-3C05FBA8BF36}"/>
              </a:ext>
            </a:extLst>
          </p:cNvPr>
          <p:cNvSpPr/>
          <p:nvPr/>
        </p:nvSpPr>
        <p:spPr>
          <a:xfrm>
            <a:off x="2529328" y="3171800"/>
            <a:ext cx="666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zh-CN" altLang="en-US" sz="900" b="1" spc="4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直连设备</a:t>
            </a:r>
            <a:endParaRPr lang="zh-CN" altLang="en-US" sz="900" b="1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49" name="杀死进程">
            <a:extLst>
              <a:ext uri="{FF2B5EF4-FFF2-40B4-BE49-F238E27FC236}">
                <a16:creationId xmlns:a16="http://schemas.microsoft.com/office/drawing/2014/main" id="{D7EB515A-E095-A549-AE67-A44606ECC43B}"/>
              </a:ext>
            </a:extLst>
          </p:cNvPr>
          <p:cNvSpPr txBox="1"/>
          <p:nvPr/>
        </p:nvSpPr>
        <p:spPr>
          <a:xfrm>
            <a:off x="2558756" y="3641480"/>
            <a:ext cx="55842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 </a:t>
            </a:r>
            <a:r>
              <a:rPr lang="en-US" altLang="zh-CN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SDK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283" name="杀死进程">
            <a:extLst>
              <a:ext uri="{FF2B5EF4-FFF2-40B4-BE49-F238E27FC236}">
                <a16:creationId xmlns:a16="http://schemas.microsoft.com/office/drawing/2014/main" id="{3E6A3DD2-5256-A040-9EDB-E0B5F3E65471}"/>
              </a:ext>
            </a:extLst>
          </p:cNvPr>
          <p:cNvSpPr txBox="1"/>
          <p:nvPr/>
        </p:nvSpPr>
        <p:spPr>
          <a:xfrm>
            <a:off x="1575270" y="3641480"/>
            <a:ext cx="55842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 </a:t>
            </a:r>
            <a:r>
              <a:rPr lang="en-US" altLang="zh-CN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RTOS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284" name="杀死进程">
            <a:extLst>
              <a:ext uri="{FF2B5EF4-FFF2-40B4-BE49-F238E27FC236}">
                <a16:creationId xmlns:a16="http://schemas.microsoft.com/office/drawing/2014/main" id="{B33CAD9A-9497-744D-99C3-603552F8CDF2}"/>
              </a:ext>
            </a:extLst>
          </p:cNvPr>
          <p:cNvSpPr txBox="1"/>
          <p:nvPr/>
        </p:nvSpPr>
        <p:spPr>
          <a:xfrm>
            <a:off x="3486970" y="3641480"/>
            <a:ext cx="724155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 直连设备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285" name="圆角矩形 151">
            <a:extLst>
              <a:ext uri="{FF2B5EF4-FFF2-40B4-BE49-F238E27FC236}">
                <a16:creationId xmlns:a16="http://schemas.microsoft.com/office/drawing/2014/main" id="{76BD9471-4EB8-C14E-8813-1E3F5F1315C7}"/>
              </a:ext>
            </a:extLst>
          </p:cNvPr>
          <p:cNvSpPr/>
          <p:nvPr/>
        </p:nvSpPr>
        <p:spPr>
          <a:xfrm>
            <a:off x="1373162" y="1713581"/>
            <a:ext cx="693472" cy="30639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286" name="杀死进程">
            <a:extLst>
              <a:ext uri="{FF2B5EF4-FFF2-40B4-BE49-F238E27FC236}">
                <a16:creationId xmlns:a16="http://schemas.microsoft.com/office/drawing/2014/main" id="{42B6FF27-1E8D-E94C-9307-7EAC7F08987F}"/>
              </a:ext>
            </a:extLst>
          </p:cNvPr>
          <p:cNvSpPr txBox="1"/>
          <p:nvPr/>
        </p:nvSpPr>
        <p:spPr>
          <a:xfrm>
            <a:off x="1446852" y="1756497"/>
            <a:ext cx="53118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表计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295" name="圆角矩形 151">
            <a:extLst>
              <a:ext uri="{FF2B5EF4-FFF2-40B4-BE49-F238E27FC236}">
                <a16:creationId xmlns:a16="http://schemas.microsoft.com/office/drawing/2014/main" id="{7122F369-63C1-8A4C-9724-C9611A379070}"/>
              </a:ext>
            </a:extLst>
          </p:cNvPr>
          <p:cNvSpPr/>
          <p:nvPr/>
        </p:nvSpPr>
        <p:spPr>
          <a:xfrm>
            <a:off x="1373162" y="2140801"/>
            <a:ext cx="693472" cy="311950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296" name="杀死进程">
            <a:extLst>
              <a:ext uri="{FF2B5EF4-FFF2-40B4-BE49-F238E27FC236}">
                <a16:creationId xmlns:a16="http://schemas.microsoft.com/office/drawing/2014/main" id="{0F72B05B-10A8-5D44-84F6-6923E05D1CD5}"/>
              </a:ext>
            </a:extLst>
          </p:cNvPr>
          <p:cNvSpPr txBox="1"/>
          <p:nvPr/>
        </p:nvSpPr>
        <p:spPr>
          <a:xfrm>
            <a:off x="1446852" y="2191212"/>
            <a:ext cx="53118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传感器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297" name="圆角矩形 151">
            <a:extLst>
              <a:ext uri="{FF2B5EF4-FFF2-40B4-BE49-F238E27FC236}">
                <a16:creationId xmlns:a16="http://schemas.microsoft.com/office/drawing/2014/main" id="{452F17C8-CBED-1643-97B5-9879600DB6D9}"/>
              </a:ext>
            </a:extLst>
          </p:cNvPr>
          <p:cNvSpPr/>
          <p:nvPr/>
        </p:nvSpPr>
        <p:spPr>
          <a:xfrm>
            <a:off x="1373162" y="2583012"/>
            <a:ext cx="693472" cy="296270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298" name="杀死进程">
            <a:extLst>
              <a:ext uri="{FF2B5EF4-FFF2-40B4-BE49-F238E27FC236}">
                <a16:creationId xmlns:a16="http://schemas.microsoft.com/office/drawing/2014/main" id="{4D7E0B9D-DA07-1C4C-8C37-F380AF3632C9}"/>
              </a:ext>
            </a:extLst>
          </p:cNvPr>
          <p:cNvSpPr txBox="1"/>
          <p:nvPr/>
        </p:nvSpPr>
        <p:spPr>
          <a:xfrm>
            <a:off x="1446852" y="2618432"/>
            <a:ext cx="53118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 。。。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cxnSp>
        <p:nvCxnSpPr>
          <p:cNvPr id="300" name="肘形连接符 299">
            <a:extLst>
              <a:ext uri="{FF2B5EF4-FFF2-40B4-BE49-F238E27FC236}">
                <a16:creationId xmlns:a16="http://schemas.microsoft.com/office/drawing/2014/main" id="{07DF8D9E-B82E-554A-8ED4-E4A632286430}"/>
              </a:ext>
            </a:extLst>
          </p:cNvPr>
          <p:cNvCxnSpPr>
            <a:cxnSpLocks/>
          </p:cNvCxnSpPr>
          <p:nvPr/>
        </p:nvCxnSpPr>
        <p:spPr>
          <a:xfrm>
            <a:off x="2140324" y="1879511"/>
            <a:ext cx="600125" cy="567535"/>
          </a:xfrm>
          <a:prstGeom prst="bentConnector3">
            <a:avLst>
              <a:gd name="adj1" fmla="val 83721"/>
            </a:avLst>
          </a:prstGeom>
          <a:ln w="12700">
            <a:solidFill>
              <a:srgbClr val="E9BB7A"/>
            </a:solidFill>
            <a:headEnd type="triangle" w="med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肘形连接符 301">
            <a:extLst>
              <a:ext uri="{FF2B5EF4-FFF2-40B4-BE49-F238E27FC236}">
                <a16:creationId xmlns:a16="http://schemas.microsoft.com/office/drawing/2014/main" id="{12DCC1F9-153B-1347-A04E-A0461CC2D34F}"/>
              </a:ext>
            </a:extLst>
          </p:cNvPr>
          <p:cNvCxnSpPr>
            <a:cxnSpLocks/>
          </p:cNvCxnSpPr>
          <p:nvPr/>
        </p:nvCxnSpPr>
        <p:spPr>
          <a:xfrm>
            <a:off x="2140324" y="2292302"/>
            <a:ext cx="598728" cy="158070"/>
          </a:xfrm>
          <a:prstGeom prst="bentConnector3">
            <a:avLst>
              <a:gd name="adj1" fmla="val 83799"/>
            </a:avLst>
          </a:prstGeom>
          <a:ln w="12700">
            <a:solidFill>
              <a:srgbClr val="E9BB7A"/>
            </a:solidFill>
            <a:headEnd type="triangle" w="med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肘形连接符 303">
            <a:extLst>
              <a:ext uri="{FF2B5EF4-FFF2-40B4-BE49-F238E27FC236}">
                <a16:creationId xmlns:a16="http://schemas.microsoft.com/office/drawing/2014/main" id="{4DA62566-7E52-A641-8842-4033F61C8B38}"/>
              </a:ext>
            </a:extLst>
          </p:cNvPr>
          <p:cNvCxnSpPr>
            <a:cxnSpLocks/>
          </p:cNvCxnSpPr>
          <p:nvPr/>
        </p:nvCxnSpPr>
        <p:spPr>
          <a:xfrm flipV="1">
            <a:off x="2140324" y="2450372"/>
            <a:ext cx="600125" cy="313559"/>
          </a:xfrm>
          <a:prstGeom prst="bentConnector3">
            <a:avLst>
              <a:gd name="adj1" fmla="val 83721"/>
            </a:avLst>
          </a:prstGeom>
          <a:ln w="12700">
            <a:solidFill>
              <a:srgbClr val="E9BB7A"/>
            </a:solidFill>
            <a:headEnd type="triangle" w="med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杀死进程">
            <a:extLst>
              <a:ext uri="{FF2B5EF4-FFF2-40B4-BE49-F238E27FC236}">
                <a16:creationId xmlns:a16="http://schemas.microsoft.com/office/drawing/2014/main" id="{4BE34430-956F-9D4E-9E8F-785952227633}"/>
              </a:ext>
            </a:extLst>
          </p:cNvPr>
          <p:cNvSpPr txBox="1"/>
          <p:nvPr/>
        </p:nvSpPr>
        <p:spPr>
          <a:xfrm>
            <a:off x="2138277" y="1639966"/>
            <a:ext cx="498276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800" i="1" spc="4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DLT645</a:t>
            </a:r>
            <a:endParaRPr sz="800" i="1" spc="40" dirty="0">
              <a:solidFill>
                <a:srgbClr val="E9BB7A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</p:txBody>
      </p:sp>
      <p:sp>
        <p:nvSpPr>
          <p:cNvPr id="313" name="杀死进程">
            <a:extLst>
              <a:ext uri="{FF2B5EF4-FFF2-40B4-BE49-F238E27FC236}">
                <a16:creationId xmlns:a16="http://schemas.microsoft.com/office/drawing/2014/main" id="{FA2741E0-F6E3-6E4D-9911-39E612240642}"/>
              </a:ext>
            </a:extLst>
          </p:cNvPr>
          <p:cNvSpPr txBox="1"/>
          <p:nvPr/>
        </p:nvSpPr>
        <p:spPr>
          <a:xfrm>
            <a:off x="2138277" y="1943891"/>
            <a:ext cx="552565" cy="3341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sz="800" i="1" spc="4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Modbus</a:t>
            </a:r>
          </a:p>
          <a:p>
            <a:r>
              <a:rPr lang="en-US" sz="800" i="1" spc="40" dirty="0" err="1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官方支持</a:t>
            </a:r>
            <a:endParaRPr sz="800" i="1" spc="40" dirty="0">
              <a:solidFill>
                <a:srgbClr val="E9BB7A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</p:txBody>
      </p:sp>
      <p:sp>
        <p:nvSpPr>
          <p:cNvPr id="317" name="杀死进程">
            <a:extLst>
              <a:ext uri="{FF2B5EF4-FFF2-40B4-BE49-F238E27FC236}">
                <a16:creationId xmlns:a16="http://schemas.microsoft.com/office/drawing/2014/main" id="{061DB160-7BBA-5D44-9643-ED2E5E9AD8F9}"/>
              </a:ext>
            </a:extLst>
          </p:cNvPr>
          <p:cNvSpPr txBox="1"/>
          <p:nvPr/>
        </p:nvSpPr>
        <p:spPr>
          <a:xfrm>
            <a:off x="2146515" y="2523371"/>
            <a:ext cx="45709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sz="800" i="1" spc="4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GPIO</a:t>
            </a:r>
            <a:endParaRPr sz="800" i="1" spc="40" dirty="0">
              <a:solidFill>
                <a:srgbClr val="E9BB7A"/>
              </a:solidFill>
              <a:latin typeface="Source Han Sans CN Normal" panose="020B0400000000000000" pitchFamily="34" charset="-128"/>
              <a:ea typeface="Source Han Sans CN Normal" panose="020B0400000000000000" pitchFamily="34" charset="-128"/>
            </a:endParaRPr>
          </a:p>
        </p:txBody>
      </p:sp>
      <p:pic>
        <p:nvPicPr>
          <p:cNvPr id="320" name="图片 319">
            <a:extLst>
              <a:ext uri="{FF2B5EF4-FFF2-40B4-BE49-F238E27FC236}">
                <a16:creationId xmlns:a16="http://schemas.microsoft.com/office/drawing/2014/main" id="{AEA99D02-FA83-904C-94C6-63D16C059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314" y="3084092"/>
            <a:ext cx="396743" cy="396743"/>
          </a:xfrm>
          <a:prstGeom prst="rect">
            <a:avLst/>
          </a:prstGeom>
        </p:spPr>
      </p:pic>
      <p:sp>
        <p:nvSpPr>
          <p:cNvPr id="321" name="标题 2">
            <a:extLst>
              <a:ext uri="{FF2B5EF4-FFF2-40B4-BE49-F238E27FC236}">
                <a16:creationId xmlns:a16="http://schemas.microsoft.com/office/drawing/2014/main" id="{770B3138-AC68-8F41-8F61-EC4D6E62292E}"/>
              </a:ext>
            </a:extLst>
          </p:cNvPr>
          <p:cNvSpPr txBox="1">
            <a:spLocks/>
          </p:cNvSpPr>
          <p:nvPr/>
        </p:nvSpPr>
        <p:spPr>
          <a:xfrm>
            <a:off x="1298879" y="3205803"/>
            <a:ext cx="204903" cy="2063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rgbClr val="E9BB7A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端</a:t>
            </a:r>
          </a:p>
        </p:txBody>
      </p:sp>
      <p:pic>
        <p:nvPicPr>
          <p:cNvPr id="322" name="图片 321">
            <a:extLst>
              <a:ext uri="{FF2B5EF4-FFF2-40B4-BE49-F238E27FC236}">
                <a16:creationId xmlns:a16="http://schemas.microsoft.com/office/drawing/2014/main" id="{3C82D4C6-A38F-A449-BFDF-D3F4F2B98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190" y="1109363"/>
            <a:ext cx="396743" cy="396743"/>
          </a:xfrm>
          <a:prstGeom prst="rect">
            <a:avLst/>
          </a:prstGeom>
        </p:spPr>
      </p:pic>
      <p:sp>
        <p:nvSpPr>
          <p:cNvPr id="323" name="标题 2">
            <a:extLst>
              <a:ext uri="{FF2B5EF4-FFF2-40B4-BE49-F238E27FC236}">
                <a16:creationId xmlns:a16="http://schemas.microsoft.com/office/drawing/2014/main" id="{82A6E5A2-F725-264D-A03F-34EC14CB4789}"/>
              </a:ext>
            </a:extLst>
          </p:cNvPr>
          <p:cNvSpPr txBox="1">
            <a:spLocks/>
          </p:cNvSpPr>
          <p:nvPr/>
        </p:nvSpPr>
        <p:spPr>
          <a:xfrm>
            <a:off x="4840755" y="1231074"/>
            <a:ext cx="204903" cy="2063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rgbClr val="E9BB7A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云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DE8327E-04CE-FF46-A7B0-B05ECFB2E84E}"/>
              </a:ext>
            </a:extLst>
          </p:cNvPr>
          <p:cNvSpPr/>
          <p:nvPr/>
        </p:nvSpPr>
        <p:spPr>
          <a:xfrm>
            <a:off x="1493769" y="3585790"/>
            <a:ext cx="28800" cy="328916"/>
          </a:xfrm>
          <a:prstGeom prst="rect">
            <a:avLst/>
          </a:prstGeom>
          <a:solidFill>
            <a:srgbClr val="E9B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7E13DFA5-8F99-FD4C-A3D6-807748FAC883}"/>
              </a:ext>
            </a:extLst>
          </p:cNvPr>
          <p:cNvSpPr/>
          <p:nvPr/>
        </p:nvSpPr>
        <p:spPr>
          <a:xfrm>
            <a:off x="2418216" y="3585790"/>
            <a:ext cx="28800" cy="328916"/>
          </a:xfrm>
          <a:prstGeom prst="rect">
            <a:avLst/>
          </a:prstGeom>
          <a:solidFill>
            <a:srgbClr val="E9B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5E9803E3-CE03-FD49-8A91-F1300B3B26F6}"/>
              </a:ext>
            </a:extLst>
          </p:cNvPr>
          <p:cNvSpPr/>
          <p:nvPr/>
        </p:nvSpPr>
        <p:spPr>
          <a:xfrm>
            <a:off x="3423051" y="3585790"/>
            <a:ext cx="28800" cy="328916"/>
          </a:xfrm>
          <a:prstGeom prst="rect">
            <a:avLst/>
          </a:prstGeom>
          <a:solidFill>
            <a:srgbClr val="E9B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8" name="矩形 127">
            <a:extLst>
              <a:ext uri="{FF2B5EF4-FFF2-40B4-BE49-F238E27FC236}">
                <a16:creationId xmlns:a16="http://schemas.microsoft.com/office/drawing/2014/main" id="{DC7159F1-71DE-1E4A-885B-1372D91C9284}"/>
              </a:ext>
            </a:extLst>
          </p:cNvPr>
          <p:cNvSpPr/>
          <p:nvPr/>
        </p:nvSpPr>
        <p:spPr>
          <a:xfrm>
            <a:off x="1413382" y="2590506"/>
            <a:ext cx="28800" cy="292011"/>
          </a:xfrm>
          <a:prstGeom prst="rect">
            <a:avLst/>
          </a:prstGeom>
          <a:solidFill>
            <a:srgbClr val="E9B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9" name="矩形 128">
            <a:extLst>
              <a:ext uri="{FF2B5EF4-FFF2-40B4-BE49-F238E27FC236}">
                <a16:creationId xmlns:a16="http://schemas.microsoft.com/office/drawing/2014/main" id="{BDF853E1-17A9-0741-83DA-DF146FB35538}"/>
              </a:ext>
            </a:extLst>
          </p:cNvPr>
          <p:cNvSpPr/>
          <p:nvPr/>
        </p:nvSpPr>
        <p:spPr>
          <a:xfrm>
            <a:off x="1413382" y="2135777"/>
            <a:ext cx="28800" cy="307466"/>
          </a:xfrm>
          <a:prstGeom prst="rect">
            <a:avLst/>
          </a:prstGeom>
          <a:solidFill>
            <a:srgbClr val="E9B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0" name="矩形 129">
            <a:extLst>
              <a:ext uri="{FF2B5EF4-FFF2-40B4-BE49-F238E27FC236}">
                <a16:creationId xmlns:a16="http://schemas.microsoft.com/office/drawing/2014/main" id="{42C5934C-6811-B846-B1B7-1DEEC42541AD}"/>
              </a:ext>
            </a:extLst>
          </p:cNvPr>
          <p:cNvSpPr/>
          <p:nvPr/>
        </p:nvSpPr>
        <p:spPr>
          <a:xfrm>
            <a:off x="1413382" y="1708556"/>
            <a:ext cx="28800" cy="301995"/>
          </a:xfrm>
          <a:prstGeom prst="rect">
            <a:avLst/>
          </a:prstGeom>
          <a:solidFill>
            <a:srgbClr val="E9B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18" name="图片 317">
            <a:extLst>
              <a:ext uri="{FF2B5EF4-FFF2-40B4-BE49-F238E27FC236}">
                <a16:creationId xmlns:a16="http://schemas.microsoft.com/office/drawing/2014/main" id="{9D6089E9-39E3-4B47-B39B-1711B9BA6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505" y="1064710"/>
            <a:ext cx="396743" cy="396743"/>
          </a:xfrm>
          <a:prstGeom prst="rect">
            <a:avLst/>
          </a:prstGeom>
        </p:spPr>
      </p:pic>
      <p:sp>
        <p:nvSpPr>
          <p:cNvPr id="319" name="标题 2">
            <a:extLst>
              <a:ext uri="{FF2B5EF4-FFF2-40B4-BE49-F238E27FC236}">
                <a16:creationId xmlns:a16="http://schemas.microsoft.com/office/drawing/2014/main" id="{2268C4BB-A36E-4E4B-ACA5-E7622DB89819}"/>
              </a:ext>
            </a:extLst>
          </p:cNvPr>
          <p:cNvSpPr txBox="1">
            <a:spLocks/>
          </p:cNvSpPr>
          <p:nvPr/>
        </p:nvSpPr>
        <p:spPr>
          <a:xfrm>
            <a:off x="1264070" y="1186421"/>
            <a:ext cx="204903" cy="2063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200" spc="300" dirty="0">
                <a:solidFill>
                  <a:srgbClr val="E9BB7A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边</a:t>
            </a:r>
          </a:p>
        </p:txBody>
      </p:sp>
      <p:sp>
        <p:nvSpPr>
          <p:cNvPr id="100" name="杀死进程">
            <a:extLst>
              <a:ext uri="{FF2B5EF4-FFF2-40B4-BE49-F238E27FC236}">
                <a16:creationId xmlns:a16="http://schemas.microsoft.com/office/drawing/2014/main" id="{308FC1EA-E9F5-7A4F-82D9-548BF33A3555}"/>
              </a:ext>
            </a:extLst>
          </p:cNvPr>
          <p:cNvSpPr txBox="1"/>
          <p:nvPr/>
        </p:nvSpPr>
        <p:spPr>
          <a:xfrm>
            <a:off x="3714994" y="2229287"/>
            <a:ext cx="527089" cy="45727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本地数据处理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EC119822-4057-8744-B463-3C05FBA8BF36}"/>
              </a:ext>
            </a:extLst>
          </p:cNvPr>
          <p:cNvSpPr/>
          <p:nvPr/>
        </p:nvSpPr>
        <p:spPr>
          <a:xfrm>
            <a:off x="1326200" y="1318465"/>
            <a:ext cx="7873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zh-CN" altLang="en-US" sz="900" b="1" spc="4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非直连设备</a:t>
            </a:r>
            <a:endParaRPr lang="zh-CN" altLang="en-US" sz="900" b="1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11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2">
            <a:extLst>
              <a:ext uri="{FF2B5EF4-FFF2-40B4-BE49-F238E27FC236}">
                <a16:creationId xmlns:a16="http://schemas.microsoft.com/office/drawing/2014/main" id="{8D41D821-3B6C-F546-9A9D-16EA1149DD69}"/>
              </a:ext>
            </a:extLst>
          </p:cNvPr>
          <p:cNvSpPr txBox="1">
            <a:spLocks/>
          </p:cNvSpPr>
          <p:nvPr/>
        </p:nvSpPr>
        <p:spPr>
          <a:xfrm>
            <a:off x="2098845" y="360729"/>
            <a:ext cx="494631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2400" dirty="0"/>
              <a:t>物联网通信云平台</a:t>
            </a:r>
            <a:r>
              <a:rPr lang="en-US" altLang="zh-CN" sz="2400" dirty="0"/>
              <a:t>—</a:t>
            </a:r>
            <a:r>
              <a:rPr lang="en-US" altLang="zh-CN" sz="2400" dirty="0" err="1"/>
              <a:t>UIoT</a:t>
            </a:r>
            <a:r>
              <a:rPr lang="en-US" altLang="zh-CN" sz="2400" dirty="0"/>
              <a:t> Core</a:t>
            </a:r>
          </a:p>
        </p:txBody>
      </p:sp>
      <p:sp>
        <p:nvSpPr>
          <p:cNvPr id="143" name="圆角矩形 150">
            <a:extLst>
              <a:ext uri="{FF2B5EF4-FFF2-40B4-BE49-F238E27FC236}">
                <a16:creationId xmlns:a16="http://schemas.microsoft.com/office/drawing/2014/main" id="{AF9B8D04-4768-494F-BF26-EF5B1D801BFE}"/>
              </a:ext>
            </a:extLst>
          </p:cNvPr>
          <p:cNvSpPr/>
          <p:nvPr/>
        </p:nvSpPr>
        <p:spPr>
          <a:xfrm>
            <a:off x="2747139" y="1569424"/>
            <a:ext cx="3664712" cy="2252605"/>
          </a:xfrm>
          <a:prstGeom prst="roundRect">
            <a:avLst>
              <a:gd name="adj" fmla="val 802"/>
            </a:avLst>
          </a:prstGeom>
          <a:gradFill flip="none" rotWithShape="1">
            <a:gsLst>
              <a:gs pos="100000">
                <a:srgbClr val="1B254C">
                  <a:lumMod val="93000"/>
                  <a:lumOff val="7000"/>
                  <a:alpha val="70000"/>
                </a:srgbClr>
              </a:gs>
              <a:gs pos="0">
                <a:srgbClr val="24305E">
                  <a:lumMod val="88000"/>
                  <a:lumOff val="12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 dirty="0">
              <a:latin typeface="Source Han Sans CN Regular"/>
              <a:ea typeface="Source Han Sans CN Regular"/>
            </a:endParaRPr>
          </a:p>
        </p:txBody>
      </p:sp>
      <p:sp>
        <p:nvSpPr>
          <p:cNvPr id="170" name="圆角矩形 151">
            <a:extLst>
              <a:ext uri="{FF2B5EF4-FFF2-40B4-BE49-F238E27FC236}">
                <a16:creationId xmlns:a16="http://schemas.microsoft.com/office/drawing/2014/main" id="{9EC48E13-6CEE-CC48-BE18-5687C771C27F}"/>
              </a:ext>
            </a:extLst>
          </p:cNvPr>
          <p:cNvSpPr/>
          <p:nvPr/>
        </p:nvSpPr>
        <p:spPr>
          <a:xfrm>
            <a:off x="2747139" y="1562972"/>
            <a:ext cx="3664712" cy="47610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CF29AF8-716D-4146-B46F-1BABD81D3185}"/>
              </a:ext>
            </a:extLst>
          </p:cNvPr>
          <p:cNvSpPr/>
          <p:nvPr/>
        </p:nvSpPr>
        <p:spPr>
          <a:xfrm>
            <a:off x="3953683" y="1687796"/>
            <a:ext cx="12516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zh-CN" altLang="en-US" sz="1000" spc="4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物联网通信云平台</a:t>
            </a:r>
            <a:endParaRPr lang="zh-CN" altLang="en-US" sz="10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grpSp>
        <p:nvGrpSpPr>
          <p:cNvPr id="171" name="成组">
            <a:extLst>
              <a:ext uri="{FF2B5EF4-FFF2-40B4-BE49-F238E27FC236}">
                <a16:creationId xmlns:a16="http://schemas.microsoft.com/office/drawing/2014/main" id="{A1AC2604-D558-7F49-A506-2FD8D056BC90}"/>
              </a:ext>
            </a:extLst>
          </p:cNvPr>
          <p:cNvGrpSpPr/>
          <p:nvPr/>
        </p:nvGrpSpPr>
        <p:grpSpPr>
          <a:xfrm>
            <a:off x="3620115" y="2217744"/>
            <a:ext cx="589681" cy="270077"/>
            <a:chOff x="0" y="0"/>
            <a:chExt cx="1453814" cy="608464"/>
          </a:xfrm>
        </p:grpSpPr>
        <p:sp>
          <p:nvSpPr>
            <p:cNvPr id="172" name="矩形">
              <a:extLst>
                <a:ext uri="{FF2B5EF4-FFF2-40B4-BE49-F238E27FC236}">
                  <a16:creationId xmlns:a16="http://schemas.microsoft.com/office/drawing/2014/main" id="{AC739BEF-D528-AE42-B02B-C3F9126100D6}"/>
                </a:ext>
              </a:extLst>
            </p:cNvPr>
            <p:cNvSpPr/>
            <p:nvPr/>
          </p:nvSpPr>
          <p:spPr>
            <a:xfrm>
              <a:off x="0" y="0"/>
              <a:ext cx="1453814" cy="60208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4350A0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173" name="矩形">
              <a:extLst>
                <a:ext uri="{FF2B5EF4-FFF2-40B4-BE49-F238E27FC236}">
                  <a16:creationId xmlns:a16="http://schemas.microsoft.com/office/drawing/2014/main" id="{2A605135-636C-C04D-B809-90F1648949E0}"/>
                </a:ext>
              </a:extLst>
            </p:cNvPr>
            <p:cNvSpPr/>
            <p:nvPr/>
          </p:nvSpPr>
          <p:spPr>
            <a:xfrm>
              <a:off x="0" y="6374"/>
              <a:ext cx="53253" cy="602090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174" name="杀死进程">
            <a:extLst>
              <a:ext uri="{FF2B5EF4-FFF2-40B4-BE49-F238E27FC236}">
                <a16:creationId xmlns:a16="http://schemas.microsoft.com/office/drawing/2014/main" id="{FC4199F6-F067-5845-939B-3A730FC58633}"/>
              </a:ext>
            </a:extLst>
          </p:cNvPr>
          <p:cNvSpPr txBox="1"/>
          <p:nvPr/>
        </p:nvSpPr>
        <p:spPr>
          <a:xfrm>
            <a:off x="3625512" y="2237340"/>
            <a:ext cx="60257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 产品管理</a:t>
            </a:r>
            <a:endParaRPr sz="800" dirty="0">
              <a:solidFill>
                <a:schemeClr val="bg1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grpSp>
        <p:nvGrpSpPr>
          <p:cNvPr id="175" name="成组">
            <a:extLst>
              <a:ext uri="{FF2B5EF4-FFF2-40B4-BE49-F238E27FC236}">
                <a16:creationId xmlns:a16="http://schemas.microsoft.com/office/drawing/2014/main" id="{CBA17AA3-4F56-2748-828F-7084D3E1C9D9}"/>
              </a:ext>
            </a:extLst>
          </p:cNvPr>
          <p:cNvGrpSpPr/>
          <p:nvPr/>
        </p:nvGrpSpPr>
        <p:grpSpPr>
          <a:xfrm>
            <a:off x="3620115" y="2579418"/>
            <a:ext cx="589681" cy="270077"/>
            <a:chOff x="0" y="0"/>
            <a:chExt cx="1453814" cy="608464"/>
          </a:xfrm>
        </p:grpSpPr>
        <p:sp>
          <p:nvSpPr>
            <p:cNvPr id="176" name="矩形">
              <a:extLst>
                <a:ext uri="{FF2B5EF4-FFF2-40B4-BE49-F238E27FC236}">
                  <a16:creationId xmlns:a16="http://schemas.microsoft.com/office/drawing/2014/main" id="{6CF532BD-CD23-7B40-A657-4E806100A952}"/>
                </a:ext>
              </a:extLst>
            </p:cNvPr>
            <p:cNvSpPr/>
            <p:nvPr/>
          </p:nvSpPr>
          <p:spPr>
            <a:xfrm>
              <a:off x="0" y="0"/>
              <a:ext cx="1453814" cy="60208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4350A0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177" name="矩形">
              <a:extLst>
                <a:ext uri="{FF2B5EF4-FFF2-40B4-BE49-F238E27FC236}">
                  <a16:creationId xmlns:a16="http://schemas.microsoft.com/office/drawing/2014/main" id="{F8BB0FFB-0134-704E-93EA-6340015CFA77}"/>
                </a:ext>
              </a:extLst>
            </p:cNvPr>
            <p:cNvSpPr/>
            <p:nvPr/>
          </p:nvSpPr>
          <p:spPr>
            <a:xfrm>
              <a:off x="0" y="6374"/>
              <a:ext cx="53253" cy="602090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178" name="杀死进程">
            <a:extLst>
              <a:ext uri="{FF2B5EF4-FFF2-40B4-BE49-F238E27FC236}">
                <a16:creationId xmlns:a16="http://schemas.microsoft.com/office/drawing/2014/main" id="{E6848A6E-D7AC-DF43-9D5B-94950678A9D6}"/>
              </a:ext>
            </a:extLst>
          </p:cNvPr>
          <p:cNvSpPr txBox="1"/>
          <p:nvPr/>
        </p:nvSpPr>
        <p:spPr>
          <a:xfrm>
            <a:off x="3625512" y="2599014"/>
            <a:ext cx="60257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 权限安全</a:t>
            </a:r>
            <a:endParaRPr sz="800" dirty="0">
              <a:solidFill>
                <a:schemeClr val="bg1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grpSp>
        <p:nvGrpSpPr>
          <p:cNvPr id="179" name="成组">
            <a:extLst>
              <a:ext uri="{FF2B5EF4-FFF2-40B4-BE49-F238E27FC236}">
                <a16:creationId xmlns:a16="http://schemas.microsoft.com/office/drawing/2014/main" id="{1EA1AB0F-82D2-FB4D-B0A5-298912D774FF}"/>
              </a:ext>
            </a:extLst>
          </p:cNvPr>
          <p:cNvGrpSpPr/>
          <p:nvPr/>
        </p:nvGrpSpPr>
        <p:grpSpPr>
          <a:xfrm>
            <a:off x="3616306" y="2941092"/>
            <a:ext cx="589681" cy="270077"/>
            <a:chOff x="0" y="0"/>
            <a:chExt cx="1453814" cy="608464"/>
          </a:xfrm>
        </p:grpSpPr>
        <p:sp>
          <p:nvSpPr>
            <p:cNvPr id="180" name="矩形">
              <a:extLst>
                <a:ext uri="{FF2B5EF4-FFF2-40B4-BE49-F238E27FC236}">
                  <a16:creationId xmlns:a16="http://schemas.microsoft.com/office/drawing/2014/main" id="{23285FF4-2B42-3749-BAC9-F7B6D0633BE3}"/>
                </a:ext>
              </a:extLst>
            </p:cNvPr>
            <p:cNvSpPr/>
            <p:nvPr/>
          </p:nvSpPr>
          <p:spPr>
            <a:xfrm>
              <a:off x="0" y="0"/>
              <a:ext cx="1453814" cy="60208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4350A0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181" name="矩形">
              <a:extLst>
                <a:ext uri="{FF2B5EF4-FFF2-40B4-BE49-F238E27FC236}">
                  <a16:creationId xmlns:a16="http://schemas.microsoft.com/office/drawing/2014/main" id="{F8995C2F-7C3B-4B4D-AE6A-96C519503896}"/>
                </a:ext>
              </a:extLst>
            </p:cNvPr>
            <p:cNvSpPr/>
            <p:nvPr/>
          </p:nvSpPr>
          <p:spPr>
            <a:xfrm>
              <a:off x="0" y="6374"/>
              <a:ext cx="53253" cy="602090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182" name="杀死进程">
            <a:extLst>
              <a:ext uri="{FF2B5EF4-FFF2-40B4-BE49-F238E27FC236}">
                <a16:creationId xmlns:a16="http://schemas.microsoft.com/office/drawing/2014/main" id="{8D9827A0-BF69-5E40-96EB-DA7B28CE8123}"/>
              </a:ext>
            </a:extLst>
          </p:cNvPr>
          <p:cNvSpPr txBox="1"/>
          <p:nvPr/>
        </p:nvSpPr>
        <p:spPr>
          <a:xfrm>
            <a:off x="3621703" y="2960688"/>
            <a:ext cx="60257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 设备影子</a:t>
            </a:r>
            <a:endParaRPr sz="800" dirty="0">
              <a:solidFill>
                <a:schemeClr val="bg1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grpSp>
        <p:nvGrpSpPr>
          <p:cNvPr id="192" name="成组">
            <a:extLst>
              <a:ext uri="{FF2B5EF4-FFF2-40B4-BE49-F238E27FC236}">
                <a16:creationId xmlns:a16="http://schemas.microsoft.com/office/drawing/2014/main" id="{6F4F45EB-1AE6-E045-A6A1-3FB389CA3C79}"/>
              </a:ext>
            </a:extLst>
          </p:cNvPr>
          <p:cNvGrpSpPr/>
          <p:nvPr/>
        </p:nvGrpSpPr>
        <p:grpSpPr>
          <a:xfrm>
            <a:off x="4292173" y="2217744"/>
            <a:ext cx="589681" cy="270077"/>
            <a:chOff x="0" y="0"/>
            <a:chExt cx="1453814" cy="608464"/>
          </a:xfrm>
        </p:grpSpPr>
        <p:sp>
          <p:nvSpPr>
            <p:cNvPr id="193" name="矩形">
              <a:extLst>
                <a:ext uri="{FF2B5EF4-FFF2-40B4-BE49-F238E27FC236}">
                  <a16:creationId xmlns:a16="http://schemas.microsoft.com/office/drawing/2014/main" id="{8EEFC336-1931-0F4B-8863-1DC9BC02E2D8}"/>
                </a:ext>
              </a:extLst>
            </p:cNvPr>
            <p:cNvSpPr/>
            <p:nvPr/>
          </p:nvSpPr>
          <p:spPr>
            <a:xfrm>
              <a:off x="0" y="0"/>
              <a:ext cx="1453814" cy="60208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4350A0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194" name="矩形">
              <a:extLst>
                <a:ext uri="{FF2B5EF4-FFF2-40B4-BE49-F238E27FC236}">
                  <a16:creationId xmlns:a16="http://schemas.microsoft.com/office/drawing/2014/main" id="{280E2180-3952-764E-87DD-45EC0BA9B9F4}"/>
                </a:ext>
              </a:extLst>
            </p:cNvPr>
            <p:cNvSpPr/>
            <p:nvPr/>
          </p:nvSpPr>
          <p:spPr>
            <a:xfrm>
              <a:off x="0" y="6374"/>
              <a:ext cx="53253" cy="602090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195" name="杀死进程">
            <a:extLst>
              <a:ext uri="{FF2B5EF4-FFF2-40B4-BE49-F238E27FC236}">
                <a16:creationId xmlns:a16="http://schemas.microsoft.com/office/drawing/2014/main" id="{64222C19-3D17-7540-BF85-E811AACC9E1F}"/>
              </a:ext>
            </a:extLst>
          </p:cNvPr>
          <p:cNvSpPr txBox="1"/>
          <p:nvPr/>
        </p:nvSpPr>
        <p:spPr>
          <a:xfrm>
            <a:off x="4363071" y="2237340"/>
            <a:ext cx="60257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设备注册</a:t>
            </a:r>
            <a:endParaRPr sz="800" dirty="0">
              <a:solidFill>
                <a:schemeClr val="bg1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grpSp>
        <p:nvGrpSpPr>
          <p:cNvPr id="196" name="成组">
            <a:extLst>
              <a:ext uri="{FF2B5EF4-FFF2-40B4-BE49-F238E27FC236}">
                <a16:creationId xmlns:a16="http://schemas.microsoft.com/office/drawing/2014/main" id="{7CF404E9-DFB6-9541-AA04-898C66546BCE}"/>
              </a:ext>
            </a:extLst>
          </p:cNvPr>
          <p:cNvGrpSpPr/>
          <p:nvPr/>
        </p:nvGrpSpPr>
        <p:grpSpPr>
          <a:xfrm>
            <a:off x="4292173" y="2579418"/>
            <a:ext cx="589681" cy="270077"/>
            <a:chOff x="0" y="0"/>
            <a:chExt cx="1453814" cy="608464"/>
          </a:xfrm>
        </p:grpSpPr>
        <p:sp>
          <p:nvSpPr>
            <p:cNvPr id="197" name="矩形">
              <a:extLst>
                <a:ext uri="{FF2B5EF4-FFF2-40B4-BE49-F238E27FC236}">
                  <a16:creationId xmlns:a16="http://schemas.microsoft.com/office/drawing/2014/main" id="{BB7A4B48-CD09-FF4F-A41E-608D1A4E3FEC}"/>
                </a:ext>
              </a:extLst>
            </p:cNvPr>
            <p:cNvSpPr/>
            <p:nvPr/>
          </p:nvSpPr>
          <p:spPr>
            <a:xfrm>
              <a:off x="0" y="0"/>
              <a:ext cx="1453814" cy="60208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4350A0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/>
            </a:p>
          </p:txBody>
        </p:sp>
        <p:sp>
          <p:nvSpPr>
            <p:cNvPr id="198" name="矩形">
              <a:extLst>
                <a:ext uri="{FF2B5EF4-FFF2-40B4-BE49-F238E27FC236}">
                  <a16:creationId xmlns:a16="http://schemas.microsoft.com/office/drawing/2014/main" id="{A69B11CD-6BA1-7F4F-9601-B89E16E57FEE}"/>
                </a:ext>
              </a:extLst>
            </p:cNvPr>
            <p:cNvSpPr/>
            <p:nvPr/>
          </p:nvSpPr>
          <p:spPr>
            <a:xfrm>
              <a:off x="0" y="6374"/>
              <a:ext cx="53253" cy="602090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199" name="杀死进程">
            <a:extLst>
              <a:ext uri="{FF2B5EF4-FFF2-40B4-BE49-F238E27FC236}">
                <a16:creationId xmlns:a16="http://schemas.microsoft.com/office/drawing/2014/main" id="{820F4CCC-3F64-D443-92AD-9B9CF796699C}"/>
              </a:ext>
            </a:extLst>
          </p:cNvPr>
          <p:cNvSpPr txBox="1"/>
          <p:nvPr/>
        </p:nvSpPr>
        <p:spPr>
          <a:xfrm>
            <a:off x="4297570" y="2599014"/>
            <a:ext cx="60257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 设备调试</a:t>
            </a:r>
            <a:endParaRPr sz="800" dirty="0">
              <a:solidFill>
                <a:schemeClr val="bg1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grpSp>
        <p:nvGrpSpPr>
          <p:cNvPr id="200" name="成组">
            <a:extLst>
              <a:ext uri="{FF2B5EF4-FFF2-40B4-BE49-F238E27FC236}">
                <a16:creationId xmlns:a16="http://schemas.microsoft.com/office/drawing/2014/main" id="{8FDD9795-2E22-B043-AA61-CB00CD978554}"/>
              </a:ext>
            </a:extLst>
          </p:cNvPr>
          <p:cNvGrpSpPr/>
          <p:nvPr/>
        </p:nvGrpSpPr>
        <p:grpSpPr>
          <a:xfrm>
            <a:off x="4288364" y="2941092"/>
            <a:ext cx="589681" cy="270077"/>
            <a:chOff x="0" y="0"/>
            <a:chExt cx="1453814" cy="608464"/>
          </a:xfrm>
        </p:grpSpPr>
        <p:sp>
          <p:nvSpPr>
            <p:cNvPr id="201" name="矩形">
              <a:extLst>
                <a:ext uri="{FF2B5EF4-FFF2-40B4-BE49-F238E27FC236}">
                  <a16:creationId xmlns:a16="http://schemas.microsoft.com/office/drawing/2014/main" id="{4E5357DC-A336-1242-8159-65E2A5EB30B4}"/>
                </a:ext>
              </a:extLst>
            </p:cNvPr>
            <p:cNvSpPr/>
            <p:nvPr/>
          </p:nvSpPr>
          <p:spPr>
            <a:xfrm>
              <a:off x="0" y="0"/>
              <a:ext cx="1453814" cy="60208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4350A0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202" name="矩形">
              <a:extLst>
                <a:ext uri="{FF2B5EF4-FFF2-40B4-BE49-F238E27FC236}">
                  <a16:creationId xmlns:a16="http://schemas.microsoft.com/office/drawing/2014/main" id="{29C71996-F673-A94E-B126-AA804FBA8DC2}"/>
                </a:ext>
              </a:extLst>
            </p:cNvPr>
            <p:cNvSpPr/>
            <p:nvPr/>
          </p:nvSpPr>
          <p:spPr>
            <a:xfrm>
              <a:off x="0" y="6374"/>
              <a:ext cx="53253" cy="602090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203" name="杀死进程">
            <a:extLst>
              <a:ext uri="{FF2B5EF4-FFF2-40B4-BE49-F238E27FC236}">
                <a16:creationId xmlns:a16="http://schemas.microsoft.com/office/drawing/2014/main" id="{1E4FC882-3D54-9E43-BC54-FBE0F1B59632}"/>
              </a:ext>
            </a:extLst>
          </p:cNvPr>
          <p:cNvSpPr txBox="1"/>
          <p:nvPr/>
        </p:nvSpPr>
        <p:spPr>
          <a:xfrm>
            <a:off x="4302905" y="2960688"/>
            <a:ext cx="60257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 物模型</a:t>
            </a:r>
            <a:endParaRPr sz="800" dirty="0">
              <a:solidFill>
                <a:schemeClr val="bg1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cxnSp>
        <p:nvCxnSpPr>
          <p:cNvPr id="214" name="直线箭头连接符 213">
            <a:extLst>
              <a:ext uri="{FF2B5EF4-FFF2-40B4-BE49-F238E27FC236}">
                <a16:creationId xmlns:a16="http://schemas.microsoft.com/office/drawing/2014/main" id="{9E94779C-9D28-8045-B6F3-86358882349E}"/>
              </a:ext>
            </a:extLst>
          </p:cNvPr>
          <p:cNvCxnSpPr>
            <a:cxnSpLocks/>
          </p:cNvCxnSpPr>
          <p:nvPr/>
        </p:nvCxnSpPr>
        <p:spPr>
          <a:xfrm>
            <a:off x="2009977" y="2736693"/>
            <a:ext cx="737162" cy="0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A9C0B642-FB53-5547-8BB7-ED869DDC924C}"/>
              </a:ext>
            </a:extLst>
          </p:cNvPr>
          <p:cNvSpPr/>
          <p:nvPr/>
        </p:nvSpPr>
        <p:spPr>
          <a:xfrm>
            <a:off x="3594202" y="990879"/>
            <a:ext cx="18261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CN" altLang="en-US" sz="160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设备与应用的桥梁</a:t>
            </a:r>
          </a:p>
        </p:txBody>
      </p:sp>
      <p:grpSp>
        <p:nvGrpSpPr>
          <p:cNvPr id="233" name="成组">
            <a:extLst>
              <a:ext uri="{FF2B5EF4-FFF2-40B4-BE49-F238E27FC236}">
                <a16:creationId xmlns:a16="http://schemas.microsoft.com/office/drawing/2014/main" id="{6BC82E84-A749-EE46-863B-B83455391CC8}"/>
              </a:ext>
            </a:extLst>
          </p:cNvPr>
          <p:cNvGrpSpPr/>
          <p:nvPr/>
        </p:nvGrpSpPr>
        <p:grpSpPr>
          <a:xfrm>
            <a:off x="4968829" y="2217744"/>
            <a:ext cx="589681" cy="270077"/>
            <a:chOff x="0" y="0"/>
            <a:chExt cx="1453814" cy="608464"/>
          </a:xfrm>
        </p:grpSpPr>
        <p:sp>
          <p:nvSpPr>
            <p:cNvPr id="235" name="矩形">
              <a:extLst>
                <a:ext uri="{FF2B5EF4-FFF2-40B4-BE49-F238E27FC236}">
                  <a16:creationId xmlns:a16="http://schemas.microsoft.com/office/drawing/2014/main" id="{8D66E23F-349C-6C41-8843-3C83D6048FBE}"/>
                </a:ext>
              </a:extLst>
            </p:cNvPr>
            <p:cNvSpPr/>
            <p:nvPr/>
          </p:nvSpPr>
          <p:spPr>
            <a:xfrm>
              <a:off x="0" y="0"/>
              <a:ext cx="1453814" cy="60208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4350A0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238" name="矩形">
              <a:extLst>
                <a:ext uri="{FF2B5EF4-FFF2-40B4-BE49-F238E27FC236}">
                  <a16:creationId xmlns:a16="http://schemas.microsoft.com/office/drawing/2014/main" id="{5288E922-9424-A745-9151-ECF3642213FC}"/>
                </a:ext>
              </a:extLst>
            </p:cNvPr>
            <p:cNvSpPr/>
            <p:nvPr/>
          </p:nvSpPr>
          <p:spPr>
            <a:xfrm>
              <a:off x="0" y="6374"/>
              <a:ext cx="53253" cy="602090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239" name="杀死进程">
            <a:extLst>
              <a:ext uri="{FF2B5EF4-FFF2-40B4-BE49-F238E27FC236}">
                <a16:creationId xmlns:a16="http://schemas.microsoft.com/office/drawing/2014/main" id="{7FA53761-F938-A84A-9EA2-4780F705A770}"/>
              </a:ext>
            </a:extLst>
          </p:cNvPr>
          <p:cNvSpPr txBox="1"/>
          <p:nvPr/>
        </p:nvSpPr>
        <p:spPr>
          <a:xfrm>
            <a:off x="5039727" y="2237340"/>
            <a:ext cx="60257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设备管理</a:t>
            </a:r>
            <a:endParaRPr sz="800" dirty="0">
              <a:solidFill>
                <a:schemeClr val="bg1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grpSp>
        <p:nvGrpSpPr>
          <p:cNvPr id="241" name="成组">
            <a:extLst>
              <a:ext uri="{FF2B5EF4-FFF2-40B4-BE49-F238E27FC236}">
                <a16:creationId xmlns:a16="http://schemas.microsoft.com/office/drawing/2014/main" id="{0F41AB9F-277E-EC43-9731-1C2871B1CD7B}"/>
              </a:ext>
            </a:extLst>
          </p:cNvPr>
          <p:cNvGrpSpPr/>
          <p:nvPr/>
        </p:nvGrpSpPr>
        <p:grpSpPr>
          <a:xfrm>
            <a:off x="4968829" y="2579418"/>
            <a:ext cx="589681" cy="270077"/>
            <a:chOff x="0" y="0"/>
            <a:chExt cx="1453814" cy="608464"/>
          </a:xfrm>
        </p:grpSpPr>
        <p:sp>
          <p:nvSpPr>
            <p:cNvPr id="242" name="矩形">
              <a:extLst>
                <a:ext uri="{FF2B5EF4-FFF2-40B4-BE49-F238E27FC236}">
                  <a16:creationId xmlns:a16="http://schemas.microsoft.com/office/drawing/2014/main" id="{8FE4CF3B-8868-784E-A77D-B46B5A909959}"/>
                </a:ext>
              </a:extLst>
            </p:cNvPr>
            <p:cNvSpPr/>
            <p:nvPr/>
          </p:nvSpPr>
          <p:spPr>
            <a:xfrm>
              <a:off x="0" y="0"/>
              <a:ext cx="1453814" cy="60208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4350A0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/>
            </a:p>
          </p:txBody>
        </p:sp>
        <p:sp>
          <p:nvSpPr>
            <p:cNvPr id="246" name="矩形">
              <a:extLst>
                <a:ext uri="{FF2B5EF4-FFF2-40B4-BE49-F238E27FC236}">
                  <a16:creationId xmlns:a16="http://schemas.microsoft.com/office/drawing/2014/main" id="{F3B66A84-EC54-264C-A421-F537F7FFEAC6}"/>
                </a:ext>
              </a:extLst>
            </p:cNvPr>
            <p:cNvSpPr/>
            <p:nvPr/>
          </p:nvSpPr>
          <p:spPr>
            <a:xfrm>
              <a:off x="0" y="6374"/>
              <a:ext cx="53253" cy="602090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247" name="杀死进程">
            <a:extLst>
              <a:ext uri="{FF2B5EF4-FFF2-40B4-BE49-F238E27FC236}">
                <a16:creationId xmlns:a16="http://schemas.microsoft.com/office/drawing/2014/main" id="{8BF3DC14-82AF-9F44-8FF8-5C3CB832CCE5}"/>
              </a:ext>
            </a:extLst>
          </p:cNvPr>
          <p:cNvSpPr txBox="1"/>
          <p:nvPr/>
        </p:nvSpPr>
        <p:spPr>
          <a:xfrm>
            <a:off x="4983370" y="2599014"/>
            <a:ext cx="60257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 文件上传</a:t>
            </a:r>
            <a:endParaRPr sz="800" dirty="0">
              <a:solidFill>
                <a:schemeClr val="bg1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grpSp>
        <p:nvGrpSpPr>
          <p:cNvPr id="248" name="成组">
            <a:extLst>
              <a:ext uri="{FF2B5EF4-FFF2-40B4-BE49-F238E27FC236}">
                <a16:creationId xmlns:a16="http://schemas.microsoft.com/office/drawing/2014/main" id="{BAC52D9C-1E3A-5F47-ADF0-5A2D79368966}"/>
              </a:ext>
            </a:extLst>
          </p:cNvPr>
          <p:cNvGrpSpPr/>
          <p:nvPr/>
        </p:nvGrpSpPr>
        <p:grpSpPr>
          <a:xfrm>
            <a:off x="4965020" y="2941092"/>
            <a:ext cx="589681" cy="270077"/>
            <a:chOff x="0" y="0"/>
            <a:chExt cx="1453814" cy="608464"/>
          </a:xfrm>
        </p:grpSpPr>
        <p:sp>
          <p:nvSpPr>
            <p:cNvPr id="250" name="矩形">
              <a:extLst>
                <a:ext uri="{FF2B5EF4-FFF2-40B4-BE49-F238E27FC236}">
                  <a16:creationId xmlns:a16="http://schemas.microsoft.com/office/drawing/2014/main" id="{D9F04D92-CF7D-B04C-A7E9-A5E26E4B2617}"/>
                </a:ext>
              </a:extLst>
            </p:cNvPr>
            <p:cNvSpPr/>
            <p:nvPr/>
          </p:nvSpPr>
          <p:spPr>
            <a:xfrm>
              <a:off x="0" y="0"/>
              <a:ext cx="1453814" cy="60208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4350A0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251" name="矩形">
              <a:extLst>
                <a:ext uri="{FF2B5EF4-FFF2-40B4-BE49-F238E27FC236}">
                  <a16:creationId xmlns:a16="http://schemas.microsoft.com/office/drawing/2014/main" id="{41E8A764-D5CC-9A49-BB4D-F2BC4F966A92}"/>
                </a:ext>
              </a:extLst>
            </p:cNvPr>
            <p:cNvSpPr/>
            <p:nvPr/>
          </p:nvSpPr>
          <p:spPr>
            <a:xfrm>
              <a:off x="0" y="6374"/>
              <a:ext cx="53253" cy="602090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252" name="杀死进程">
            <a:extLst>
              <a:ext uri="{FF2B5EF4-FFF2-40B4-BE49-F238E27FC236}">
                <a16:creationId xmlns:a16="http://schemas.microsoft.com/office/drawing/2014/main" id="{DB838F92-71C4-6944-A17D-BAB844EB2432}"/>
              </a:ext>
            </a:extLst>
          </p:cNvPr>
          <p:cNvSpPr txBox="1"/>
          <p:nvPr/>
        </p:nvSpPr>
        <p:spPr>
          <a:xfrm>
            <a:off x="4979561" y="2960688"/>
            <a:ext cx="60257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 脚本解析</a:t>
            </a:r>
            <a:endParaRPr sz="800" dirty="0">
              <a:solidFill>
                <a:schemeClr val="bg1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grpSp>
        <p:nvGrpSpPr>
          <p:cNvPr id="253" name="成组">
            <a:extLst>
              <a:ext uri="{FF2B5EF4-FFF2-40B4-BE49-F238E27FC236}">
                <a16:creationId xmlns:a16="http://schemas.microsoft.com/office/drawing/2014/main" id="{CA2D9987-710F-BE4D-B43B-D58D4538F795}"/>
              </a:ext>
            </a:extLst>
          </p:cNvPr>
          <p:cNvGrpSpPr/>
          <p:nvPr/>
        </p:nvGrpSpPr>
        <p:grpSpPr>
          <a:xfrm>
            <a:off x="3917592" y="3297708"/>
            <a:ext cx="589681" cy="270077"/>
            <a:chOff x="0" y="0"/>
            <a:chExt cx="1453814" cy="608464"/>
          </a:xfrm>
        </p:grpSpPr>
        <p:sp>
          <p:nvSpPr>
            <p:cNvPr id="254" name="矩形">
              <a:extLst>
                <a:ext uri="{FF2B5EF4-FFF2-40B4-BE49-F238E27FC236}">
                  <a16:creationId xmlns:a16="http://schemas.microsoft.com/office/drawing/2014/main" id="{D5A58850-8DBC-1F41-9683-7DAF7A34CA70}"/>
                </a:ext>
              </a:extLst>
            </p:cNvPr>
            <p:cNvSpPr/>
            <p:nvPr/>
          </p:nvSpPr>
          <p:spPr>
            <a:xfrm>
              <a:off x="0" y="0"/>
              <a:ext cx="1453814" cy="60208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4350A0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255" name="矩形">
              <a:extLst>
                <a:ext uri="{FF2B5EF4-FFF2-40B4-BE49-F238E27FC236}">
                  <a16:creationId xmlns:a16="http://schemas.microsoft.com/office/drawing/2014/main" id="{D33841E2-39A9-874F-9380-B04D54668724}"/>
                </a:ext>
              </a:extLst>
            </p:cNvPr>
            <p:cNvSpPr/>
            <p:nvPr/>
          </p:nvSpPr>
          <p:spPr>
            <a:xfrm>
              <a:off x="0" y="6374"/>
              <a:ext cx="53253" cy="602090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256" name="杀死进程">
            <a:extLst>
              <a:ext uri="{FF2B5EF4-FFF2-40B4-BE49-F238E27FC236}">
                <a16:creationId xmlns:a16="http://schemas.microsoft.com/office/drawing/2014/main" id="{1648933A-88FD-B045-99E6-A3459BD1BAD0}"/>
              </a:ext>
            </a:extLst>
          </p:cNvPr>
          <p:cNvSpPr txBox="1"/>
          <p:nvPr/>
        </p:nvSpPr>
        <p:spPr>
          <a:xfrm>
            <a:off x="3932133" y="3317304"/>
            <a:ext cx="60257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 监控日志</a:t>
            </a:r>
            <a:endParaRPr sz="800" dirty="0">
              <a:solidFill>
                <a:schemeClr val="bg1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grpSp>
        <p:nvGrpSpPr>
          <p:cNvPr id="257" name="成组">
            <a:extLst>
              <a:ext uri="{FF2B5EF4-FFF2-40B4-BE49-F238E27FC236}">
                <a16:creationId xmlns:a16="http://schemas.microsoft.com/office/drawing/2014/main" id="{B22615AE-72D4-1B45-865E-50DBCAAA3BBB}"/>
              </a:ext>
            </a:extLst>
          </p:cNvPr>
          <p:cNvGrpSpPr/>
          <p:nvPr/>
        </p:nvGrpSpPr>
        <p:grpSpPr>
          <a:xfrm>
            <a:off x="4589650" y="3297708"/>
            <a:ext cx="589681" cy="270077"/>
            <a:chOff x="0" y="0"/>
            <a:chExt cx="1453814" cy="608464"/>
          </a:xfrm>
        </p:grpSpPr>
        <p:sp>
          <p:nvSpPr>
            <p:cNvPr id="258" name="矩形">
              <a:extLst>
                <a:ext uri="{FF2B5EF4-FFF2-40B4-BE49-F238E27FC236}">
                  <a16:creationId xmlns:a16="http://schemas.microsoft.com/office/drawing/2014/main" id="{E4DB2681-91FB-C648-872F-0AB98089D6DD}"/>
                </a:ext>
              </a:extLst>
            </p:cNvPr>
            <p:cNvSpPr/>
            <p:nvPr/>
          </p:nvSpPr>
          <p:spPr>
            <a:xfrm>
              <a:off x="0" y="0"/>
              <a:ext cx="1453814" cy="60208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4350A0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/>
            </a:p>
          </p:txBody>
        </p:sp>
        <p:sp>
          <p:nvSpPr>
            <p:cNvPr id="259" name="矩形">
              <a:extLst>
                <a:ext uri="{FF2B5EF4-FFF2-40B4-BE49-F238E27FC236}">
                  <a16:creationId xmlns:a16="http://schemas.microsoft.com/office/drawing/2014/main" id="{8EA4ECB7-9E7E-0C43-B800-BB2C4856FC28}"/>
                </a:ext>
              </a:extLst>
            </p:cNvPr>
            <p:cNvSpPr/>
            <p:nvPr/>
          </p:nvSpPr>
          <p:spPr>
            <a:xfrm>
              <a:off x="0" y="6374"/>
              <a:ext cx="53253" cy="602090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260" name="杀死进程">
            <a:extLst>
              <a:ext uri="{FF2B5EF4-FFF2-40B4-BE49-F238E27FC236}">
                <a16:creationId xmlns:a16="http://schemas.microsoft.com/office/drawing/2014/main" id="{4614A650-FB7C-0F4A-83EF-07636C53C94A}"/>
              </a:ext>
            </a:extLst>
          </p:cNvPr>
          <p:cNvSpPr txBox="1"/>
          <p:nvPr/>
        </p:nvSpPr>
        <p:spPr>
          <a:xfrm>
            <a:off x="4604191" y="3317304"/>
            <a:ext cx="60257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 固件升级</a:t>
            </a:r>
            <a:endParaRPr sz="800" dirty="0">
              <a:solidFill>
                <a:schemeClr val="bg1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sp>
        <p:nvSpPr>
          <p:cNvPr id="266" name="圆角矩形 151">
            <a:extLst>
              <a:ext uri="{FF2B5EF4-FFF2-40B4-BE49-F238E27FC236}">
                <a16:creationId xmlns:a16="http://schemas.microsoft.com/office/drawing/2014/main" id="{F1CDF514-4A60-4044-81A5-C14B5C4C1F8E}"/>
              </a:ext>
            </a:extLst>
          </p:cNvPr>
          <p:cNvSpPr/>
          <p:nvPr/>
        </p:nvSpPr>
        <p:spPr>
          <a:xfrm>
            <a:off x="2889845" y="2222804"/>
            <a:ext cx="632842" cy="1387712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267" name="杀死进程">
            <a:extLst>
              <a:ext uri="{FF2B5EF4-FFF2-40B4-BE49-F238E27FC236}">
                <a16:creationId xmlns:a16="http://schemas.microsoft.com/office/drawing/2014/main" id="{38E0E4D4-6A8F-3446-986D-DA9D84680EB3}"/>
              </a:ext>
            </a:extLst>
          </p:cNvPr>
          <p:cNvSpPr txBox="1"/>
          <p:nvPr/>
        </p:nvSpPr>
        <p:spPr>
          <a:xfrm>
            <a:off x="2922670" y="2588578"/>
            <a:ext cx="558421" cy="51036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 </a:t>
            </a:r>
            <a:r>
              <a:rPr lang="en-US" altLang="zh-CN" sz="10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IoT</a:t>
            </a:r>
          </a:p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HuB</a:t>
            </a:r>
            <a:endParaRPr sz="10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268" name="圆角矩形 151">
            <a:extLst>
              <a:ext uri="{FF2B5EF4-FFF2-40B4-BE49-F238E27FC236}">
                <a16:creationId xmlns:a16="http://schemas.microsoft.com/office/drawing/2014/main" id="{BC4D149A-00B8-244E-BD97-F77B422D724C}"/>
              </a:ext>
            </a:extLst>
          </p:cNvPr>
          <p:cNvSpPr/>
          <p:nvPr/>
        </p:nvSpPr>
        <p:spPr>
          <a:xfrm>
            <a:off x="5651333" y="2222804"/>
            <a:ext cx="632842" cy="1387712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22000"/>
                </a:srgbClr>
              </a:gs>
              <a:gs pos="100000">
                <a:srgbClr val="0A1332">
                  <a:alpha val="53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269" name="杀死进程">
            <a:extLst>
              <a:ext uri="{FF2B5EF4-FFF2-40B4-BE49-F238E27FC236}">
                <a16:creationId xmlns:a16="http://schemas.microsoft.com/office/drawing/2014/main" id="{30116DB0-013D-6148-9CDC-659EA1DB6EDC}"/>
              </a:ext>
            </a:extLst>
          </p:cNvPr>
          <p:cNvSpPr txBox="1"/>
          <p:nvPr/>
        </p:nvSpPr>
        <p:spPr>
          <a:xfrm>
            <a:off x="5684158" y="2569903"/>
            <a:ext cx="558421" cy="54960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规则</a:t>
            </a:r>
            <a:endParaRPr lang="en-US" altLang="zh-CN" sz="10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  <a:p>
            <a:pPr algn="ctr"/>
            <a:r>
              <a:rPr lang="zh-CN" altLang="en-US" sz="10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引擎</a:t>
            </a:r>
            <a:endParaRPr sz="10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270" name="圆角矩形 150">
            <a:extLst>
              <a:ext uri="{FF2B5EF4-FFF2-40B4-BE49-F238E27FC236}">
                <a16:creationId xmlns:a16="http://schemas.microsoft.com/office/drawing/2014/main" id="{71389509-3CE0-B746-B062-34608746C637}"/>
              </a:ext>
            </a:extLst>
          </p:cNvPr>
          <p:cNvSpPr/>
          <p:nvPr/>
        </p:nvSpPr>
        <p:spPr>
          <a:xfrm>
            <a:off x="1193429" y="1572483"/>
            <a:ext cx="816548" cy="2249545"/>
          </a:xfrm>
          <a:prstGeom prst="roundRect">
            <a:avLst>
              <a:gd name="adj" fmla="val 802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271" name="圆角矩形 151">
            <a:extLst>
              <a:ext uri="{FF2B5EF4-FFF2-40B4-BE49-F238E27FC236}">
                <a16:creationId xmlns:a16="http://schemas.microsoft.com/office/drawing/2014/main" id="{E067EA33-858F-BC44-B14D-7661463BFDB2}"/>
              </a:ext>
            </a:extLst>
          </p:cNvPr>
          <p:cNvSpPr/>
          <p:nvPr/>
        </p:nvSpPr>
        <p:spPr>
          <a:xfrm>
            <a:off x="1253337" y="2263657"/>
            <a:ext cx="693472" cy="346592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38000"/>
                </a:srgbClr>
              </a:gs>
              <a:gs pos="100000">
                <a:srgbClr val="0A1332">
                  <a:alpha val="50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272" name="杀死进程">
            <a:extLst>
              <a:ext uri="{FF2B5EF4-FFF2-40B4-BE49-F238E27FC236}">
                <a16:creationId xmlns:a16="http://schemas.microsoft.com/office/drawing/2014/main" id="{85AE5AED-5B78-684A-BF23-DAE78EEA9ADC}"/>
              </a:ext>
            </a:extLst>
          </p:cNvPr>
          <p:cNvSpPr txBox="1"/>
          <p:nvPr/>
        </p:nvSpPr>
        <p:spPr>
          <a:xfrm>
            <a:off x="1327027" y="2336553"/>
            <a:ext cx="53118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设备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273" name="圆角矩形 151">
            <a:extLst>
              <a:ext uri="{FF2B5EF4-FFF2-40B4-BE49-F238E27FC236}">
                <a16:creationId xmlns:a16="http://schemas.microsoft.com/office/drawing/2014/main" id="{8FF6B2BA-6F3E-514E-99C4-14FE98B74C4E}"/>
              </a:ext>
            </a:extLst>
          </p:cNvPr>
          <p:cNvSpPr/>
          <p:nvPr/>
        </p:nvSpPr>
        <p:spPr>
          <a:xfrm>
            <a:off x="1253337" y="2737568"/>
            <a:ext cx="693472" cy="346592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38000"/>
                </a:srgbClr>
              </a:gs>
              <a:gs pos="100000">
                <a:srgbClr val="0A1332">
                  <a:alpha val="50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274" name="杀死进程">
            <a:extLst>
              <a:ext uri="{FF2B5EF4-FFF2-40B4-BE49-F238E27FC236}">
                <a16:creationId xmlns:a16="http://schemas.microsoft.com/office/drawing/2014/main" id="{6EB6587B-0A28-E545-ADBA-ABAB90962B4C}"/>
              </a:ext>
            </a:extLst>
          </p:cNvPr>
          <p:cNvSpPr txBox="1"/>
          <p:nvPr/>
        </p:nvSpPr>
        <p:spPr>
          <a:xfrm>
            <a:off x="1327027" y="2810464"/>
            <a:ext cx="53118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设备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275" name="圆角矩形 151">
            <a:extLst>
              <a:ext uri="{FF2B5EF4-FFF2-40B4-BE49-F238E27FC236}">
                <a16:creationId xmlns:a16="http://schemas.microsoft.com/office/drawing/2014/main" id="{91C5AE6B-CB32-2F42-BA6F-FC39130F2939}"/>
              </a:ext>
            </a:extLst>
          </p:cNvPr>
          <p:cNvSpPr/>
          <p:nvPr/>
        </p:nvSpPr>
        <p:spPr>
          <a:xfrm>
            <a:off x="1253337" y="3217160"/>
            <a:ext cx="693472" cy="346592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38000"/>
                </a:srgbClr>
              </a:gs>
              <a:gs pos="100000">
                <a:srgbClr val="0A1332">
                  <a:alpha val="50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276" name="杀死进程">
            <a:extLst>
              <a:ext uri="{FF2B5EF4-FFF2-40B4-BE49-F238E27FC236}">
                <a16:creationId xmlns:a16="http://schemas.microsoft.com/office/drawing/2014/main" id="{ABD830E6-CB1C-A54C-8D6D-8045E04C6383}"/>
              </a:ext>
            </a:extLst>
          </p:cNvPr>
          <p:cNvSpPr txBox="1"/>
          <p:nvPr/>
        </p:nvSpPr>
        <p:spPr>
          <a:xfrm>
            <a:off x="1327027" y="3290056"/>
            <a:ext cx="53118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设备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279" name="文本框 278">
            <a:extLst>
              <a:ext uri="{FF2B5EF4-FFF2-40B4-BE49-F238E27FC236}">
                <a16:creationId xmlns:a16="http://schemas.microsoft.com/office/drawing/2014/main" id="{7A0239FC-E118-FA4F-BC1B-CB35BF605E37}"/>
              </a:ext>
            </a:extLst>
          </p:cNvPr>
          <p:cNvSpPr txBox="1"/>
          <p:nvPr/>
        </p:nvSpPr>
        <p:spPr>
          <a:xfrm>
            <a:off x="2144773" y="2051004"/>
            <a:ext cx="4716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" i="1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MQTT</a:t>
            </a:r>
            <a:endParaRPr lang="zh-CN" altLang="en-US" sz="800" i="1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82" name="文本框 281">
            <a:extLst>
              <a:ext uri="{FF2B5EF4-FFF2-40B4-BE49-F238E27FC236}">
                <a16:creationId xmlns:a16="http://schemas.microsoft.com/office/drawing/2014/main" id="{A3AEC293-47B8-DB4F-97DA-BCC9560C72A7}"/>
              </a:ext>
            </a:extLst>
          </p:cNvPr>
          <p:cNvSpPr txBox="1"/>
          <p:nvPr/>
        </p:nvSpPr>
        <p:spPr>
          <a:xfrm>
            <a:off x="2155193" y="2267043"/>
            <a:ext cx="4507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" i="1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HTTP</a:t>
            </a:r>
            <a:endParaRPr lang="zh-CN" altLang="en-US" sz="800" i="1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87" name="文本框 286">
            <a:extLst>
              <a:ext uri="{FF2B5EF4-FFF2-40B4-BE49-F238E27FC236}">
                <a16:creationId xmlns:a16="http://schemas.microsoft.com/office/drawing/2014/main" id="{A1AD4684-0AEC-6F40-9FF4-3360C77CB184}"/>
              </a:ext>
            </a:extLst>
          </p:cNvPr>
          <p:cNvSpPr txBox="1"/>
          <p:nvPr/>
        </p:nvSpPr>
        <p:spPr>
          <a:xfrm>
            <a:off x="2014129" y="2409945"/>
            <a:ext cx="732893" cy="2455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800" i="1" dirty="0" err="1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WebSocket</a:t>
            </a:r>
            <a:endParaRPr lang="zh-CN" altLang="en-US" sz="800" i="1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88" name="圆角矩形 150">
            <a:extLst>
              <a:ext uri="{FF2B5EF4-FFF2-40B4-BE49-F238E27FC236}">
                <a16:creationId xmlns:a16="http://schemas.microsoft.com/office/drawing/2014/main" id="{442534FF-9910-E946-BCF2-0EEC95303A2D}"/>
              </a:ext>
            </a:extLst>
          </p:cNvPr>
          <p:cNvSpPr/>
          <p:nvPr/>
        </p:nvSpPr>
        <p:spPr>
          <a:xfrm>
            <a:off x="7097136" y="1572483"/>
            <a:ext cx="891164" cy="2249545"/>
          </a:xfrm>
          <a:prstGeom prst="roundRect">
            <a:avLst>
              <a:gd name="adj" fmla="val 802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290" name="圆角矩形 151">
            <a:extLst>
              <a:ext uri="{FF2B5EF4-FFF2-40B4-BE49-F238E27FC236}">
                <a16:creationId xmlns:a16="http://schemas.microsoft.com/office/drawing/2014/main" id="{F7DAF656-87C6-FA4F-AA18-9C075232B182}"/>
              </a:ext>
            </a:extLst>
          </p:cNvPr>
          <p:cNvSpPr/>
          <p:nvPr/>
        </p:nvSpPr>
        <p:spPr>
          <a:xfrm>
            <a:off x="7156347" y="1796666"/>
            <a:ext cx="779461" cy="385600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38000"/>
                </a:srgbClr>
              </a:gs>
              <a:gs pos="100000">
                <a:srgbClr val="0A1332">
                  <a:alpha val="50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291" name="杀死进程">
            <a:extLst>
              <a:ext uri="{FF2B5EF4-FFF2-40B4-BE49-F238E27FC236}">
                <a16:creationId xmlns:a16="http://schemas.microsoft.com/office/drawing/2014/main" id="{1344BEE7-F178-7543-A6EE-3E1126A9A1E6}"/>
              </a:ext>
            </a:extLst>
          </p:cNvPr>
          <p:cNvSpPr txBox="1"/>
          <p:nvPr/>
        </p:nvSpPr>
        <p:spPr>
          <a:xfrm>
            <a:off x="7406147" y="1874375"/>
            <a:ext cx="402636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云主机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292" name="圆角矩形 151">
            <a:extLst>
              <a:ext uri="{FF2B5EF4-FFF2-40B4-BE49-F238E27FC236}">
                <a16:creationId xmlns:a16="http://schemas.microsoft.com/office/drawing/2014/main" id="{A1D68BBD-0EEB-654B-B396-741456A44234}"/>
              </a:ext>
            </a:extLst>
          </p:cNvPr>
          <p:cNvSpPr/>
          <p:nvPr/>
        </p:nvSpPr>
        <p:spPr>
          <a:xfrm>
            <a:off x="7156347" y="2293062"/>
            <a:ext cx="779461" cy="385600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38000"/>
                </a:srgbClr>
              </a:gs>
              <a:gs pos="100000">
                <a:srgbClr val="0A1332">
                  <a:alpha val="50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293" name="杀死进程">
            <a:extLst>
              <a:ext uri="{FF2B5EF4-FFF2-40B4-BE49-F238E27FC236}">
                <a16:creationId xmlns:a16="http://schemas.microsoft.com/office/drawing/2014/main" id="{8F5B2EEC-5023-2748-A6F6-14C5F8DDEA3E}"/>
              </a:ext>
            </a:extLst>
          </p:cNvPr>
          <p:cNvSpPr txBox="1"/>
          <p:nvPr/>
        </p:nvSpPr>
        <p:spPr>
          <a:xfrm>
            <a:off x="7406147" y="2370771"/>
            <a:ext cx="53118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数据库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294" name="圆角矩形 151">
            <a:extLst>
              <a:ext uri="{FF2B5EF4-FFF2-40B4-BE49-F238E27FC236}">
                <a16:creationId xmlns:a16="http://schemas.microsoft.com/office/drawing/2014/main" id="{13A4233B-F5E7-0D42-A65E-E529CC313614}"/>
              </a:ext>
            </a:extLst>
          </p:cNvPr>
          <p:cNvSpPr/>
          <p:nvPr/>
        </p:nvSpPr>
        <p:spPr>
          <a:xfrm>
            <a:off x="7156347" y="2795139"/>
            <a:ext cx="779461" cy="385600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38000"/>
                </a:srgbClr>
              </a:gs>
              <a:gs pos="100000">
                <a:srgbClr val="0A1332">
                  <a:alpha val="50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299" name="杀死进程">
            <a:extLst>
              <a:ext uri="{FF2B5EF4-FFF2-40B4-BE49-F238E27FC236}">
                <a16:creationId xmlns:a16="http://schemas.microsoft.com/office/drawing/2014/main" id="{A43563D1-8CE0-E245-9BAB-1614E9D6DD89}"/>
              </a:ext>
            </a:extLst>
          </p:cNvPr>
          <p:cNvSpPr txBox="1"/>
          <p:nvPr/>
        </p:nvSpPr>
        <p:spPr>
          <a:xfrm>
            <a:off x="7406147" y="2872848"/>
            <a:ext cx="53118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消息队列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cxnSp>
        <p:nvCxnSpPr>
          <p:cNvPr id="301" name="直线箭头连接符 300">
            <a:extLst>
              <a:ext uri="{FF2B5EF4-FFF2-40B4-BE49-F238E27FC236}">
                <a16:creationId xmlns:a16="http://schemas.microsoft.com/office/drawing/2014/main" id="{18F5493A-539D-664D-9969-A7F21E150481}"/>
              </a:ext>
            </a:extLst>
          </p:cNvPr>
          <p:cNvCxnSpPr>
            <a:cxnSpLocks/>
          </p:cNvCxnSpPr>
          <p:nvPr/>
        </p:nvCxnSpPr>
        <p:spPr>
          <a:xfrm>
            <a:off x="6411289" y="2736693"/>
            <a:ext cx="685847" cy="0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3" name="圆角矩形 151">
            <a:extLst>
              <a:ext uri="{FF2B5EF4-FFF2-40B4-BE49-F238E27FC236}">
                <a16:creationId xmlns:a16="http://schemas.microsoft.com/office/drawing/2014/main" id="{7B16CFEE-7AE9-5546-8F66-87DB0363EFC8}"/>
              </a:ext>
            </a:extLst>
          </p:cNvPr>
          <p:cNvSpPr/>
          <p:nvPr/>
        </p:nvSpPr>
        <p:spPr>
          <a:xfrm>
            <a:off x="7156347" y="3295067"/>
            <a:ext cx="779461" cy="27825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38000"/>
                </a:srgbClr>
              </a:gs>
              <a:gs pos="100000">
                <a:srgbClr val="0A1332">
                  <a:alpha val="50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305" name="杀死进程">
            <a:extLst>
              <a:ext uri="{FF2B5EF4-FFF2-40B4-BE49-F238E27FC236}">
                <a16:creationId xmlns:a16="http://schemas.microsoft.com/office/drawing/2014/main" id="{0C78C7DC-E255-244F-9868-1967F0F4C287}"/>
              </a:ext>
            </a:extLst>
          </p:cNvPr>
          <p:cNvSpPr txBox="1"/>
          <p:nvPr/>
        </p:nvSpPr>
        <p:spPr>
          <a:xfrm>
            <a:off x="7259859" y="3304248"/>
            <a:ext cx="611634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-US" sz="10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…</a:t>
            </a:r>
            <a:endParaRPr sz="10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pic>
        <p:nvPicPr>
          <p:cNvPr id="306" name="图片 305">
            <a:extLst>
              <a:ext uri="{FF2B5EF4-FFF2-40B4-BE49-F238E27FC236}">
                <a16:creationId xmlns:a16="http://schemas.microsoft.com/office/drawing/2014/main" id="{C5886EAB-B83B-A545-A08C-FAB0ED30E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832" y="2894653"/>
            <a:ext cx="176498" cy="1764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AE7CAA-3D50-4642-BBB7-91035B44E47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83808" y="2944378"/>
            <a:ext cx="72000" cy="72000"/>
          </a:xfrm>
          <a:prstGeom prst="rect">
            <a:avLst/>
          </a:prstGeom>
        </p:spPr>
      </p:pic>
      <p:pic>
        <p:nvPicPr>
          <p:cNvPr id="307" name="图片 306">
            <a:extLst>
              <a:ext uri="{FF2B5EF4-FFF2-40B4-BE49-F238E27FC236}">
                <a16:creationId xmlns:a16="http://schemas.microsoft.com/office/drawing/2014/main" id="{1696F871-10C1-FC4F-98E3-008871305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832" y="2396178"/>
            <a:ext cx="176498" cy="176498"/>
          </a:xfrm>
          <a:prstGeom prst="rect">
            <a:avLst/>
          </a:prstGeom>
        </p:spPr>
      </p:pic>
      <p:pic>
        <p:nvPicPr>
          <p:cNvPr id="309" name="图片 308">
            <a:extLst>
              <a:ext uri="{FF2B5EF4-FFF2-40B4-BE49-F238E27FC236}">
                <a16:creationId xmlns:a16="http://schemas.microsoft.com/office/drawing/2014/main" id="{024E69E6-163F-2949-A999-E2D073775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832" y="1894528"/>
            <a:ext cx="176498" cy="1764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98B961F-A73A-414F-AEA6-01F8B0EE7AE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86506" y="1951659"/>
            <a:ext cx="69303" cy="6930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B1B6655-EFBD-994C-8C2F-AB70546B6E6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82382" y="2452255"/>
            <a:ext cx="74750" cy="71191"/>
          </a:xfrm>
          <a:prstGeom prst="rect">
            <a:avLst/>
          </a:prstGeom>
        </p:spPr>
      </p:pic>
      <p:sp>
        <p:nvSpPr>
          <p:cNvPr id="311" name="圆角矩形 151">
            <a:extLst>
              <a:ext uri="{FF2B5EF4-FFF2-40B4-BE49-F238E27FC236}">
                <a16:creationId xmlns:a16="http://schemas.microsoft.com/office/drawing/2014/main" id="{D57BFD2E-9861-854B-86E8-45E90339EFA5}"/>
              </a:ext>
            </a:extLst>
          </p:cNvPr>
          <p:cNvSpPr/>
          <p:nvPr/>
        </p:nvSpPr>
        <p:spPr>
          <a:xfrm>
            <a:off x="1253337" y="1811580"/>
            <a:ext cx="693472" cy="346592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38000"/>
                </a:srgbClr>
              </a:gs>
              <a:gs pos="100000">
                <a:srgbClr val="0A1332">
                  <a:alpha val="50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314" name="杀死进程">
            <a:extLst>
              <a:ext uri="{FF2B5EF4-FFF2-40B4-BE49-F238E27FC236}">
                <a16:creationId xmlns:a16="http://schemas.microsoft.com/office/drawing/2014/main" id="{B86AF246-9B79-DC4B-A6B4-41811E50E950}"/>
              </a:ext>
            </a:extLst>
          </p:cNvPr>
          <p:cNvSpPr txBox="1"/>
          <p:nvPr/>
        </p:nvSpPr>
        <p:spPr>
          <a:xfrm>
            <a:off x="1327027" y="1884476"/>
            <a:ext cx="531182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设备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8422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圆角矩形 150">
            <a:extLst>
              <a:ext uri="{FF2B5EF4-FFF2-40B4-BE49-F238E27FC236}">
                <a16:creationId xmlns:a16="http://schemas.microsoft.com/office/drawing/2014/main" id="{308A8D5A-FAE4-2A4B-9579-88388F89170B}"/>
              </a:ext>
            </a:extLst>
          </p:cNvPr>
          <p:cNvSpPr/>
          <p:nvPr/>
        </p:nvSpPr>
        <p:spPr>
          <a:xfrm>
            <a:off x="1289043" y="1367547"/>
            <a:ext cx="6565915" cy="636576"/>
          </a:xfrm>
          <a:prstGeom prst="roundRect">
            <a:avLst>
              <a:gd name="adj" fmla="val 2946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220" name="圆角矩形 151">
            <a:extLst>
              <a:ext uri="{FF2B5EF4-FFF2-40B4-BE49-F238E27FC236}">
                <a16:creationId xmlns:a16="http://schemas.microsoft.com/office/drawing/2014/main" id="{D9A8710D-6C20-0E41-84F4-DCFA51C4C219}"/>
              </a:ext>
            </a:extLst>
          </p:cNvPr>
          <p:cNvSpPr/>
          <p:nvPr/>
        </p:nvSpPr>
        <p:spPr>
          <a:xfrm>
            <a:off x="2557673" y="1495845"/>
            <a:ext cx="1222158" cy="37751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224" name="圆角矩形 151">
            <a:extLst>
              <a:ext uri="{FF2B5EF4-FFF2-40B4-BE49-F238E27FC236}">
                <a16:creationId xmlns:a16="http://schemas.microsoft.com/office/drawing/2014/main" id="{36E7D9D8-D9F5-D347-AC93-8C4D139FC86D}"/>
              </a:ext>
            </a:extLst>
          </p:cNvPr>
          <p:cNvSpPr/>
          <p:nvPr/>
        </p:nvSpPr>
        <p:spPr>
          <a:xfrm>
            <a:off x="3849779" y="1495845"/>
            <a:ext cx="1222158" cy="37751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225" name="圆角矩形 151">
            <a:extLst>
              <a:ext uri="{FF2B5EF4-FFF2-40B4-BE49-F238E27FC236}">
                <a16:creationId xmlns:a16="http://schemas.microsoft.com/office/drawing/2014/main" id="{11DF52C6-96C9-DF46-95FA-AA8438ECFC6D}"/>
              </a:ext>
            </a:extLst>
          </p:cNvPr>
          <p:cNvSpPr/>
          <p:nvPr/>
        </p:nvSpPr>
        <p:spPr>
          <a:xfrm>
            <a:off x="5141885" y="1495845"/>
            <a:ext cx="1222158" cy="37751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226" name="圆角矩形 151">
            <a:extLst>
              <a:ext uri="{FF2B5EF4-FFF2-40B4-BE49-F238E27FC236}">
                <a16:creationId xmlns:a16="http://schemas.microsoft.com/office/drawing/2014/main" id="{19DDBFF9-05CC-6141-8B21-0F4A486E49F1}"/>
              </a:ext>
            </a:extLst>
          </p:cNvPr>
          <p:cNvSpPr/>
          <p:nvPr/>
        </p:nvSpPr>
        <p:spPr>
          <a:xfrm>
            <a:off x="6433990" y="1495845"/>
            <a:ext cx="1222158" cy="37751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139" name="圆角矩形 150">
            <a:extLst>
              <a:ext uri="{FF2B5EF4-FFF2-40B4-BE49-F238E27FC236}">
                <a16:creationId xmlns:a16="http://schemas.microsoft.com/office/drawing/2014/main" id="{02188E85-619E-7142-96DB-D09AF4940220}"/>
              </a:ext>
            </a:extLst>
          </p:cNvPr>
          <p:cNvSpPr/>
          <p:nvPr/>
        </p:nvSpPr>
        <p:spPr>
          <a:xfrm>
            <a:off x="1289043" y="2779427"/>
            <a:ext cx="6565915" cy="636576"/>
          </a:xfrm>
          <a:prstGeom prst="roundRect">
            <a:avLst>
              <a:gd name="adj" fmla="val 3661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210" name="圆角矩形 151">
            <a:extLst>
              <a:ext uri="{FF2B5EF4-FFF2-40B4-BE49-F238E27FC236}">
                <a16:creationId xmlns:a16="http://schemas.microsoft.com/office/drawing/2014/main" id="{B52B6B8B-7C1A-5C4C-8596-71386F9355C6}"/>
              </a:ext>
            </a:extLst>
          </p:cNvPr>
          <p:cNvSpPr/>
          <p:nvPr/>
        </p:nvSpPr>
        <p:spPr>
          <a:xfrm>
            <a:off x="2566749" y="2913479"/>
            <a:ext cx="656048" cy="37751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211" name="圆角矩形 151">
            <a:extLst>
              <a:ext uri="{FF2B5EF4-FFF2-40B4-BE49-F238E27FC236}">
                <a16:creationId xmlns:a16="http://schemas.microsoft.com/office/drawing/2014/main" id="{A2FB7E0A-1233-234C-BDCD-4E1AA3AF2353}"/>
              </a:ext>
            </a:extLst>
          </p:cNvPr>
          <p:cNvSpPr/>
          <p:nvPr/>
        </p:nvSpPr>
        <p:spPr>
          <a:xfrm>
            <a:off x="3298706" y="2913479"/>
            <a:ext cx="656048" cy="37751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212" name="圆角矩形 151">
            <a:extLst>
              <a:ext uri="{FF2B5EF4-FFF2-40B4-BE49-F238E27FC236}">
                <a16:creationId xmlns:a16="http://schemas.microsoft.com/office/drawing/2014/main" id="{5E10B545-4368-EC4F-ACB4-1B11D388F081}"/>
              </a:ext>
            </a:extLst>
          </p:cNvPr>
          <p:cNvSpPr/>
          <p:nvPr/>
        </p:nvSpPr>
        <p:spPr>
          <a:xfrm>
            <a:off x="4022621" y="2913479"/>
            <a:ext cx="427152" cy="37751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213" name="圆角矩形 151">
            <a:extLst>
              <a:ext uri="{FF2B5EF4-FFF2-40B4-BE49-F238E27FC236}">
                <a16:creationId xmlns:a16="http://schemas.microsoft.com/office/drawing/2014/main" id="{912CD01E-A5AA-FD49-8263-927D4E34A1DF}"/>
              </a:ext>
            </a:extLst>
          </p:cNvPr>
          <p:cNvSpPr/>
          <p:nvPr/>
        </p:nvSpPr>
        <p:spPr>
          <a:xfrm>
            <a:off x="4530621" y="2913479"/>
            <a:ext cx="497102" cy="37751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215" name="圆角矩形 151">
            <a:extLst>
              <a:ext uri="{FF2B5EF4-FFF2-40B4-BE49-F238E27FC236}">
                <a16:creationId xmlns:a16="http://schemas.microsoft.com/office/drawing/2014/main" id="{B1A0CC90-8B33-F640-9462-B42C33FFCF4E}"/>
              </a:ext>
            </a:extLst>
          </p:cNvPr>
          <p:cNvSpPr/>
          <p:nvPr/>
        </p:nvSpPr>
        <p:spPr>
          <a:xfrm>
            <a:off x="5111998" y="2913479"/>
            <a:ext cx="497102" cy="37751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216" name="圆角矩形 151">
            <a:extLst>
              <a:ext uri="{FF2B5EF4-FFF2-40B4-BE49-F238E27FC236}">
                <a16:creationId xmlns:a16="http://schemas.microsoft.com/office/drawing/2014/main" id="{97BC1602-93B1-4D47-8379-83D6B099F363}"/>
              </a:ext>
            </a:extLst>
          </p:cNvPr>
          <p:cNvSpPr/>
          <p:nvPr/>
        </p:nvSpPr>
        <p:spPr>
          <a:xfrm>
            <a:off x="5693376" y="2913479"/>
            <a:ext cx="497102" cy="37751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218" name="圆角矩形 151">
            <a:extLst>
              <a:ext uri="{FF2B5EF4-FFF2-40B4-BE49-F238E27FC236}">
                <a16:creationId xmlns:a16="http://schemas.microsoft.com/office/drawing/2014/main" id="{EB74CF47-F389-894E-BBD7-D2C27E2BEA8B}"/>
              </a:ext>
            </a:extLst>
          </p:cNvPr>
          <p:cNvSpPr/>
          <p:nvPr/>
        </p:nvSpPr>
        <p:spPr>
          <a:xfrm>
            <a:off x="6273328" y="2913479"/>
            <a:ext cx="656048" cy="37751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219" name="圆角矩形 151">
            <a:extLst>
              <a:ext uri="{FF2B5EF4-FFF2-40B4-BE49-F238E27FC236}">
                <a16:creationId xmlns:a16="http://schemas.microsoft.com/office/drawing/2014/main" id="{816DA255-45CB-EF44-AD8C-D50EEB59E7ED}"/>
              </a:ext>
            </a:extLst>
          </p:cNvPr>
          <p:cNvSpPr/>
          <p:nvPr/>
        </p:nvSpPr>
        <p:spPr>
          <a:xfrm>
            <a:off x="6995816" y="2913479"/>
            <a:ext cx="656048" cy="37751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205" name="圆角矩形 150">
            <a:extLst>
              <a:ext uri="{FF2B5EF4-FFF2-40B4-BE49-F238E27FC236}">
                <a16:creationId xmlns:a16="http://schemas.microsoft.com/office/drawing/2014/main" id="{48610935-6044-3549-A2E2-696D1BDF1513}"/>
              </a:ext>
            </a:extLst>
          </p:cNvPr>
          <p:cNvSpPr/>
          <p:nvPr/>
        </p:nvSpPr>
        <p:spPr>
          <a:xfrm>
            <a:off x="1289043" y="3484813"/>
            <a:ext cx="6565915" cy="636576"/>
          </a:xfrm>
          <a:prstGeom prst="roundRect">
            <a:avLst>
              <a:gd name="adj" fmla="val 3661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277" name="圆角矩形 151">
            <a:extLst>
              <a:ext uri="{FF2B5EF4-FFF2-40B4-BE49-F238E27FC236}">
                <a16:creationId xmlns:a16="http://schemas.microsoft.com/office/drawing/2014/main" id="{6EC1A993-8816-0C4F-8093-128D891A933F}"/>
              </a:ext>
            </a:extLst>
          </p:cNvPr>
          <p:cNvSpPr/>
          <p:nvPr/>
        </p:nvSpPr>
        <p:spPr>
          <a:xfrm>
            <a:off x="3546656" y="3611550"/>
            <a:ext cx="829053" cy="385600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118" name="圆角矩形 150">
            <a:extLst>
              <a:ext uri="{FF2B5EF4-FFF2-40B4-BE49-F238E27FC236}">
                <a16:creationId xmlns:a16="http://schemas.microsoft.com/office/drawing/2014/main" id="{84B9E10C-6BAA-0147-9AB3-E20E655593EC}"/>
              </a:ext>
            </a:extLst>
          </p:cNvPr>
          <p:cNvSpPr/>
          <p:nvPr/>
        </p:nvSpPr>
        <p:spPr>
          <a:xfrm>
            <a:off x="1289043" y="2071548"/>
            <a:ext cx="6565915" cy="636576"/>
          </a:xfrm>
          <a:prstGeom prst="roundRect">
            <a:avLst>
              <a:gd name="adj" fmla="val 2946"/>
            </a:avLst>
          </a:prstGeom>
          <a:gradFill flip="none" rotWithShape="1">
            <a:gsLst>
              <a:gs pos="0">
                <a:srgbClr val="285A71">
                  <a:alpha val="88000"/>
                </a:srgbClr>
              </a:gs>
              <a:gs pos="100000">
                <a:srgbClr val="203B50">
                  <a:alpha val="55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dirty="0">
              <a:solidFill>
                <a:schemeClr val="lt1"/>
              </a:solidFill>
            </a:endParaRPr>
          </a:p>
        </p:txBody>
      </p:sp>
      <p:sp>
        <p:nvSpPr>
          <p:cNvPr id="24" name="标题 2">
            <a:extLst>
              <a:ext uri="{FF2B5EF4-FFF2-40B4-BE49-F238E27FC236}">
                <a16:creationId xmlns:a16="http://schemas.microsoft.com/office/drawing/2014/main" id="{8D41D821-3B6C-F546-9A9D-16EA1149DD69}"/>
              </a:ext>
            </a:extLst>
          </p:cNvPr>
          <p:cNvSpPr txBox="1">
            <a:spLocks/>
          </p:cNvSpPr>
          <p:nvPr/>
        </p:nvSpPr>
        <p:spPr>
          <a:xfrm>
            <a:off x="2098845" y="343271"/>
            <a:ext cx="494631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2400" dirty="0"/>
              <a:t>直连设备接入</a:t>
            </a:r>
            <a:r>
              <a:rPr lang="en-US" altLang="zh-CN" sz="2400" dirty="0"/>
              <a:t>—</a:t>
            </a:r>
            <a:r>
              <a:rPr lang="en-US" altLang="zh-CN" sz="2400" dirty="0" err="1"/>
              <a:t>UIoT</a:t>
            </a:r>
            <a:r>
              <a:rPr lang="en-US" altLang="zh-CN" sz="2400" dirty="0"/>
              <a:t> SDK</a:t>
            </a:r>
            <a:endParaRPr lang="zh-CN" altLang="en-US" sz="24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9C0B642-FB53-5547-8BB7-ED869DDC924C}"/>
              </a:ext>
            </a:extLst>
          </p:cNvPr>
          <p:cNvSpPr/>
          <p:nvPr/>
        </p:nvSpPr>
        <p:spPr>
          <a:xfrm>
            <a:off x="3392817" y="880305"/>
            <a:ext cx="24609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160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10</a:t>
            </a:r>
            <a:r>
              <a:rPr kumimoji="1" lang="zh-CN" altLang="en-US" sz="160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分钟完成设备数据上云</a:t>
            </a:r>
          </a:p>
        </p:txBody>
      </p:sp>
      <p:sp>
        <p:nvSpPr>
          <p:cNvPr id="88" name="圆角矩形 151">
            <a:extLst>
              <a:ext uri="{FF2B5EF4-FFF2-40B4-BE49-F238E27FC236}">
                <a16:creationId xmlns:a16="http://schemas.microsoft.com/office/drawing/2014/main" id="{85B217EC-E402-2946-AA58-4497092FF417}"/>
              </a:ext>
            </a:extLst>
          </p:cNvPr>
          <p:cNvSpPr/>
          <p:nvPr/>
        </p:nvSpPr>
        <p:spPr>
          <a:xfrm>
            <a:off x="1289042" y="1367546"/>
            <a:ext cx="1025193" cy="63657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89" name="杀死进程">
            <a:extLst>
              <a:ext uri="{FF2B5EF4-FFF2-40B4-BE49-F238E27FC236}">
                <a16:creationId xmlns:a16="http://schemas.microsoft.com/office/drawing/2014/main" id="{A108C152-1B8A-E74E-89F4-3EE7FF42D950}"/>
              </a:ext>
            </a:extLst>
          </p:cNvPr>
          <p:cNvSpPr txBox="1"/>
          <p:nvPr/>
        </p:nvSpPr>
        <p:spPr>
          <a:xfrm>
            <a:off x="1604746" y="1570518"/>
            <a:ext cx="52966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sz="800" dirty="0" err="1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业务程序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90" name="圆角矩形 151">
            <a:extLst>
              <a:ext uri="{FF2B5EF4-FFF2-40B4-BE49-F238E27FC236}">
                <a16:creationId xmlns:a16="http://schemas.microsoft.com/office/drawing/2014/main" id="{D113119B-D8DC-B446-9612-3156EA9CC045}"/>
              </a:ext>
            </a:extLst>
          </p:cNvPr>
          <p:cNvSpPr/>
          <p:nvPr/>
        </p:nvSpPr>
        <p:spPr>
          <a:xfrm>
            <a:off x="1289042" y="2067670"/>
            <a:ext cx="1025193" cy="640454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91" name="杀死进程">
            <a:extLst>
              <a:ext uri="{FF2B5EF4-FFF2-40B4-BE49-F238E27FC236}">
                <a16:creationId xmlns:a16="http://schemas.microsoft.com/office/drawing/2014/main" id="{1F2385D3-5513-994B-A556-A9DA36B10B47}"/>
              </a:ext>
            </a:extLst>
          </p:cNvPr>
          <p:cNvSpPr txBox="1"/>
          <p:nvPr/>
        </p:nvSpPr>
        <p:spPr>
          <a:xfrm>
            <a:off x="1604747" y="2276275"/>
            <a:ext cx="562486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800" dirty="0" err="1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UIoT</a:t>
            </a:r>
            <a:r>
              <a:rPr lang="en-US" altLang="zh-CN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 SDK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92" name="圆角矩形 151">
            <a:extLst>
              <a:ext uri="{FF2B5EF4-FFF2-40B4-BE49-F238E27FC236}">
                <a16:creationId xmlns:a16="http://schemas.microsoft.com/office/drawing/2014/main" id="{A30A10F2-C2DF-7D48-B89A-AFA30217664E}"/>
              </a:ext>
            </a:extLst>
          </p:cNvPr>
          <p:cNvSpPr/>
          <p:nvPr/>
        </p:nvSpPr>
        <p:spPr>
          <a:xfrm>
            <a:off x="1289042" y="2779427"/>
            <a:ext cx="1025193" cy="636576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93" name="杀死进程">
            <a:extLst>
              <a:ext uri="{FF2B5EF4-FFF2-40B4-BE49-F238E27FC236}">
                <a16:creationId xmlns:a16="http://schemas.microsoft.com/office/drawing/2014/main" id="{2DFA0C4E-6F38-7A42-B89E-711995AF47CE}"/>
              </a:ext>
            </a:extLst>
          </p:cNvPr>
          <p:cNvSpPr txBox="1"/>
          <p:nvPr/>
        </p:nvSpPr>
        <p:spPr>
          <a:xfrm>
            <a:off x="1604747" y="2991188"/>
            <a:ext cx="628198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HAL Layer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pic>
        <p:nvPicPr>
          <p:cNvPr id="96" name="图片 95">
            <a:extLst>
              <a:ext uri="{FF2B5EF4-FFF2-40B4-BE49-F238E27FC236}">
                <a16:creationId xmlns:a16="http://schemas.microsoft.com/office/drawing/2014/main" id="{A09E2323-4612-9341-BEB1-200686E32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432" y="3012993"/>
            <a:ext cx="176498" cy="176498"/>
          </a:xfrm>
          <a:prstGeom prst="rect">
            <a:avLst/>
          </a:prstGeom>
        </p:spPr>
      </p:pic>
      <p:pic>
        <p:nvPicPr>
          <p:cNvPr id="97" name="图片 96">
            <a:extLst>
              <a:ext uri="{FF2B5EF4-FFF2-40B4-BE49-F238E27FC236}">
                <a16:creationId xmlns:a16="http://schemas.microsoft.com/office/drawing/2014/main" id="{1FE3986F-F2AF-314B-899E-B96C8A568C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82408" y="3062718"/>
            <a:ext cx="72000" cy="72000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B285EE99-84C3-3B48-A95D-B53F94266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432" y="2301682"/>
            <a:ext cx="176498" cy="176498"/>
          </a:xfrm>
          <a:prstGeom prst="rect">
            <a:avLst/>
          </a:prstGeom>
        </p:spPr>
      </p:pic>
      <p:pic>
        <p:nvPicPr>
          <p:cNvPr id="99" name="图片 98">
            <a:extLst>
              <a:ext uri="{FF2B5EF4-FFF2-40B4-BE49-F238E27FC236}">
                <a16:creationId xmlns:a16="http://schemas.microsoft.com/office/drawing/2014/main" id="{FACE6C06-F3E5-8043-AF61-6AE42E7F5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432" y="1590671"/>
            <a:ext cx="176498" cy="176498"/>
          </a:xfrm>
          <a:prstGeom prst="rect">
            <a:avLst/>
          </a:prstGeom>
        </p:spPr>
      </p:pic>
      <p:pic>
        <p:nvPicPr>
          <p:cNvPr id="100" name="图片 99">
            <a:extLst>
              <a:ext uri="{FF2B5EF4-FFF2-40B4-BE49-F238E27FC236}">
                <a16:creationId xmlns:a16="http://schemas.microsoft.com/office/drawing/2014/main" id="{1204A7D9-B3B8-A046-9B31-0A7B24D31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85106" y="1647802"/>
            <a:ext cx="69303" cy="69303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33998E98-4DAF-AF40-8444-C4DA941DF4A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80982" y="2357759"/>
            <a:ext cx="74750" cy="71191"/>
          </a:xfrm>
          <a:prstGeom prst="rect">
            <a:avLst/>
          </a:prstGeom>
        </p:spPr>
      </p:pic>
      <p:sp>
        <p:nvSpPr>
          <p:cNvPr id="105" name="杀死进程">
            <a:extLst>
              <a:ext uri="{FF2B5EF4-FFF2-40B4-BE49-F238E27FC236}">
                <a16:creationId xmlns:a16="http://schemas.microsoft.com/office/drawing/2014/main" id="{6A9A4E51-04C8-024C-9526-24E5CEB477D8}"/>
              </a:ext>
            </a:extLst>
          </p:cNvPr>
          <p:cNvSpPr txBox="1"/>
          <p:nvPr/>
        </p:nvSpPr>
        <p:spPr>
          <a:xfrm>
            <a:off x="2701699" y="1572554"/>
            <a:ext cx="820879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发送温度信息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09" name="杀死进程">
            <a:extLst>
              <a:ext uri="{FF2B5EF4-FFF2-40B4-BE49-F238E27FC236}">
                <a16:creationId xmlns:a16="http://schemas.microsoft.com/office/drawing/2014/main" id="{50517A7E-BA57-494E-9FCE-E3613ED4018C}"/>
              </a:ext>
            </a:extLst>
          </p:cNvPr>
          <p:cNvSpPr txBox="1"/>
          <p:nvPr/>
        </p:nvSpPr>
        <p:spPr>
          <a:xfrm>
            <a:off x="4137953" y="1572554"/>
            <a:ext cx="60439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设置温度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13" name="杀死进程">
            <a:extLst>
              <a:ext uri="{FF2B5EF4-FFF2-40B4-BE49-F238E27FC236}">
                <a16:creationId xmlns:a16="http://schemas.microsoft.com/office/drawing/2014/main" id="{B1B6D525-FD98-B54F-8E90-5FAE7D5B7DD3}"/>
              </a:ext>
            </a:extLst>
          </p:cNvPr>
          <p:cNvSpPr txBox="1"/>
          <p:nvPr/>
        </p:nvSpPr>
        <p:spPr>
          <a:xfrm>
            <a:off x="5469568" y="1572554"/>
            <a:ext cx="60439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远程配置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17" name="杀死进程">
            <a:extLst>
              <a:ext uri="{FF2B5EF4-FFF2-40B4-BE49-F238E27FC236}">
                <a16:creationId xmlns:a16="http://schemas.microsoft.com/office/drawing/2014/main" id="{CFF876FB-3323-854B-89EA-82C741DE5A7C}"/>
              </a:ext>
            </a:extLst>
          </p:cNvPr>
          <p:cNvSpPr txBox="1"/>
          <p:nvPr/>
        </p:nvSpPr>
        <p:spPr>
          <a:xfrm>
            <a:off x="6783523" y="1572554"/>
            <a:ext cx="60439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过滤报警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grpSp>
        <p:nvGrpSpPr>
          <p:cNvPr id="119" name="成组">
            <a:extLst>
              <a:ext uri="{FF2B5EF4-FFF2-40B4-BE49-F238E27FC236}">
                <a16:creationId xmlns:a16="http://schemas.microsoft.com/office/drawing/2014/main" id="{47BADFD6-7E3B-3243-A919-2C403507FAA8}"/>
              </a:ext>
            </a:extLst>
          </p:cNvPr>
          <p:cNvGrpSpPr/>
          <p:nvPr/>
        </p:nvGrpSpPr>
        <p:grpSpPr>
          <a:xfrm>
            <a:off x="2558248" y="2220128"/>
            <a:ext cx="995496" cy="326899"/>
            <a:chOff x="0" y="0"/>
            <a:chExt cx="2163296" cy="608462"/>
          </a:xfrm>
        </p:grpSpPr>
        <p:sp>
          <p:nvSpPr>
            <p:cNvPr id="120" name="矩形">
              <a:extLst>
                <a:ext uri="{FF2B5EF4-FFF2-40B4-BE49-F238E27FC236}">
                  <a16:creationId xmlns:a16="http://schemas.microsoft.com/office/drawing/2014/main" id="{BC14E0BB-BD47-D745-8968-D2D38D3130D0}"/>
                </a:ext>
              </a:extLst>
            </p:cNvPr>
            <p:cNvSpPr/>
            <p:nvPr/>
          </p:nvSpPr>
          <p:spPr>
            <a:xfrm>
              <a:off x="0" y="0"/>
              <a:ext cx="2163296" cy="602091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5D83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121" name="矩形">
              <a:extLst>
                <a:ext uri="{FF2B5EF4-FFF2-40B4-BE49-F238E27FC236}">
                  <a16:creationId xmlns:a16="http://schemas.microsoft.com/office/drawing/2014/main" id="{83852CE5-AF5E-A04F-8823-1651B72D8B1A}"/>
                </a:ext>
              </a:extLst>
            </p:cNvPr>
            <p:cNvSpPr/>
            <p:nvPr/>
          </p:nvSpPr>
          <p:spPr>
            <a:xfrm>
              <a:off x="0" y="6373"/>
              <a:ext cx="91176" cy="602089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>
                <a:solidFill>
                  <a:srgbClr val="E9BB7A"/>
                </a:solidFill>
              </a:endParaRPr>
            </a:p>
          </p:txBody>
        </p:sp>
      </p:grpSp>
      <p:sp>
        <p:nvSpPr>
          <p:cNvPr id="122" name="杀死进程">
            <a:extLst>
              <a:ext uri="{FF2B5EF4-FFF2-40B4-BE49-F238E27FC236}">
                <a16:creationId xmlns:a16="http://schemas.microsoft.com/office/drawing/2014/main" id="{A9C57DE0-317C-DC44-A8E7-AD6FF48EEAE3}"/>
              </a:ext>
            </a:extLst>
          </p:cNvPr>
          <p:cNvSpPr txBox="1"/>
          <p:nvPr/>
        </p:nvSpPr>
        <p:spPr>
          <a:xfrm>
            <a:off x="2723453" y="2279149"/>
            <a:ext cx="60439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设备注册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grpSp>
        <p:nvGrpSpPr>
          <p:cNvPr id="123" name="成组">
            <a:extLst>
              <a:ext uri="{FF2B5EF4-FFF2-40B4-BE49-F238E27FC236}">
                <a16:creationId xmlns:a16="http://schemas.microsoft.com/office/drawing/2014/main" id="{996A491E-C6D2-DF4D-9137-5672D519836F}"/>
              </a:ext>
            </a:extLst>
          </p:cNvPr>
          <p:cNvGrpSpPr/>
          <p:nvPr/>
        </p:nvGrpSpPr>
        <p:grpSpPr>
          <a:xfrm>
            <a:off x="3689072" y="2220128"/>
            <a:ext cx="971769" cy="326899"/>
            <a:chOff x="0" y="0"/>
            <a:chExt cx="2111735" cy="608462"/>
          </a:xfrm>
        </p:grpSpPr>
        <p:sp>
          <p:nvSpPr>
            <p:cNvPr id="124" name="矩形">
              <a:extLst>
                <a:ext uri="{FF2B5EF4-FFF2-40B4-BE49-F238E27FC236}">
                  <a16:creationId xmlns:a16="http://schemas.microsoft.com/office/drawing/2014/main" id="{FB5B5BD4-84B6-4746-83FD-D4CF483800AE}"/>
                </a:ext>
              </a:extLst>
            </p:cNvPr>
            <p:cNvSpPr/>
            <p:nvPr/>
          </p:nvSpPr>
          <p:spPr>
            <a:xfrm>
              <a:off x="0" y="0"/>
              <a:ext cx="2111735" cy="602091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5D83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125" name="矩形">
              <a:extLst>
                <a:ext uri="{FF2B5EF4-FFF2-40B4-BE49-F238E27FC236}">
                  <a16:creationId xmlns:a16="http://schemas.microsoft.com/office/drawing/2014/main" id="{9AAE30E9-F6BA-A844-A36B-0FFA865F2F56}"/>
                </a:ext>
              </a:extLst>
            </p:cNvPr>
            <p:cNvSpPr/>
            <p:nvPr/>
          </p:nvSpPr>
          <p:spPr>
            <a:xfrm>
              <a:off x="0" y="6373"/>
              <a:ext cx="91176" cy="602089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126" name="杀死进程">
            <a:extLst>
              <a:ext uri="{FF2B5EF4-FFF2-40B4-BE49-F238E27FC236}">
                <a16:creationId xmlns:a16="http://schemas.microsoft.com/office/drawing/2014/main" id="{8FDAD2C8-0F11-B449-909E-B426882C6C71}"/>
              </a:ext>
            </a:extLst>
          </p:cNvPr>
          <p:cNvSpPr txBox="1"/>
          <p:nvPr/>
        </p:nvSpPr>
        <p:spPr>
          <a:xfrm>
            <a:off x="3868453" y="2279149"/>
            <a:ext cx="60439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消息收发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grpSp>
        <p:nvGrpSpPr>
          <p:cNvPr id="127" name="成组">
            <a:extLst>
              <a:ext uri="{FF2B5EF4-FFF2-40B4-BE49-F238E27FC236}">
                <a16:creationId xmlns:a16="http://schemas.microsoft.com/office/drawing/2014/main" id="{F09D5A17-38B1-7446-B8D7-74823C9C0B4D}"/>
              </a:ext>
            </a:extLst>
          </p:cNvPr>
          <p:cNvGrpSpPr/>
          <p:nvPr/>
        </p:nvGrpSpPr>
        <p:grpSpPr>
          <a:xfrm>
            <a:off x="4774039" y="2220128"/>
            <a:ext cx="835061" cy="326899"/>
            <a:chOff x="0" y="0"/>
            <a:chExt cx="1814657" cy="608462"/>
          </a:xfrm>
        </p:grpSpPr>
        <p:sp>
          <p:nvSpPr>
            <p:cNvPr id="128" name="矩形">
              <a:extLst>
                <a:ext uri="{FF2B5EF4-FFF2-40B4-BE49-F238E27FC236}">
                  <a16:creationId xmlns:a16="http://schemas.microsoft.com/office/drawing/2014/main" id="{98AEF244-5260-F64A-BC62-BD0335BEC561}"/>
                </a:ext>
              </a:extLst>
            </p:cNvPr>
            <p:cNvSpPr/>
            <p:nvPr/>
          </p:nvSpPr>
          <p:spPr>
            <a:xfrm>
              <a:off x="0" y="0"/>
              <a:ext cx="1814657" cy="602091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5D83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129" name="矩形">
              <a:extLst>
                <a:ext uri="{FF2B5EF4-FFF2-40B4-BE49-F238E27FC236}">
                  <a16:creationId xmlns:a16="http://schemas.microsoft.com/office/drawing/2014/main" id="{7A22E677-D045-0042-97F3-3835D985C731}"/>
                </a:ext>
              </a:extLst>
            </p:cNvPr>
            <p:cNvSpPr/>
            <p:nvPr/>
          </p:nvSpPr>
          <p:spPr>
            <a:xfrm>
              <a:off x="0" y="6373"/>
              <a:ext cx="91176" cy="602089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130" name="杀死进程">
            <a:extLst>
              <a:ext uri="{FF2B5EF4-FFF2-40B4-BE49-F238E27FC236}">
                <a16:creationId xmlns:a16="http://schemas.microsoft.com/office/drawing/2014/main" id="{9C645F0E-7AEA-524E-8E08-DEA363EB1795}"/>
              </a:ext>
            </a:extLst>
          </p:cNvPr>
          <p:cNvSpPr txBox="1"/>
          <p:nvPr/>
        </p:nvSpPr>
        <p:spPr>
          <a:xfrm>
            <a:off x="4902016" y="2279149"/>
            <a:ext cx="494708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</a:t>
            </a:r>
            <a:r>
              <a:rPr lang="en-US" altLang="zh-CN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OTA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grpSp>
        <p:nvGrpSpPr>
          <p:cNvPr id="131" name="成组">
            <a:extLst>
              <a:ext uri="{FF2B5EF4-FFF2-40B4-BE49-F238E27FC236}">
                <a16:creationId xmlns:a16="http://schemas.microsoft.com/office/drawing/2014/main" id="{62F27202-608D-2042-9E83-094B92F8425D}"/>
              </a:ext>
            </a:extLst>
          </p:cNvPr>
          <p:cNvGrpSpPr/>
          <p:nvPr/>
        </p:nvGrpSpPr>
        <p:grpSpPr>
          <a:xfrm>
            <a:off x="5722681" y="2220128"/>
            <a:ext cx="921657" cy="326899"/>
            <a:chOff x="0" y="0"/>
            <a:chExt cx="2002837" cy="608462"/>
          </a:xfrm>
        </p:grpSpPr>
        <p:sp>
          <p:nvSpPr>
            <p:cNvPr id="132" name="矩形">
              <a:extLst>
                <a:ext uri="{FF2B5EF4-FFF2-40B4-BE49-F238E27FC236}">
                  <a16:creationId xmlns:a16="http://schemas.microsoft.com/office/drawing/2014/main" id="{D8981A7E-79F4-484F-8034-3DF3293B753D}"/>
                </a:ext>
              </a:extLst>
            </p:cNvPr>
            <p:cNvSpPr/>
            <p:nvPr/>
          </p:nvSpPr>
          <p:spPr>
            <a:xfrm>
              <a:off x="2" y="0"/>
              <a:ext cx="2002835" cy="602091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5D83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133" name="矩形">
              <a:extLst>
                <a:ext uri="{FF2B5EF4-FFF2-40B4-BE49-F238E27FC236}">
                  <a16:creationId xmlns:a16="http://schemas.microsoft.com/office/drawing/2014/main" id="{F273B2F1-47E6-E347-A427-216EAB333E05}"/>
                </a:ext>
              </a:extLst>
            </p:cNvPr>
            <p:cNvSpPr/>
            <p:nvPr/>
          </p:nvSpPr>
          <p:spPr>
            <a:xfrm>
              <a:off x="0" y="6373"/>
              <a:ext cx="91176" cy="602089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134" name="杀死进程">
            <a:extLst>
              <a:ext uri="{FF2B5EF4-FFF2-40B4-BE49-F238E27FC236}">
                <a16:creationId xmlns:a16="http://schemas.microsoft.com/office/drawing/2014/main" id="{1584CE03-8A49-E943-9B7F-105A70F19509}"/>
              </a:ext>
            </a:extLst>
          </p:cNvPr>
          <p:cNvSpPr txBox="1"/>
          <p:nvPr/>
        </p:nvSpPr>
        <p:spPr>
          <a:xfrm>
            <a:off x="5932540" y="2279149"/>
            <a:ext cx="494708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物模型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grpSp>
        <p:nvGrpSpPr>
          <p:cNvPr id="135" name="成组">
            <a:extLst>
              <a:ext uri="{FF2B5EF4-FFF2-40B4-BE49-F238E27FC236}">
                <a16:creationId xmlns:a16="http://schemas.microsoft.com/office/drawing/2014/main" id="{5D57C9F9-ACB1-6844-8E28-280BB47CA313}"/>
              </a:ext>
            </a:extLst>
          </p:cNvPr>
          <p:cNvGrpSpPr/>
          <p:nvPr/>
        </p:nvGrpSpPr>
        <p:grpSpPr>
          <a:xfrm>
            <a:off x="6778685" y="2220128"/>
            <a:ext cx="873179" cy="326899"/>
            <a:chOff x="0" y="0"/>
            <a:chExt cx="1897490" cy="608462"/>
          </a:xfrm>
        </p:grpSpPr>
        <p:sp>
          <p:nvSpPr>
            <p:cNvPr id="136" name="矩形">
              <a:extLst>
                <a:ext uri="{FF2B5EF4-FFF2-40B4-BE49-F238E27FC236}">
                  <a16:creationId xmlns:a16="http://schemas.microsoft.com/office/drawing/2014/main" id="{072889CE-7EAA-3A42-891B-2D365491740F}"/>
                </a:ext>
              </a:extLst>
            </p:cNvPr>
            <p:cNvSpPr/>
            <p:nvPr/>
          </p:nvSpPr>
          <p:spPr>
            <a:xfrm>
              <a:off x="2" y="0"/>
              <a:ext cx="1897488" cy="602091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5D83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137" name="矩形">
              <a:extLst>
                <a:ext uri="{FF2B5EF4-FFF2-40B4-BE49-F238E27FC236}">
                  <a16:creationId xmlns:a16="http://schemas.microsoft.com/office/drawing/2014/main" id="{E9DA6245-2A03-0340-BAF0-0EB309F2B57E}"/>
                </a:ext>
              </a:extLst>
            </p:cNvPr>
            <p:cNvSpPr/>
            <p:nvPr/>
          </p:nvSpPr>
          <p:spPr>
            <a:xfrm>
              <a:off x="0" y="6373"/>
              <a:ext cx="91176" cy="602089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138" name="杀死进程">
            <a:extLst>
              <a:ext uri="{FF2B5EF4-FFF2-40B4-BE49-F238E27FC236}">
                <a16:creationId xmlns:a16="http://schemas.microsoft.com/office/drawing/2014/main" id="{DBE51DAD-DEFF-654C-867F-9460D51B7BA1}"/>
              </a:ext>
            </a:extLst>
          </p:cNvPr>
          <p:cNvSpPr txBox="1"/>
          <p:nvPr/>
        </p:nvSpPr>
        <p:spPr>
          <a:xfrm>
            <a:off x="6915694" y="2279149"/>
            <a:ext cx="60439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设备影子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44" name="杀死进程">
            <a:extLst>
              <a:ext uri="{FF2B5EF4-FFF2-40B4-BE49-F238E27FC236}">
                <a16:creationId xmlns:a16="http://schemas.microsoft.com/office/drawing/2014/main" id="{E564626E-DA20-4E45-AA77-BE9E6132F65D}"/>
              </a:ext>
            </a:extLst>
          </p:cNvPr>
          <p:cNvSpPr txBox="1"/>
          <p:nvPr/>
        </p:nvSpPr>
        <p:spPr>
          <a:xfrm>
            <a:off x="2557673" y="2997786"/>
            <a:ext cx="60439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线程</a:t>
            </a:r>
            <a:r>
              <a:rPr lang="en-US" altLang="zh-CN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/</a:t>
            </a:r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同步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48" name="杀死进程">
            <a:extLst>
              <a:ext uri="{FF2B5EF4-FFF2-40B4-BE49-F238E27FC236}">
                <a16:creationId xmlns:a16="http://schemas.microsoft.com/office/drawing/2014/main" id="{2B5D8475-D460-1C42-805C-07DADD30086C}"/>
              </a:ext>
            </a:extLst>
          </p:cNvPr>
          <p:cNvSpPr txBox="1"/>
          <p:nvPr/>
        </p:nvSpPr>
        <p:spPr>
          <a:xfrm>
            <a:off x="3318199" y="2997786"/>
            <a:ext cx="60439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消息收发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55" name="杀死进程">
            <a:extLst>
              <a:ext uri="{FF2B5EF4-FFF2-40B4-BE49-F238E27FC236}">
                <a16:creationId xmlns:a16="http://schemas.microsoft.com/office/drawing/2014/main" id="{0A946DA6-1AF6-2D42-96DD-EDC50FFC3F1F}"/>
              </a:ext>
            </a:extLst>
          </p:cNvPr>
          <p:cNvSpPr txBox="1"/>
          <p:nvPr/>
        </p:nvSpPr>
        <p:spPr>
          <a:xfrm>
            <a:off x="4095936" y="2997786"/>
            <a:ext cx="319514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日志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59" name="杀死进程">
            <a:extLst>
              <a:ext uri="{FF2B5EF4-FFF2-40B4-BE49-F238E27FC236}">
                <a16:creationId xmlns:a16="http://schemas.microsoft.com/office/drawing/2014/main" id="{FE34AA35-5FEA-2F42-9F90-D50DC3F89CD9}"/>
              </a:ext>
            </a:extLst>
          </p:cNvPr>
          <p:cNvSpPr txBox="1"/>
          <p:nvPr/>
        </p:nvSpPr>
        <p:spPr>
          <a:xfrm>
            <a:off x="4540396" y="2997786"/>
            <a:ext cx="474593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</a:t>
            </a:r>
            <a:r>
              <a:rPr lang="en-US" altLang="zh-CN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Timer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67" name="杀死进程">
            <a:extLst>
              <a:ext uri="{FF2B5EF4-FFF2-40B4-BE49-F238E27FC236}">
                <a16:creationId xmlns:a16="http://schemas.microsoft.com/office/drawing/2014/main" id="{0DCE7D31-7199-A54D-895E-ABF0A9E5659A}"/>
              </a:ext>
            </a:extLst>
          </p:cNvPr>
          <p:cNvSpPr txBox="1"/>
          <p:nvPr/>
        </p:nvSpPr>
        <p:spPr>
          <a:xfrm>
            <a:off x="5216652" y="2997786"/>
            <a:ext cx="319514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TCP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84" name="杀死进程">
            <a:extLst>
              <a:ext uri="{FF2B5EF4-FFF2-40B4-BE49-F238E27FC236}">
                <a16:creationId xmlns:a16="http://schemas.microsoft.com/office/drawing/2014/main" id="{4538EA81-A58D-4542-9BFC-3333EE3FDD36}"/>
              </a:ext>
            </a:extLst>
          </p:cNvPr>
          <p:cNvSpPr txBox="1"/>
          <p:nvPr/>
        </p:nvSpPr>
        <p:spPr>
          <a:xfrm>
            <a:off x="5793999" y="2997786"/>
            <a:ext cx="319514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TLS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88" name="杀死进程">
            <a:extLst>
              <a:ext uri="{FF2B5EF4-FFF2-40B4-BE49-F238E27FC236}">
                <a16:creationId xmlns:a16="http://schemas.microsoft.com/office/drawing/2014/main" id="{983E7FBC-370A-4248-81B9-E5B0E26B5BD1}"/>
              </a:ext>
            </a:extLst>
          </p:cNvPr>
          <p:cNvSpPr txBox="1"/>
          <p:nvPr/>
        </p:nvSpPr>
        <p:spPr>
          <a:xfrm>
            <a:off x="6294216" y="2997786"/>
            <a:ext cx="60439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设备信息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204" name="杀死进程">
            <a:extLst>
              <a:ext uri="{FF2B5EF4-FFF2-40B4-BE49-F238E27FC236}">
                <a16:creationId xmlns:a16="http://schemas.microsoft.com/office/drawing/2014/main" id="{2276D9A6-DC2E-1E4A-AB49-1199A4D91761}"/>
              </a:ext>
            </a:extLst>
          </p:cNvPr>
          <p:cNvSpPr txBox="1"/>
          <p:nvPr/>
        </p:nvSpPr>
        <p:spPr>
          <a:xfrm>
            <a:off x="7016807" y="2997786"/>
            <a:ext cx="604397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8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版本信息</a:t>
            </a:r>
            <a:endParaRPr sz="8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206" name="圆角矩形 151">
            <a:extLst>
              <a:ext uri="{FF2B5EF4-FFF2-40B4-BE49-F238E27FC236}">
                <a16:creationId xmlns:a16="http://schemas.microsoft.com/office/drawing/2014/main" id="{3030C3AA-1CA9-764A-A856-D66CD21C6265}"/>
              </a:ext>
            </a:extLst>
          </p:cNvPr>
          <p:cNvSpPr/>
          <p:nvPr/>
        </p:nvSpPr>
        <p:spPr>
          <a:xfrm>
            <a:off x="1289042" y="3484811"/>
            <a:ext cx="1025193" cy="63657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207" name="杀死进程">
            <a:extLst>
              <a:ext uri="{FF2B5EF4-FFF2-40B4-BE49-F238E27FC236}">
                <a16:creationId xmlns:a16="http://schemas.microsoft.com/office/drawing/2014/main" id="{98BDCB87-7968-6648-AF42-B9A76F2D231A}"/>
              </a:ext>
            </a:extLst>
          </p:cNvPr>
          <p:cNvSpPr txBox="1"/>
          <p:nvPr/>
        </p:nvSpPr>
        <p:spPr>
          <a:xfrm>
            <a:off x="1604747" y="3696574"/>
            <a:ext cx="600340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8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OS Layer</a:t>
            </a:r>
            <a:endParaRPr sz="8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pic>
        <p:nvPicPr>
          <p:cNvPr id="208" name="图片 207">
            <a:extLst>
              <a:ext uri="{FF2B5EF4-FFF2-40B4-BE49-F238E27FC236}">
                <a16:creationId xmlns:a16="http://schemas.microsoft.com/office/drawing/2014/main" id="{73F4F217-8A16-F143-B2AD-7C8ED5654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432" y="3718379"/>
            <a:ext cx="176498" cy="176498"/>
          </a:xfrm>
          <a:prstGeom prst="rect">
            <a:avLst/>
          </a:prstGeom>
        </p:spPr>
      </p:pic>
      <p:pic>
        <p:nvPicPr>
          <p:cNvPr id="265" name="图片 264">
            <a:extLst>
              <a:ext uri="{FF2B5EF4-FFF2-40B4-BE49-F238E27FC236}">
                <a16:creationId xmlns:a16="http://schemas.microsoft.com/office/drawing/2014/main" id="{EF9859F4-E553-2C4F-A6D4-AF3F44355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226" y="3670799"/>
            <a:ext cx="716657" cy="271666"/>
          </a:xfrm>
          <a:prstGeom prst="rect">
            <a:avLst/>
          </a:prstGeom>
        </p:spPr>
      </p:pic>
      <p:sp>
        <p:nvSpPr>
          <p:cNvPr id="278" name="圆角矩形 151">
            <a:extLst>
              <a:ext uri="{FF2B5EF4-FFF2-40B4-BE49-F238E27FC236}">
                <a16:creationId xmlns:a16="http://schemas.microsoft.com/office/drawing/2014/main" id="{84095D50-56E7-0B43-B9F2-844D8DEA3EC8}"/>
              </a:ext>
            </a:extLst>
          </p:cNvPr>
          <p:cNvSpPr/>
          <p:nvPr/>
        </p:nvSpPr>
        <p:spPr>
          <a:xfrm>
            <a:off x="4443127" y="3611550"/>
            <a:ext cx="366564" cy="385600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pic>
        <p:nvPicPr>
          <p:cNvPr id="264" name="图片 263">
            <a:extLst>
              <a:ext uri="{FF2B5EF4-FFF2-40B4-BE49-F238E27FC236}">
                <a16:creationId xmlns:a16="http://schemas.microsoft.com/office/drawing/2014/main" id="{D3EDE7EE-E8DD-E448-9357-238BEC059A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2276" y="3676840"/>
            <a:ext cx="242013" cy="273600"/>
          </a:xfrm>
          <a:prstGeom prst="rect">
            <a:avLst/>
          </a:prstGeom>
        </p:spPr>
      </p:pic>
      <p:sp>
        <p:nvSpPr>
          <p:cNvPr id="280" name="圆角矩形 151">
            <a:extLst>
              <a:ext uri="{FF2B5EF4-FFF2-40B4-BE49-F238E27FC236}">
                <a16:creationId xmlns:a16="http://schemas.microsoft.com/office/drawing/2014/main" id="{2A0BCABD-62E7-5A40-84CD-6C0F88A13EBF}"/>
              </a:ext>
            </a:extLst>
          </p:cNvPr>
          <p:cNvSpPr/>
          <p:nvPr/>
        </p:nvSpPr>
        <p:spPr>
          <a:xfrm>
            <a:off x="4880604" y="3611550"/>
            <a:ext cx="904355" cy="385600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pic>
        <p:nvPicPr>
          <p:cNvPr id="263" name="图片 262">
            <a:extLst>
              <a:ext uri="{FF2B5EF4-FFF2-40B4-BE49-F238E27FC236}">
                <a16:creationId xmlns:a16="http://schemas.microsoft.com/office/drawing/2014/main" id="{84E90BA5-29E5-0541-B5A4-A424EA202A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2614" y="3670902"/>
            <a:ext cx="759242" cy="27261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859ADF4-429F-1840-AB0C-9D66B37D751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80862" y="3764109"/>
            <a:ext cx="69302" cy="8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59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圆角矩形 150">
            <a:extLst>
              <a:ext uri="{FF2B5EF4-FFF2-40B4-BE49-F238E27FC236}">
                <a16:creationId xmlns:a16="http://schemas.microsoft.com/office/drawing/2014/main" id="{48610935-6044-3549-A2E2-696D1BDF1513}"/>
              </a:ext>
            </a:extLst>
          </p:cNvPr>
          <p:cNvSpPr/>
          <p:nvPr/>
        </p:nvSpPr>
        <p:spPr>
          <a:xfrm>
            <a:off x="1133177" y="2165047"/>
            <a:ext cx="1540059" cy="2030081"/>
          </a:xfrm>
          <a:prstGeom prst="roundRect">
            <a:avLst>
              <a:gd name="adj" fmla="val 1344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24" name="标题 2">
            <a:extLst>
              <a:ext uri="{FF2B5EF4-FFF2-40B4-BE49-F238E27FC236}">
                <a16:creationId xmlns:a16="http://schemas.microsoft.com/office/drawing/2014/main" id="{8D41D821-3B6C-F546-9A9D-16EA1149DD69}"/>
              </a:ext>
            </a:extLst>
          </p:cNvPr>
          <p:cNvSpPr txBox="1">
            <a:spLocks/>
          </p:cNvSpPr>
          <p:nvPr/>
        </p:nvSpPr>
        <p:spPr>
          <a:xfrm>
            <a:off x="2513620" y="343271"/>
            <a:ext cx="411676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2400" dirty="0"/>
              <a:t>边缘计算 </a:t>
            </a:r>
            <a:r>
              <a:rPr lang="en-US" altLang="zh-CN" sz="2400" dirty="0"/>
              <a:t>—</a:t>
            </a:r>
            <a:r>
              <a:rPr lang="zh-CN" altLang="en-US" sz="2400" dirty="0"/>
              <a:t> </a:t>
            </a:r>
            <a:r>
              <a:rPr lang="en-US" altLang="zh-CN" sz="2400" dirty="0" err="1"/>
              <a:t>UIoT</a:t>
            </a:r>
            <a:r>
              <a:rPr lang="en-US" altLang="zh-CN" sz="2400" dirty="0"/>
              <a:t> Edge</a:t>
            </a:r>
            <a:endParaRPr lang="zh-CN" altLang="en-US" sz="24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9C0B642-FB53-5547-8BB7-ED869DDC924C}"/>
              </a:ext>
            </a:extLst>
          </p:cNvPr>
          <p:cNvSpPr/>
          <p:nvPr/>
        </p:nvSpPr>
        <p:spPr>
          <a:xfrm>
            <a:off x="3058873" y="903505"/>
            <a:ext cx="30572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CN" altLang="en-US" sz="160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非直连设备最后一公里的连接器</a:t>
            </a:r>
          </a:p>
        </p:txBody>
      </p:sp>
      <p:sp>
        <p:nvSpPr>
          <p:cNvPr id="206" name="圆角矩形 151">
            <a:extLst>
              <a:ext uri="{FF2B5EF4-FFF2-40B4-BE49-F238E27FC236}">
                <a16:creationId xmlns:a16="http://schemas.microsoft.com/office/drawing/2014/main" id="{3030C3AA-1CA9-764A-A856-D66CD21C6265}"/>
              </a:ext>
            </a:extLst>
          </p:cNvPr>
          <p:cNvSpPr/>
          <p:nvPr/>
        </p:nvSpPr>
        <p:spPr>
          <a:xfrm>
            <a:off x="1133177" y="3750222"/>
            <a:ext cx="1540059" cy="444906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207" name="杀死进程">
            <a:extLst>
              <a:ext uri="{FF2B5EF4-FFF2-40B4-BE49-F238E27FC236}">
                <a16:creationId xmlns:a16="http://schemas.microsoft.com/office/drawing/2014/main" id="{98BDCB87-7968-6648-AF42-B9A76F2D231A}"/>
              </a:ext>
            </a:extLst>
          </p:cNvPr>
          <p:cNvSpPr txBox="1"/>
          <p:nvPr/>
        </p:nvSpPr>
        <p:spPr>
          <a:xfrm>
            <a:off x="1603036" y="3836435"/>
            <a:ext cx="600340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10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智能制造</a:t>
            </a:r>
            <a:endParaRPr sz="10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77" name="圆角矩形 150">
            <a:extLst>
              <a:ext uri="{FF2B5EF4-FFF2-40B4-BE49-F238E27FC236}">
                <a16:creationId xmlns:a16="http://schemas.microsoft.com/office/drawing/2014/main" id="{300AA6F3-CD2F-024B-9A68-52AEFF8A8C93}"/>
              </a:ext>
            </a:extLst>
          </p:cNvPr>
          <p:cNvSpPr/>
          <p:nvPr/>
        </p:nvSpPr>
        <p:spPr>
          <a:xfrm>
            <a:off x="2907722" y="2165047"/>
            <a:ext cx="1540059" cy="2030081"/>
          </a:xfrm>
          <a:prstGeom prst="roundRect">
            <a:avLst>
              <a:gd name="adj" fmla="val 1344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82" name="圆角矩形 150">
            <a:extLst>
              <a:ext uri="{FF2B5EF4-FFF2-40B4-BE49-F238E27FC236}">
                <a16:creationId xmlns:a16="http://schemas.microsoft.com/office/drawing/2014/main" id="{865520E0-9902-404C-B469-1443C736FC65}"/>
              </a:ext>
            </a:extLst>
          </p:cNvPr>
          <p:cNvSpPr/>
          <p:nvPr/>
        </p:nvSpPr>
        <p:spPr>
          <a:xfrm>
            <a:off x="4702223" y="2162369"/>
            <a:ext cx="1540059" cy="2032760"/>
          </a:xfrm>
          <a:prstGeom prst="roundRect">
            <a:avLst>
              <a:gd name="adj" fmla="val 1344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 dirty="0">
              <a:latin typeface="Source Han Sans CN Regular"/>
              <a:ea typeface="Source Han Sans CN Regular"/>
            </a:endParaRPr>
          </a:p>
        </p:txBody>
      </p:sp>
      <p:sp>
        <p:nvSpPr>
          <p:cNvPr id="94" name="圆角矩形 150">
            <a:extLst>
              <a:ext uri="{FF2B5EF4-FFF2-40B4-BE49-F238E27FC236}">
                <a16:creationId xmlns:a16="http://schemas.microsoft.com/office/drawing/2014/main" id="{1313A12D-A899-FB43-8404-C8C048E8FE24}"/>
              </a:ext>
            </a:extLst>
          </p:cNvPr>
          <p:cNvSpPr/>
          <p:nvPr/>
        </p:nvSpPr>
        <p:spPr>
          <a:xfrm>
            <a:off x="6504251" y="2162369"/>
            <a:ext cx="1540059" cy="2032760"/>
          </a:xfrm>
          <a:prstGeom prst="roundRect">
            <a:avLst>
              <a:gd name="adj" fmla="val 1344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108" name="杀死进程">
            <a:extLst>
              <a:ext uri="{FF2B5EF4-FFF2-40B4-BE49-F238E27FC236}">
                <a16:creationId xmlns:a16="http://schemas.microsoft.com/office/drawing/2014/main" id="{2E559ED4-C23A-5546-AC64-EBD74115F854}"/>
              </a:ext>
            </a:extLst>
          </p:cNvPr>
          <p:cNvSpPr txBox="1"/>
          <p:nvPr/>
        </p:nvSpPr>
        <p:spPr>
          <a:xfrm>
            <a:off x="1554579" y="2650353"/>
            <a:ext cx="697255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-US" altLang="zh-CN" sz="800" dirty="0" err="1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UIoT</a:t>
            </a:r>
            <a:r>
              <a:rPr lang="zh-CN" altLang="en-US" sz="8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</a:t>
            </a:r>
            <a:r>
              <a:rPr lang="en-US" altLang="zh-CN" sz="8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Edge</a:t>
            </a:r>
            <a:endParaRPr sz="8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39F0698-C1BC-5043-82AC-B912755D195D}"/>
              </a:ext>
            </a:extLst>
          </p:cNvPr>
          <p:cNvGrpSpPr/>
          <p:nvPr/>
        </p:nvGrpSpPr>
        <p:grpSpPr>
          <a:xfrm>
            <a:off x="1744672" y="2314572"/>
            <a:ext cx="317068" cy="317068"/>
            <a:chOff x="1707624" y="2442205"/>
            <a:chExt cx="391165" cy="391165"/>
          </a:xfrm>
        </p:grpSpPr>
        <p:pic>
          <p:nvPicPr>
            <p:cNvPr id="106" name="图片 105">
              <a:extLst>
                <a:ext uri="{FF2B5EF4-FFF2-40B4-BE49-F238E27FC236}">
                  <a16:creationId xmlns:a16="http://schemas.microsoft.com/office/drawing/2014/main" id="{BBE0FD87-97FD-2946-8573-58332271C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7624" y="2442205"/>
              <a:ext cx="391165" cy="39116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CAF3C65-170B-CC4A-BBCB-916F1379B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20665" y="2538882"/>
              <a:ext cx="165083" cy="192597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C582D89-272E-3144-BDF0-F9B4C3A33B12}"/>
              </a:ext>
            </a:extLst>
          </p:cNvPr>
          <p:cNvGrpSpPr/>
          <p:nvPr/>
        </p:nvGrpSpPr>
        <p:grpSpPr>
          <a:xfrm>
            <a:off x="1749376" y="3298531"/>
            <a:ext cx="307660" cy="307660"/>
            <a:chOff x="1707624" y="3356608"/>
            <a:chExt cx="391165" cy="391165"/>
          </a:xfrm>
        </p:grpSpPr>
        <p:pic>
          <p:nvPicPr>
            <p:cNvPr id="110" name="图片 109">
              <a:extLst>
                <a:ext uri="{FF2B5EF4-FFF2-40B4-BE49-F238E27FC236}">
                  <a16:creationId xmlns:a16="http://schemas.microsoft.com/office/drawing/2014/main" id="{21B79754-6F9F-9144-ADC9-4BA51D1F6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7624" y="3356608"/>
              <a:ext cx="391165" cy="391165"/>
            </a:xfrm>
            <a:prstGeom prst="rect">
              <a:avLst/>
            </a:prstGeom>
          </p:spPr>
        </p:pic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C08411C5-6822-B241-B458-67FF870CE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66346" y="3430763"/>
              <a:ext cx="273721" cy="273721"/>
            </a:xfrm>
            <a:prstGeom prst="rect">
              <a:avLst/>
            </a:prstGeom>
          </p:spPr>
        </p:pic>
      </p:grpSp>
      <p:cxnSp>
        <p:nvCxnSpPr>
          <p:cNvPr id="111" name="直线箭头连接符 110">
            <a:extLst>
              <a:ext uri="{FF2B5EF4-FFF2-40B4-BE49-F238E27FC236}">
                <a16:creationId xmlns:a16="http://schemas.microsoft.com/office/drawing/2014/main" id="{7A155C7E-C6BC-364F-A601-7C10B1288E1C}"/>
              </a:ext>
            </a:extLst>
          </p:cNvPr>
          <p:cNvCxnSpPr>
            <a:cxnSpLocks/>
          </p:cNvCxnSpPr>
          <p:nvPr/>
        </p:nvCxnSpPr>
        <p:spPr>
          <a:xfrm flipV="1">
            <a:off x="1903206" y="2933303"/>
            <a:ext cx="0" cy="234125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圆角矩形 151">
            <a:extLst>
              <a:ext uri="{FF2B5EF4-FFF2-40B4-BE49-F238E27FC236}">
                <a16:creationId xmlns:a16="http://schemas.microsoft.com/office/drawing/2014/main" id="{38675FE4-5E2D-1D46-B213-AF0F71F7575F}"/>
              </a:ext>
            </a:extLst>
          </p:cNvPr>
          <p:cNvSpPr/>
          <p:nvPr/>
        </p:nvSpPr>
        <p:spPr>
          <a:xfrm>
            <a:off x="2905448" y="3750222"/>
            <a:ext cx="1544607" cy="444906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115" name="杀死进程">
            <a:extLst>
              <a:ext uri="{FF2B5EF4-FFF2-40B4-BE49-F238E27FC236}">
                <a16:creationId xmlns:a16="http://schemas.microsoft.com/office/drawing/2014/main" id="{A6AEEF72-7222-9349-BDC7-FF6791393B2E}"/>
              </a:ext>
            </a:extLst>
          </p:cNvPr>
          <p:cNvSpPr txBox="1"/>
          <p:nvPr/>
        </p:nvSpPr>
        <p:spPr>
          <a:xfrm>
            <a:off x="3377581" y="3836435"/>
            <a:ext cx="600340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10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智慧社区</a:t>
            </a:r>
          </a:p>
        </p:txBody>
      </p:sp>
      <p:sp>
        <p:nvSpPr>
          <p:cNvPr id="116" name="圆角矩形 151">
            <a:extLst>
              <a:ext uri="{FF2B5EF4-FFF2-40B4-BE49-F238E27FC236}">
                <a16:creationId xmlns:a16="http://schemas.microsoft.com/office/drawing/2014/main" id="{CAD048B9-0A21-C040-BCFF-895656213ADD}"/>
              </a:ext>
            </a:extLst>
          </p:cNvPr>
          <p:cNvSpPr/>
          <p:nvPr/>
        </p:nvSpPr>
        <p:spPr>
          <a:xfrm>
            <a:off x="4699949" y="3750222"/>
            <a:ext cx="1544607" cy="444906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140" name="杀死进程">
            <a:extLst>
              <a:ext uri="{FF2B5EF4-FFF2-40B4-BE49-F238E27FC236}">
                <a16:creationId xmlns:a16="http://schemas.microsoft.com/office/drawing/2014/main" id="{90A511DF-E5EC-3C47-A064-B2CB92FBADAF}"/>
              </a:ext>
            </a:extLst>
          </p:cNvPr>
          <p:cNvSpPr txBox="1"/>
          <p:nvPr/>
        </p:nvSpPr>
        <p:spPr>
          <a:xfrm>
            <a:off x="5172082" y="3836435"/>
            <a:ext cx="600340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10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智慧城市</a:t>
            </a:r>
          </a:p>
        </p:txBody>
      </p:sp>
      <p:sp>
        <p:nvSpPr>
          <p:cNvPr id="141" name="圆角矩形 151">
            <a:extLst>
              <a:ext uri="{FF2B5EF4-FFF2-40B4-BE49-F238E27FC236}">
                <a16:creationId xmlns:a16="http://schemas.microsoft.com/office/drawing/2014/main" id="{7776EDE0-D254-7848-A443-76F477FA45BF}"/>
              </a:ext>
            </a:extLst>
          </p:cNvPr>
          <p:cNvSpPr/>
          <p:nvPr/>
        </p:nvSpPr>
        <p:spPr>
          <a:xfrm>
            <a:off x="6497625" y="3750222"/>
            <a:ext cx="1553311" cy="444906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142" name="杀死进程">
            <a:extLst>
              <a:ext uri="{FF2B5EF4-FFF2-40B4-BE49-F238E27FC236}">
                <a16:creationId xmlns:a16="http://schemas.microsoft.com/office/drawing/2014/main" id="{EBACA0DF-B7D6-4547-A5F5-4C9586DD9A43}"/>
              </a:ext>
            </a:extLst>
          </p:cNvPr>
          <p:cNvSpPr txBox="1"/>
          <p:nvPr/>
        </p:nvSpPr>
        <p:spPr>
          <a:xfrm>
            <a:off x="6974110" y="3836435"/>
            <a:ext cx="600340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zh-CN" altLang="en-US" sz="10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智慧能源</a:t>
            </a:r>
          </a:p>
        </p:txBody>
      </p:sp>
      <p:sp>
        <p:nvSpPr>
          <p:cNvPr id="165" name="杀死进程">
            <a:extLst>
              <a:ext uri="{FF2B5EF4-FFF2-40B4-BE49-F238E27FC236}">
                <a16:creationId xmlns:a16="http://schemas.microsoft.com/office/drawing/2014/main" id="{8C29B64A-DC69-B64F-9518-09F182871F8E}"/>
              </a:ext>
            </a:extLst>
          </p:cNvPr>
          <p:cNvSpPr txBox="1"/>
          <p:nvPr/>
        </p:nvSpPr>
        <p:spPr>
          <a:xfrm>
            <a:off x="3329124" y="2650353"/>
            <a:ext cx="697255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-US" altLang="zh-CN" sz="800" dirty="0" err="1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UIoT</a:t>
            </a:r>
            <a:r>
              <a:rPr lang="zh-CN" altLang="en-US" sz="8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</a:t>
            </a:r>
            <a:r>
              <a:rPr lang="en-US" altLang="zh-CN" sz="8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Edge</a:t>
            </a:r>
            <a:endParaRPr sz="8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B68CF8E-F14F-404C-B965-5D3167DD131E}"/>
              </a:ext>
            </a:extLst>
          </p:cNvPr>
          <p:cNvGrpSpPr/>
          <p:nvPr/>
        </p:nvGrpSpPr>
        <p:grpSpPr>
          <a:xfrm>
            <a:off x="3519217" y="2314572"/>
            <a:ext cx="317068" cy="317068"/>
            <a:chOff x="3484169" y="2442205"/>
            <a:chExt cx="391165" cy="391165"/>
          </a:xfrm>
        </p:grpSpPr>
        <p:pic>
          <p:nvPicPr>
            <p:cNvPr id="164" name="图片 163">
              <a:extLst>
                <a:ext uri="{FF2B5EF4-FFF2-40B4-BE49-F238E27FC236}">
                  <a16:creationId xmlns:a16="http://schemas.microsoft.com/office/drawing/2014/main" id="{B686309A-D135-484B-A6A1-9D4925F31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84169" y="2442205"/>
              <a:ext cx="391165" cy="391165"/>
            </a:xfrm>
            <a:prstGeom prst="rect">
              <a:avLst/>
            </a:prstGeom>
          </p:spPr>
        </p:pic>
        <p:pic>
          <p:nvPicPr>
            <p:cNvPr id="166" name="图片 165">
              <a:extLst>
                <a:ext uri="{FF2B5EF4-FFF2-40B4-BE49-F238E27FC236}">
                  <a16:creationId xmlns:a16="http://schemas.microsoft.com/office/drawing/2014/main" id="{6EE155D2-B7FD-7C4D-8380-851B6084C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597210" y="2538882"/>
              <a:ext cx="165083" cy="192597"/>
            </a:xfrm>
            <a:prstGeom prst="rect">
              <a:avLst/>
            </a:prstGeom>
          </p:spPr>
        </p:pic>
      </p:grpSp>
      <p:pic>
        <p:nvPicPr>
          <p:cNvPr id="168" name="图片 167">
            <a:extLst>
              <a:ext uri="{FF2B5EF4-FFF2-40B4-BE49-F238E27FC236}">
                <a16:creationId xmlns:a16="http://schemas.microsoft.com/office/drawing/2014/main" id="{D457B186-3DF4-4C4E-B884-37354A34D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921" y="3298531"/>
            <a:ext cx="307660" cy="307660"/>
          </a:xfrm>
          <a:prstGeom prst="rect">
            <a:avLst/>
          </a:prstGeom>
        </p:spPr>
      </p:pic>
      <p:cxnSp>
        <p:nvCxnSpPr>
          <p:cNvPr id="170" name="直线箭头连接符 169">
            <a:extLst>
              <a:ext uri="{FF2B5EF4-FFF2-40B4-BE49-F238E27FC236}">
                <a16:creationId xmlns:a16="http://schemas.microsoft.com/office/drawing/2014/main" id="{F14C34F4-3A23-994B-8BCA-4DA777698C17}"/>
              </a:ext>
            </a:extLst>
          </p:cNvPr>
          <p:cNvCxnSpPr>
            <a:cxnSpLocks/>
          </p:cNvCxnSpPr>
          <p:nvPr/>
        </p:nvCxnSpPr>
        <p:spPr>
          <a:xfrm flipV="1">
            <a:off x="3677751" y="2933303"/>
            <a:ext cx="0" cy="234125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杀死进程">
            <a:extLst>
              <a:ext uri="{FF2B5EF4-FFF2-40B4-BE49-F238E27FC236}">
                <a16:creationId xmlns:a16="http://schemas.microsoft.com/office/drawing/2014/main" id="{FDD2D534-5279-C146-AB2C-2954F32DED1D}"/>
              </a:ext>
            </a:extLst>
          </p:cNvPr>
          <p:cNvSpPr txBox="1"/>
          <p:nvPr/>
        </p:nvSpPr>
        <p:spPr>
          <a:xfrm>
            <a:off x="5123625" y="2650353"/>
            <a:ext cx="697255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-US" altLang="zh-CN" sz="800" dirty="0" err="1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UIoT</a:t>
            </a:r>
            <a:r>
              <a:rPr lang="zh-CN" altLang="en-US" sz="8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</a:t>
            </a:r>
            <a:r>
              <a:rPr lang="en-US" altLang="zh-CN" sz="8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Edge</a:t>
            </a:r>
            <a:endParaRPr sz="8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A7BB0F3-C085-9044-82C8-D9EC0723101B}"/>
              </a:ext>
            </a:extLst>
          </p:cNvPr>
          <p:cNvGrpSpPr/>
          <p:nvPr/>
        </p:nvGrpSpPr>
        <p:grpSpPr>
          <a:xfrm>
            <a:off x="5313718" y="2314572"/>
            <a:ext cx="317068" cy="317068"/>
            <a:chOff x="5278944" y="2442205"/>
            <a:chExt cx="391165" cy="391165"/>
          </a:xfrm>
        </p:grpSpPr>
        <p:pic>
          <p:nvPicPr>
            <p:cNvPr id="171" name="图片 170">
              <a:extLst>
                <a:ext uri="{FF2B5EF4-FFF2-40B4-BE49-F238E27FC236}">
                  <a16:creationId xmlns:a16="http://schemas.microsoft.com/office/drawing/2014/main" id="{23E7B463-9509-F44B-9115-DE888A133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8944" y="2442205"/>
              <a:ext cx="391165" cy="391165"/>
            </a:xfrm>
            <a:prstGeom prst="rect">
              <a:avLst/>
            </a:prstGeom>
          </p:spPr>
        </p:pic>
        <p:pic>
          <p:nvPicPr>
            <p:cNvPr id="173" name="图片 172">
              <a:extLst>
                <a:ext uri="{FF2B5EF4-FFF2-40B4-BE49-F238E27FC236}">
                  <a16:creationId xmlns:a16="http://schemas.microsoft.com/office/drawing/2014/main" id="{B0DDB28C-A402-A64B-8F9E-F5820FB1E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391985" y="2538882"/>
              <a:ext cx="165083" cy="192597"/>
            </a:xfrm>
            <a:prstGeom prst="rect">
              <a:avLst/>
            </a:prstGeom>
          </p:spPr>
        </p:pic>
      </p:grpSp>
      <p:pic>
        <p:nvPicPr>
          <p:cNvPr id="174" name="图片 173">
            <a:extLst>
              <a:ext uri="{FF2B5EF4-FFF2-40B4-BE49-F238E27FC236}">
                <a16:creationId xmlns:a16="http://schemas.microsoft.com/office/drawing/2014/main" id="{01A7F2DD-E74E-3A42-898D-775FB592C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422" y="3298531"/>
            <a:ext cx="307660" cy="307660"/>
          </a:xfrm>
          <a:prstGeom prst="rect">
            <a:avLst/>
          </a:prstGeom>
        </p:spPr>
      </p:pic>
      <p:cxnSp>
        <p:nvCxnSpPr>
          <p:cNvPr id="176" name="直线箭头连接符 175">
            <a:extLst>
              <a:ext uri="{FF2B5EF4-FFF2-40B4-BE49-F238E27FC236}">
                <a16:creationId xmlns:a16="http://schemas.microsoft.com/office/drawing/2014/main" id="{C661810F-9EA9-594C-BBBD-EACE7720122E}"/>
              </a:ext>
            </a:extLst>
          </p:cNvPr>
          <p:cNvCxnSpPr>
            <a:cxnSpLocks/>
          </p:cNvCxnSpPr>
          <p:nvPr/>
        </p:nvCxnSpPr>
        <p:spPr>
          <a:xfrm flipV="1">
            <a:off x="5472252" y="2933303"/>
            <a:ext cx="0" cy="234125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杀死进程">
            <a:extLst>
              <a:ext uri="{FF2B5EF4-FFF2-40B4-BE49-F238E27FC236}">
                <a16:creationId xmlns:a16="http://schemas.microsoft.com/office/drawing/2014/main" id="{79226A78-38EA-EE41-93C5-07BA5AAFFCCF}"/>
              </a:ext>
            </a:extLst>
          </p:cNvPr>
          <p:cNvSpPr txBox="1"/>
          <p:nvPr/>
        </p:nvSpPr>
        <p:spPr>
          <a:xfrm>
            <a:off x="6925653" y="2650353"/>
            <a:ext cx="697255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-US" altLang="zh-CN" sz="800" dirty="0" err="1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UIoT</a:t>
            </a:r>
            <a:r>
              <a:rPr lang="en-US" altLang="zh-CN" sz="8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Edge</a:t>
            </a:r>
            <a:endParaRPr sz="8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60DBD52-CE6E-174A-B050-D2496CA32CA2}"/>
              </a:ext>
            </a:extLst>
          </p:cNvPr>
          <p:cNvGrpSpPr/>
          <p:nvPr/>
        </p:nvGrpSpPr>
        <p:grpSpPr>
          <a:xfrm>
            <a:off x="7115746" y="2314572"/>
            <a:ext cx="317068" cy="317068"/>
            <a:chOff x="7080022" y="2442205"/>
            <a:chExt cx="391165" cy="391165"/>
          </a:xfrm>
        </p:grpSpPr>
        <p:pic>
          <p:nvPicPr>
            <p:cNvPr id="177" name="图片 176">
              <a:extLst>
                <a:ext uri="{FF2B5EF4-FFF2-40B4-BE49-F238E27FC236}">
                  <a16:creationId xmlns:a16="http://schemas.microsoft.com/office/drawing/2014/main" id="{98EE75E8-3476-BF49-82F5-1A717A9EC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80022" y="2442205"/>
              <a:ext cx="391165" cy="391165"/>
            </a:xfrm>
            <a:prstGeom prst="rect">
              <a:avLst/>
            </a:prstGeom>
          </p:spPr>
        </p:pic>
        <p:pic>
          <p:nvPicPr>
            <p:cNvPr id="179" name="图片 178">
              <a:extLst>
                <a:ext uri="{FF2B5EF4-FFF2-40B4-BE49-F238E27FC236}">
                  <a16:creationId xmlns:a16="http://schemas.microsoft.com/office/drawing/2014/main" id="{D1B7729F-6139-414E-88D5-202965175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193063" y="2538882"/>
              <a:ext cx="165083" cy="192597"/>
            </a:xfrm>
            <a:prstGeom prst="rect">
              <a:avLst/>
            </a:prstGeom>
          </p:spPr>
        </p:pic>
      </p:grpSp>
      <p:cxnSp>
        <p:nvCxnSpPr>
          <p:cNvPr id="182" name="直线箭头连接符 181">
            <a:extLst>
              <a:ext uri="{FF2B5EF4-FFF2-40B4-BE49-F238E27FC236}">
                <a16:creationId xmlns:a16="http://schemas.microsoft.com/office/drawing/2014/main" id="{0117907D-77D6-3D42-B457-A648F18BF079}"/>
              </a:ext>
            </a:extLst>
          </p:cNvPr>
          <p:cNvCxnSpPr>
            <a:cxnSpLocks/>
          </p:cNvCxnSpPr>
          <p:nvPr/>
        </p:nvCxnSpPr>
        <p:spPr>
          <a:xfrm flipV="1">
            <a:off x="7274280" y="2933303"/>
            <a:ext cx="0" cy="234125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圆角矩形 150">
            <a:extLst>
              <a:ext uri="{FF2B5EF4-FFF2-40B4-BE49-F238E27FC236}">
                <a16:creationId xmlns:a16="http://schemas.microsoft.com/office/drawing/2014/main" id="{EE82AB25-CA7B-6947-9DC1-3A73573D081B}"/>
              </a:ext>
            </a:extLst>
          </p:cNvPr>
          <p:cNvSpPr/>
          <p:nvPr/>
        </p:nvSpPr>
        <p:spPr>
          <a:xfrm>
            <a:off x="1130409" y="1410347"/>
            <a:ext cx="6914177" cy="484487"/>
          </a:xfrm>
          <a:prstGeom prst="roundRect">
            <a:avLst>
              <a:gd name="adj" fmla="val 1344"/>
            </a:avLst>
          </a:prstGeom>
          <a:gradFill flip="none" rotWithShape="1">
            <a:gsLst>
              <a:gs pos="100000">
                <a:srgbClr val="1B254C">
                  <a:lumMod val="93000"/>
                  <a:lumOff val="7000"/>
                  <a:alpha val="70000"/>
                </a:srgbClr>
              </a:gs>
              <a:gs pos="0">
                <a:srgbClr val="24305E">
                  <a:lumMod val="88000"/>
                  <a:lumOff val="12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solidFill>
                <a:schemeClr val="tx1"/>
              </a:solidFill>
              <a:latin typeface="Source Han Sans CN Regular"/>
              <a:ea typeface="Source Han Sans CN Regular"/>
            </a:endParaRPr>
          </a:p>
        </p:txBody>
      </p:sp>
      <p:sp>
        <p:nvSpPr>
          <p:cNvPr id="187" name="杀死进程">
            <a:extLst>
              <a:ext uri="{FF2B5EF4-FFF2-40B4-BE49-F238E27FC236}">
                <a16:creationId xmlns:a16="http://schemas.microsoft.com/office/drawing/2014/main" id="{4370DB86-7EA0-E941-A137-F25EF063F101}"/>
              </a:ext>
            </a:extLst>
          </p:cNvPr>
          <p:cNvSpPr txBox="1"/>
          <p:nvPr/>
        </p:nvSpPr>
        <p:spPr>
          <a:xfrm>
            <a:off x="4474827" y="1531261"/>
            <a:ext cx="697255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-US" altLang="zh-CN" sz="1000" dirty="0" err="1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UIoT</a:t>
            </a:r>
            <a:r>
              <a:rPr lang="zh-CN" altLang="en-US" sz="10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</a:t>
            </a:r>
            <a:r>
              <a:rPr lang="en-US" altLang="zh-CN" sz="10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Core</a:t>
            </a:r>
            <a:endParaRPr sz="10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cxnSp>
        <p:nvCxnSpPr>
          <p:cNvPr id="189" name="直线箭头连接符 188">
            <a:extLst>
              <a:ext uri="{FF2B5EF4-FFF2-40B4-BE49-F238E27FC236}">
                <a16:creationId xmlns:a16="http://schemas.microsoft.com/office/drawing/2014/main" id="{4B7EB435-9FB5-A54E-8AEA-65188FDAA5FA}"/>
              </a:ext>
            </a:extLst>
          </p:cNvPr>
          <p:cNvCxnSpPr>
            <a:cxnSpLocks/>
          </p:cNvCxnSpPr>
          <p:nvPr/>
        </p:nvCxnSpPr>
        <p:spPr>
          <a:xfrm flipV="1">
            <a:off x="1925691" y="1913906"/>
            <a:ext cx="0" cy="234125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线箭头连接符 189">
            <a:extLst>
              <a:ext uri="{FF2B5EF4-FFF2-40B4-BE49-F238E27FC236}">
                <a16:creationId xmlns:a16="http://schemas.microsoft.com/office/drawing/2014/main" id="{1BA5F909-2732-8149-B36E-1C6C24CE87F5}"/>
              </a:ext>
            </a:extLst>
          </p:cNvPr>
          <p:cNvCxnSpPr>
            <a:cxnSpLocks/>
          </p:cNvCxnSpPr>
          <p:nvPr/>
        </p:nvCxnSpPr>
        <p:spPr>
          <a:xfrm flipV="1">
            <a:off x="3687520" y="1913906"/>
            <a:ext cx="0" cy="234125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直线箭头连接符 190">
            <a:extLst>
              <a:ext uri="{FF2B5EF4-FFF2-40B4-BE49-F238E27FC236}">
                <a16:creationId xmlns:a16="http://schemas.microsoft.com/office/drawing/2014/main" id="{0E191CFD-A330-1946-BA35-3866D20F0882}"/>
              </a:ext>
            </a:extLst>
          </p:cNvPr>
          <p:cNvCxnSpPr>
            <a:cxnSpLocks/>
          </p:cNvCxnSpPr>
          <p:nvPr/>
        </p:nvCxnSpPr>
        <p:spPr>
          <a:xfrm flipV="1">
            <a:off x="5474665" y="1913906"/>
            <a:ext cx="0" cy="234125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线箭头连接符 191">
            <a:extLst>
              <a:ext uri="{FF2B5EF4-FFF2-40B4-BE49-F238E27FC236}">
                <a16:creationId xmlns:a16="http://schemas.microsoft.com/office/drawing/2014/main" id="{403A2A3F-34D5-9049-B203-7073C20E42BA}"/>
              </a:ext>
            </a:extLst>
          </p:cNvPr>
          <p:cNvCxnSpPr>
            <a:cxnSpLocks/>
          </p:cNvCxnSpPr>
          <p:nvPr/>
        </p:nvCxnSpPr>
        <p:spPr>
          <a:xfrm flipV="1">
            <a:off x="7256186" y="1913906"/>
            <a:ext cx="0" cy="234125"/>
          </a:xfrm>
          <a:prstGeom prst="straightConnector1">
            <a:avLst/>
          </a:prstGeom>
          <a:ln w="12700">
            <a:solidFill>
              <a:srgbClr val="E9BB7A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C1AC3804-77F2-A64F-B49F-39853C801FE5}"/>
              </a:ext>
            </a:extLst>
          </p:cNvPr>
          <p:cNvGrpSpPr/>
          <p:nvPr/>
        </p:nvGrpSpPr>
        <p:grpSpPr>
          <a:xfrm>
            <a:off x="4151422" y="1496770"/>
            <a:ext cx="326264" cy="326264"/>
            <a:chOff x="4028379" y="1543690"/>
            <a:chExt cx="391165" cy="391165"/>
          </a:xfrm>
        </p:grpSpPr>
        <p:pic>
          <p:nvPicPr>
            <p:cNvPr id="185" name="图片 184">
              <a:extLst>
                <a:ext uri="{FF2B5EF4-FFF2-40B4-BE49-F238E27FC236}">
                  <a16:creationId xmlns:a16="http://schemas.microsoft.com/office/drawing/2014/main" id="{B1691E3A-1394-EF4C-8460-C550D3CB8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8379" y="1543690"/>
              <a:ext cx="391165" cy="39116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A49C13-2240-5443-98E4-AEE321C7E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131324" y="1659075"/>
              <a:ext cx="181847" cy="181847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5317213-7778-1B49-8E21-EFA82C13F522}"/>
              </a:ext>
            </a:extLst>
          </p:cNvPr>
          <p:cNvGrpSpPr/>
          <p:nvPr/>
        </p:nvGrpSpPr>
        <p:grpSpPr>
          <a:xfrm>
            <a:off x="7120450" y="3298531"/>
            <a:ext cx="307660" cy="307660"/>
            <a:chOff x="7080022" y="3356608"/>
            <a:chExt cx="391165" cy="391165"/>
          </a:xfrm>
        </p:grpSpPr>
        <p:pic>
          <p:nvPicPr>
            <p:cNvPr id="180" name="图片 179">
              <a:extLst>
                <a:ext uri="{FF2B5EF4-FFF2-40B4-BE49-F238E27FC236}">
                  <a16:creationId xmlns:a16="http://schemas.microsoft.com/office/drawing/2014/main" id="{1634D4B9-7F4D-D046-8ED2-5B1AE6C88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80022" y="3356608"/>
              <a:ext cx="391165" cy="391165"/>
            </a:xfrm>
            <a:prstGeom prst="rect">
              <a:avLst/>
            </a:prstGeom>
          </p:spPr>
        </p:pic>
        <p:pic>
          <p:nvPicPr>
            <p:cNvPr id="195" name="图片 194">
              <a:extLst>
                <a:ext uri="{FF2B5EF4-FFF2-40B4-BE49-F238E27FC236}">
                  <a16:creationId xmlns:a16="http://schemas.microsoft.com/office/drawing/2014/main" id="{EAC9C6A8-5F64-CA45-838E-BD49AB994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01039" y="3458943"/>
              <a:ext cx="149131" cy="192627"/>
            </a:xfrm>
            <a:prstGeom prst="rect">
              <a:avLst/>
            </a:prstGeom>
          </p:spPr>
        </p:pic>
      </p:grpSp>
      <p:pic>
        <p:nvPicPr>
          <p:cNvPr id="59" name="图片 58">
            <a:extLst>
              <a:ext uri="{FF2B5EF4-FFF2-40B4-BE49-F238E27FC236}">
                <a16:creationId xmlns:a16="http://schemas.microsoft.com/office/drawing/2014/main" id="{04069D5D-2A2A-4B49-864A-2AA1A69B39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3180" y="3373728"/>
            <a:ext cx="169142" cy="15464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C373BD-175D-2643-8DC9-4886D5C7B9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594" y="3376903"/>
            <a:ext cx="155530" cy="14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94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5292</TotalTime>
  <Words>1763</Words>
  <Application>Microsoft Macintosh PowerPoint</Application>
  <PresentationFormat>全屏显示(16:9)</PresentationFormat>
  <Paragraphs>380</Paragraphs>
  <Slides>22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等线</vt:lpstr>
      <vt:lpstr>Exo Thin</vt:lpstr>
      <vt:lpstr>Microsoft YaHei Light</vt:lpstr>
      <vt:lpstr>Source Han Sans CN</vt:lpstr>
      <vt:lpstr>Source Han Sans CN Light</vt:lpstr>
      <vt:lpstr>Source Han Sans CN Medium</vt:lpstr>
      <vt:lpstr>Source Han Sans CN Normal</vt:lpstr>
      <vt:lpstr>Source Han Sans CN Regular</vt:lpstr>
      <vt:lpstr>Arial</vt:lpstr>
      <vt:lpstr>Calibri</vt:lpstr>
      <vt:lpstr>Calibri Light</vt:lpstr>
      <vt:lpstr>Exo Black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王君颖</dc:creator>
  <cp:lastModifiedBy>Microsoft Office User</cp:lastModifiedBy>
  <cp:revision>427</cp:revision>
  <dcterms:created xsi:type="dcterms:W3CDTF">2019-08-19T05:30:30Z</dcterms:created>
  <dcterms:modified xsi:type="dcterms:W3CDTF">2020-10-14T07:59:49Z</dcterms:modified>
</cp:coreProperties>
</file>